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Lst>
  <p:notesMasterIdLst>
    <p:notesMasterId r:id="rId108"/>
  </p:notesMasterIdLst>
  <p:sldIdLst>
    <p:sldId id="350" r:id="rId5"/>
    <p:sldId id="551" r:id="rId6"/>
    <p:sldId id="256" r:id="rId7"/>
    <p:sldId id="397" r:id="rId8"/>
    <p:sldId id="293" r:id="rId9"/>
    <p:sldId id="575" r:id="rId10"/>
    <p:sldId id="258" r:id="rId11"/>
    <p:sldId id="613" r:id="rId12"/>
    <p:sldId id="578" r:id="rId13"/>
    <p:sldId id="610" r:id="rId14"/>
    <p:sldId id="550" r:id="rId15"/>
    <p:sldId id="351" r:id="rId16"/>
    <p:sldId id="374" r:id="rId17"/>
    <p:sldId id="548" r:id="rId18"/>
    <p:sldId id="552" r:id="rId19"/>
    <p:sldId id="282" r:id="rId20"/>
    <p:sldId id="553" r:id="rId21"/>
    <p:sldId id="577" r:id="rId22"/>
    <p:sldId id="565" r:id="rId23"/>
    <p:sldId id="401" r:id="rId24"/>
    <p:sldId id="263" r:id="rId25"/>
    <p:sldId id="566" r:id="rId26"/>
    <p:sldId id="270" r:id="rId27"/>
    <p:sldId id="609" r:id="rId28"/>
    <p:sldId id="573" r:id="rId29"/>
    <p:sldId id="591" r:id="rId30"/>
    <p:sldId id="574" r:id="rId31"/>
    <p:sldId id="590" r:id="rId32"/>
    <p:sldId id="286" r:id="rId33"/>
    <p:sldId id="567" r:id="rId34"/>
    <p:sldId id="569" r:id="rId35"/>
    <p:sldId id="570" r:id="rId36"/>
    <p:sldId id="571" r:id="rId37"/>
    <p:sldId id="572" r:id="rId38"/>
    <p:sldId id="579" r:id="rId39"/>
    <p:sldId id="580" r:id="rId40"/>
    <p:sldId id="616" r:id="rId41"/>
    <p:sldId id="601" r:id="rId42"/>
    <p:sldId id="617" r:id="rId43"/>
    <p:sldId id="608" r:id="rId44"/>
    <p:sldId id="603" r:id="rId45"/>
    <p:sldId id="607" r:id="rId46"/>
    <p:sldId id="287" r:id="rId47"/>
    <p:sldId id="589" r:id="rId48"/>
    <p:sldId id="288" r:id="rId49"/>
    <p:sldId id="599" r:id="rId50"/>
    <p:sldId id="289" r:id="rId51"/>
    <p:sldId id="261" r:id="rId52"/>
    <p:sldId id="602" r:id="rId53"/>
    <p:sldId id="620" r:id="rId54"/>
    <p:sldId id="618" r:id="rId55"/>
    <p:sldId id="619" r:id="rId56"/>
    <p:sldId id="621" r:id="rId57"/>
    <p:sldId id="622" r:id="rId58"/>
    <p:sldId id="614" r:id="rId59"/>
    <p:sldId id="290" r:id="rId60"/>
    <p:sldId id="554" r:id="rId61"/>
    <p:sldId id="606" r:id="rId62"/>
    <p:sldId id="611" r:id="rId63"/>
    <p:sldId id="612" r:id="rId64"/>
    <p:sldId id="600" r:id="rId65"/>
    <p:sldId id="560" r:id="rId66"/>
    <p:sldId id="562" r:id="rId67"/>
    <p:sldId id="561" r:id="rId68"/>
    <p:sldId id="564" r:id="rId69"/>
    <p:sldId id="598" r:id="rId70"/>
    <p:sldId id="615" r:id="rId71"/>
    <p:sldId id="563" r:id="rId72"/>
    <p:sldId id="588" r:id="rId73"/>
    <p:sldId id="585" r:id="rId74"/>
    <p:sldId id="586" r:id="rId75"/>
    <p:sldId id="581" r:id="rId76"/>
    <p:sldId id="587" r:id="rId77"/>
    <p:sldId id="582" r:id="rId78"/>
    <p:sldId id="555" r:id="rId79"/>
    <p:sldId id="557" r:id="rId80"/>
    <p:sldId id="558" r:id="rId81"/>
    <p:sldId id="559" r:id="rId82"/>
    <p:sldId id="556" r:id="rId83"/>
    <p:sldId id="592" r:id="rId84"/>
    <p:sldId id="604" r:id="rId85"/>
    <p:sldId id="595" r:id="rId86"/>
    <p:sldId id="593" r:id="rId87"/>
    <p:sldId id="605" r:id="rId88"/>
    <p:sldId id="594" r:id="rId89"/>
    <p:sldId id="596" r:id="rId90"/>
    <p:sldId id="597" r:id="rId91"/>
    <p:sldId id="400" r:id="rId92"/>
    <p:sldId id="429" r:id="rId93"/>
    <p:sldId id="430" r:id="rId94"/>
    <p:sldId id="431" r:id="rId95"/>
    <p:sldId id="432" r:id="rId96"/>
    <p:sldId id="487" r:id="rId97"/>
    <p:sldId id="434" r:id="rId98"/>
    <p:sldId id="326" r:id="rId99"/>
    <p:sldId id="327" r:id="rId100"/>
    <p:sldId id="489" r:id="rId101"/>
    <p:sldId id="534" r:id="rId102"/>
    <p:sldId id="449" r:id="rId103"/>
    <p:sldId id="583" r:id="rId104"/>
    <p:sldId id="584" r:id="rId105"/>
    <p:sldId id="623" r:id="rId106"/>
    <p:sldId id="409" r:id="rId107"/>
  </p:sldIdLst>
  <p:sldSz cx="17881600" cy="10058400"/>
  <p:notesSz cx="6858000" cy="9144000"/>
  <p:defaultTextStyle>
    <a:defPPr>
      <a:defRPr lang="en-US"/>
    </a:defPPr>
    <a:lvl1pPr marL="0" algn="l" defTabSz="1228954" rtl="0" eaLnBrk="1" latinLnBrk="0" hangingPunct="1">
      <a:defRPr sz="2419" kern="1200">
        <a:solidFill>
          <a:schemeClr val="tx1"/>
        </a:solidFill>
        <a:latin typeface="+mn-lt"/>
        <a:ea typeface="+mn-ea"/>
        <a:cs typeface="+mn-cs"/>
      </a:defRPr>
    </a:lvl1pPr>
    <a:lvl2pPr marL="614477" algn="l" defTabSz="1228954" rtl="0" eaLnBrk="1" latinLnBrk="0" hangingPunct="1">
      <a:defRPr sz="2419" kern="1200">
        <a:solidFill>
          <a:schemeClr val="tx1"/>
        </a:solidFill>
        <a:latin typeface="+mn-lt"/>
        <a:ea typeface="+mn-ea"/>
        <a:cs typeface="+mn-cs"/>
      </a:defRPr>
    </a:lvl2pPr>
    <a:lvl3pPr marL="1228954" algn="l" defTabSz="1228954" rtl="0" eaLnBrk="1" latinLnBrk="0" hangingPunct="1">
      <a:defRPr sz="2419" kern="1200">
        <a:solidFill>
          <a:schemeClr val="tx1"/>
        </a:solidFill>
        <a:latin typeface="+mn-lt"/>
        <a:ea typeface="+mn-ea"/>
        <a:cs typeface="+mn-cs"/>
      </a:defRPr>
    </a:lvl3pPr>
    <a:lvl4pPr marL="1843430" algn="l" defTabSz="1228954" rtl="0" eaLnBrk="1" latinLnBrk="0" hangingPunct="1">
      <a:defRPr sz="2419" kern="1200">
        <a:solidFill>
          <a:schemeClr val="tx1"/>
        </a:solidFill>
        <a:latin typeface="+mn-lt"/>
        <a:ea typeface="+mn-ea"/>
        <a:cs typeface="+mn-cs"/>
      </a:defRPr>
    </a:lvl4pPr>
    <a:lvl5pPr marL="2457907" algn="l" defTabSz="1228954" rtl="0" eaLnBrk="1" latinLnBrk="0" hangingPunct="1">
      <a:defRPr sz="2419" kern="1200">
        <a:solidFill>
          <a:schemeClr val="tx1"/>
        </a:solidFill>
        <a:latin typeface="+mn-lt"/>
        <a:ea typeface="+mn-ea"/>
        <a:cs typeface="+mn-cs"/>
      </a:defRPr>
    </a:lvl5pPr>
    <a:lvl6pPr marL="3072384" algn="l" defTabSz="1228954" rtl="0" eaLnBrk="1" latinLnBrk="0" hangingPunct="1">
      <a:defRPr sz="2419" kern="1200">
        <a:solidFill>
          <a:schemeClr val="tx1"/>
        </a:solidFill>
        <a:latin typeface="+mn-lt"/>
        <a:ea typeface="+mn-ea"/>
        <a:cs typeface="+mn-cs"/>
      </a:defRPr>
    </a:lvl6pPr>
    <a:lvl7pPr marL="3686861" algn="l" defTabSz="1228954" rtl="0" eaLnBrk="1" latinLnBrk="0" hangingPunct="1">
      <a:defRPr sz="2419" kern="1200">
        <a:solidFill>
          <a:schemeClr val="tx1"/>
        </a:solidFill>
        <a:latin typeface="+mn-lt"/>
        <a:ea typeface="+mn-ea"/>
        <a:cs typeface="+mn-cs"/>
      </a:defRPr>
    </a:lvl7pPr>
    <a:lvl8pPr marL="4301338" algn="l" defTabSz="1228954" rtl="0" eaLnBrk="1" latinLnBrk="0" hangingPunct="1">
      <a:defRPr sz="2419" kern="1200">
        <a:solidFill>
          <a:schemeClr val="tx1"/>
        </a:solidFill>
        <a:latin typeface="+mn-lt"/>
        <a:ea typeface="+mn-ea"/>
        <a:cs typeface="+mn-cs"/>
      </a:defRPr>
    </a:lvl8pPr>
    <a:lvl9pPr marL="4915814" algn="l" defTabSz="1228954" rtl="0" eaLnBrk="1" latinLnBrk="0" hangingPunct="1">
      <a:defRPr sz="2419"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12F8E7F-F375-4D87-93E7-8356E68B91F2}">
          <p14:sldIdLst>
            <p14:sldId id="350"/>
            <p14:sldId id="551"/>
          </p14:sldIdLst>
        </p14:section>
        <p14:section name="Main Presentation" id="{C5342A28-2390-49AC-8D6E-AF1F0D84A1DA}">
          <p14:sldIdLst>
            <p14:sldId id="256"/>
            <p14:sldId id="397"/>
            <p14:sldId id="293"/>
            <p14:sldId id="575"/>
            <p14:sldId id="258"/>
            <p14:sldId id="613"/>
            <p14:sldId id="578"/>
            <p14:sldId id="610"/>
            <p14:sldId id="550"/>
            <p14:sldId id="351"/>
            <p14:sldId id="374"/>
            <p14:sldId id="548"/>
            <p14:sldId id="552"/>
            <p14:sldId id="282"/>
            <p14:sldId id="553"/>
            <p14:sldId id="577"/>
            <p14:sldId id="565"/>
            <p14:sldId id="401"/>
            <p14:sldId id="263"/>
            <p14:sldId id="566"/>
            <p14:sldId id="270"/>
            <p14:sldId id="609"/>
            <p14:sldId id="573"/>
            <p14:sldId id="591"/>
            <p14:sldId id="574"/>
            <p14:sldId id="590"/>
            <p14:sldId id="286"/>
            <p14:sldId id="567"/>
            <p14:sldId id="569"/>
            <p14:sldId id="570"/>
            <p14:sldId id="571"/>
            <p14:sldId id="572"/>
            <p14:sldId id="579"/>
            <p14:sldId id="580"/>
            <p14:sldId id="616"/>
            <p14:sldId id="601"/>
            <p14:sldId id="617"/>
            <p14:sldId id="608"/>
            <p14:sldId id="603"/>
            <p14:sldId id="607"/>
            <p14:sldId id="287"/>
            <p14:sldId id="589"/>
            <p14:sldId id="288"/>
            <p14:sldId id="599"/>
            <p14:sldId id="289"/>
            <p14:sldId id="261"/>
            <p14:sldId id="602"/>
            <p14:sldId id="620"/>
            <p14:sldId id="618"/>
            <p14:sldId id="619"/>
            <p14:sldId id="621"/>
            <p14:sldId id="622"/>
            <p14:sldId id="614"/>
            <p14:sldId id="290"/>
            <p14:sldId id="554"/>
            <p14:sldId id="606"/>
            <p14:sldId id="611"/>
            <p14:sldId id="612"/>
            <p14:sldId id="600"/>
            <p14:sldId id="560"/>
            <p14:sldId id="562"/>
            <p14:sldId id="561"/>
            <p14:sldId id="564"/>
            <p14:sldId id="598"/>
            <p14:sldId id="615"/>
            <p14:sldId id="563"/>
            <p14:sldId id="588"/>
            <p14:sldId id="585"/>
            <p14:sldId id="586"/>
            <p14:sldId id="581"/>
            <p14:sldId id="587"/>
            <p14:sldId id="582"/>
            <p14:sldId id="555"/>
            <p14:sldId id="557"/>
            <p14:sldId id="558"/>
            <p14:sldId id="559"/>
            <p14:sldId id="556"/>
            <p14:sldId id="592"/>
            <p14:sldId id="604"/>
            <p14:sldId id="595"/>
            <p14:sldId id="593"/>
            <p14:sldId id="605"/>
            <p14:sldId id="594"/>
            <p14:sldId id="596"/>
            <p14:sldId id="597"/>
            <p14:sldId id="400"/>
            <p14:sldId id="429"/>
            <p14:sldId id="430"/>
            <p14:sldId id="431"/>
            <p14:sldId id="432"/>
            <p14:sldId id="487"/>
            <p14:sldId id="434"/>
            <p14:sldId id="326"/>
            <p14:sldId id="327"/>
            <p14:sldId id="489"/>
            <p14:sldId id="534"/>
            <p14:sldId id="449"/>
            <p14:sldId id="583"/>
            <p14:sldId id="584"/>
            <p14:sldId id="623"/>
            <p14:sldId id="409"/>
          </p14:sldIdLst>
        </p14:section>
      </p14:sectionLst>
    </p:ext>
    <p:ext uri="{EFAFB233-063F-42B5-8137-9DF3F51BA10A}">
      <p15:sldGuideLst xmlns:p15="http://schemas.microsoft.com/office/powerpoint/2012/main">
        <p15:guide id="1" orient="horz" pos="3168" userDrawn="1">
          <p15:clr>
            <a:srgbClr val="A4A3A4"/>
          </p15:clr>
        </p15:guide>
        <p15:guide id="2" pos="56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 Guidry"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3186BB"/>
    <a:srgbClr val="000000"/>
    <a:srgbClr val="C3E3E8"/>
    <a:srgbClr val="73FEFF"/>
    <a:srgbClr val="F2B411"/>
    <a:srgbClr val="008770"/>
    <a:srgbClr val="55565A"/>
    <a:srgbClr val="D0D0CE"/>
    <a:srgbClr val="B1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98" autoAdjust="0"/>
    <p:restoredTop sz="94194" autoAdjust="0"/>
  </p:normalViewPr>
  <p:slideViewPr>
    <p:cSldViewPr snapToGrid="0">
      <p:cViewPr varScale="1">
        <p:scale>
          <a:sx n="68" d="100"/>
          <a:sy n="68" d="100"/>
        </p:scale>
        <p:origin x="680" y="216"/>
      </p:cViewPr>
      <p:guideLst>
        <p:guide orient="horz" pos="3168"/>
        <p:guide pos="5632"/>
      </p:guideLst>
    </p:cSldViewPr>
  </p:slideViewPr>
  <p:notesTextViewPr>
    <p:cViewPr>
      <p:scale>
        <a:sx n="1" d="1"/>
        <a:sy n="1" d="1"/>
      </p:scale>
      <p:origin x="0" y="0"/>
    </p:cViewPr>
  </p:notesTextViewPr>
  <p:sorterViewPr>
    <p:cViewPr>
      <p:scale>
        <a:sx n="100" d="100"/>
        <a:sy n="100" d="100"/>
      </p:scale>
      <p:origin x="0" y="-123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commentAuthors" Target="commen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8T13:00:12.815" idx="6">
    <p:pos x="6000" y="0"/>
    <p:text>Should add a line or two on common issues, but will see how the test run of the course will go first</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6/26/19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1228954" rtl="0" eaLnBrk="1" latinLnBrk="0" hangingPunct="1">
      <a:defRPr sz="1613" kern="1200">
        <a:solidFill>
          <a:schemeClr val="tx1"/>
        </a:solidFill>
        <a:latin typeface="+mn-lt"/>
        <a:ea typeface="+mn-ea"/>
        <a:cs typeface="+mn-cs"/>
      </a:defRPr>
    </a:lvl1pPr>
    <a:lvl2pPr marL="614477" algn="l" defTabSz="1228954" rtl="0" eaLnBrk="1" latinLnBrk="0" hangingPunct="1">
      <a:defRPr sz="1613" kern="1200">
        <a:solidFill>
          <a:schemeClr val="tx1"/>
        </a:solidFill>
        <a:latin typeface="+mn-lt"/>
        <a:ea typeface="+mn-ea"/>
        <a:cs typeface="+mn-cs"/>
      </a:defRPr>
    </a:lvl2pPr>
    <a:lvl3pPr marL="1228954" algn="l" defTabSz="1228954" rtl="0" eaLnBrk="1" latinLnBrk="0" hangingPunct="1">
      <a:defRPr sz="1613" kern="1200">
        <a:solidFill>
          <a:schemeClr val="tx1"/>
        </a:solidFill>
        <a:latin typeface="+mn-lt"/>
        <a:ea typeface="+mn-ea"/>
        <a:cs typeface="+mn-cs"/>
      </a:defRPr>
    </a:lvl3pPr>
    <a:lvl4pPr marL="1843430" algn="l" defTabSz="1228954" rtl="0" eaLnBrk="1" latinLnBrk="0" hangingPunct="1">
      <a:defRPr sz="1613" kern="1200">
        <a:solidFill>
          <a:schemeClr val="tx1"/>
        </a:solidFill>
        <a:latin typeface="+mn-lt"/>
        <a:ea typeface="+mn-ea"/>
        <a:cs typeface="+mn-cs"/>
      </a:defRPr>
    </a:lvl4pPr>
    <a:lvl5pPr marL="2457907" algn="l" defTabSz="1228954" rtl="0" eaLnBrk="1" latinLnBrk="0" hangingPunct="1">
      <a:defRPr sz="1613" kern="1200">
        <a:solidFill>
          <a:schemeClr val="tx1"/>
        </a:solidFill>
        <a:latin typeface="+mn-lt"/>
        <a:ea typeface="+mn-ea"/>
        <a:cs typeface="+mn-cs"/>
      </a:defRPr>
    </a:lvl5pPr>
    <a:lvl6pPr marL="3072384" algn="l" defTabSz="1228954" rtl="0" eaLnBrk="1" latinLnBrk="0" hangingPunct="1">
      <a:defRPr sz="1613" kern="1200">
        <a:solidFill>
          <a:schemeClr val="tx1"/>
        </a:solidFill>
        <a:latin typeface="+mn-lt"/>
        <a:ea typeface="+mn-ea"/>
        <a:cs typeface="+mn-cs"/>
      </a:defRPr>
    </a:lvl6pPr>
    <a:lvl7pPr marL="3686861" algn="l" defTabSz="1228954" rtl="0" eaLnBrk="1" latinLnBrk="0" hangingPunct="1">
      <a:defRPr sz="1613" kern="1200">
        <a:solidFill>
          <a:schemeClr val="tx1"/>
        </a:solidFill>
        <a:latin typeface="+mn-lt"/>
        <a:ea typeface="+mn-ea"/>
        <a:cs typeface="+mn-cs"/>
      </a:defRPr>
    </a:lvl7pPr>
    <a:lvl8pPr marL="4301338" algn="l" defTabSz="1228954" rtl="0" eaLnBrk="1" latinLnBrk="0" hangingPunct="1">
      <a:defRPr sz="1613" kern="1200">
        <a:solidFill>
          <a:schemeClr val="tx1"/>
        </a:solidFill>
        <a:latin typeface="+mn-lt"/>
        <a:ea typeface="+mn-ea"/>
        <a:cs typeface="+mn-cs"/>
      </a:defRPr>
    </a:lvl8pPr>
    <a:lvl9pPr marL="4915814" algn="l" defTabSz="1228954" rtl="0" eaLnBrk="1" latinLnBrk="0" hangingPunct="1">
      <a:defRPr sz="161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3</a:t>
            </a:fld>
            <a:endParaRPr lang="en-US"/>
          </a:p>
        </p:txBody>
      </p:sp>
    </p:spTree>
    <p:extLst>
      <p:ext uri="{BB962C8B-B14F-4D97-AF65-F5344CB8AC3E}">
        <p14:creationId xmlns:p14="http://schemas.microsoft.com/office/powerpoint/2010/main" val="2433848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Lets define what we mean by nodes and edges.  Graph databases really have two fundamental units of storage: the vertex (or node) – which are usually the Nouns (People, Places and Things) and edges (or relationships) – which are the relationships between our </a:t>
            </a:r>
            <a:r>
              <a:rPr lang="en-US" dirty="0" err="1"/>
              <a:t>vertecies</a:t>
            </a:r>
            <a:r>
              <a:rPr lang="en-US" dirty="0"/>
              <a:t>.  In some types of graphs, nodes and edges each can have their own properties.  In graph databases, relationships are the primary consideration.</a:t>
            </a:r>
            <a:endParaRPr dirty="0"/>
          </a:p>
        </p:txBody>
      </p:sp>
    </p:spTree>
    <p:extLst>
      <p:ext uri="{BB962C8B-B14F-4D97-AF65-F5344CB8AC3E}">
        <p14:creationId xmlns:p14="http://schemas.microsoft.com/office/powerpoint/2010/main" val="176109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side-by-side comparison of both the traditional Relational row-store and compare some key facts.  With a row store, the atomic unit of work is adding a single row at a time to a table.  The key is that all the datatypes in each column must be the same.  If there are dates in the third column and decimals in the fourth column all your data must conform to this standard.  The table column structures and datatypes are fixed when you design your database.  Once you have a million rows loaded into each table and 10,000 reports created it becomes challenging to modify the database.</a:t>
            </a:r>
          </a:p>
          <a:p>
            <a:endParaRPr lang="en-US" dirty="0"/>
          </a:p>
          <a:p>
            <a:r>
              <a:rPr lang="en-US" dirty="0"/>
              <a:t>Relational database also use the SQL language and they use join operations to dynamically calculate relationships each time the query is run.  These calculations are based on binary search algorithms that run in log(N) time where N is the number of rows in each table.  As the table grows the searches sale as the log of the number of rows.</a:t>
            </a:r>
          </a:p>
          <a:p>
            <a:endParaRPr lang="en-US" dirty="0"/>
          </a:p>
          <a:p>
            <a:r>
              <a:rPr lang="en-US" dirty="0"/>
              <a:t>Graph databases on the other hand allow you to add any number of nodes and and relationships into your graph database.  Each node and relationship has it own properties but there are usually few overarching rules about what datatypes these structures can contain. </a:t>
            </a:r>
            <a:br>
              <a:rPr lang="en-US" dirty="0"/>
            </a:br>
            <a:br>
              <a:rPr lang="en-US" dirty="0"/>
            </a:br>
            <a:r>
              <a:rPr lang="en-US" dirty="0"/>
              <a:t>Graph databases also used fixed memory pointers to store relationships between each node.  As a result the queries over relationships are fast and there is no slow-down as the number of verticies gets bigger.</a:t>
            </a:r>
          </a:p>
        </p:txBody>
      </p:sp>
      <p:sp>
        <p:nvSpPr>
          <p:cNvPr id="4" name="Slide Number Placeholder 3"/>
          <p:cNvSpPr>
            <a:spLocks noGrp="1"/>
          </p:cNvSpPr>
          <p:nvPr>
            <p:ph type="sldNum" sz="quarter" idx="10"/>
          </p:nvPr>
        </p:nvSpPr>
        <p:spPr/>
        <p:txBody>
          <a:bodyPr/>
          <a:lstStyle/>
          <a:p>
            <a:fld id="{71B1AA27-3892-4360-B986-D6B124C223BF}" type="slidenum">
              <a:rPr lang="en-US" smtClean="0"/>
              <a:t>22</a:t>
            </a:fld>
            <a:endParaRPr lang="en-US"/>
          </a:p>
        </p:txBody>
      </p:sp>
    </p:spTree>
    <p:extLst>
      <p:ext uri="{BB962C8B-B14F-4D97-AF65-F5344CB8AC3E}">
        <p14:creationId xmlns:p14="http://schemas.microsoft.com/office/powerpoint/2010/main" val="47632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a84b5eccd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a84b5eccd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5a84b5eccd_6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3853191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78e261e7e_1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578e261e7e_1_2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578e261e7e_1_2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46558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key areas:</a:t>
            </a:r>
          </a:p>
          <a:p>
            <a:r>
              <a:rPr lang="en-US" dirty="0"/>
              <a:t>Container Listing showing TigerGraph  image</a:t>
            </a:r>
          </a:p>
          <a:p>
            <a:r>
              <a:rPr lang="en-US" dirty="0"/>
              <a:t>Current image is RUNNING</a:t>
            </a:r>
          </a:p>
          <a:p>
            <a:r>
              <a:rPr lang="en-US" dirty="0"/>
              <a:t>Controls for </a:t>
            </a:r>
            <a:r>
              <a:rPr lang="en-US" dirty="0" err="1"/>
              <a:t>stoping</a:t>
            </a:r>
            <a:r>
              <a:rPr lang="en-US" dirty="0"/>
              <a:t>, restarting, opening a shell and getting documentation</a:t>
            </a:r>
          </a:p>
          <a:p>
            <a:r>
              <a:rPr lang="en-US" dirty="0"/>
              <a:t>Ports</a:t>
            </a:r>
          </a:p>
          <a:p>
            <a:r>
              <a:rPr lang="en-US" dirty="0"/>
              <a:t>Volume – where to look for your data files</a:t>
            </a:r>
          </a:p>
        </p:txBody>
      </p:sp>
      <p:sp>
        <p:nvSpPr>
          <p:cNvPr id="4" name="Slide Number Placeholder 3"/>
          <p:cNvSpPr>
            <a:spLocks noGrp="1"/>
          </p:cNvSpPr>
          <p:nvPr>
            <p:ph type="sldNum" sz="quarter" idx="5"/>
          </p:nvPr>
        </p:nvSpPr>
        <p:spPr/>
        <p:txBody>
          <a:bodyPr/>
          <a:lstStyle/>
          <a:p>
            <a:fld id="{71B1AA27-3892-4360-B986-D6B124C223BF}" type="slidenum">
              <a:rPr lang="en-US" smtClean="0"/>
              <a:t>33</a:t>
            </a:fld>
            <a:endParaRPr lang="en-US"/>
          </a:p>
        </p:txBody>
      </p:sp>
    </p:spTree>
    <p:extLst>
      <p:ext uri="{BB962C8B-B14F-4D97-AF65-F5344CB8AC3E}">
        <p14:creationId xmlns:p14="http://schemas.microsoft.com/office/powerpoint/2010/main" val="1524178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79a8682d4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579a8682d4_0_2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g579a8682d4_0_2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86896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79a8682d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579a8682d4_0_4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579a8682d4_0_4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4017269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78e261e7e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g578e261e7e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578e261e7e_1_2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128128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ab40e25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ab40e253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g5ab40e253c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2125842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a58ca4bc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5a58ca4bcd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5a58ca4bcd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3461663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t>Hi – my name is Dan McCreary.  I am a Distinguished Engineer working in the Advanced Technology Collaborative.  I am leading the graph technologies initiative within the Advanced Technology Collaborative. Our goal is to build a collaborative community the use graph technology to lower the cost of healthcare and give Optum a competitive advantage in the marketplace.</a:t>
            </a:r>
          </a:p>
        </p:txBody>
      </p:sp>
      <p:sp>
        <p:nvSpPr>
          <p:cNvPr id="4" name="Slide Number Placeholder 3"/>
          <p:cNvSpPr>
            <a:spLocks noGrp="1"/>
          </p:cNvSpPr>
          <p:nvPr>
            <p:ph type="sldNum" sz="quarter" idx="10"/>
          </p:nvPr>
        </p:nvSpPr>
        <p:spPr/>
        <p:txBody>
          <a:bodyPr/>
          <a:lstStyle/>
          <a:p>
            <a:fld id="{436492AF-BC2A-4188-B06F-754C36A745CF}" type="slidenum">
              <a:rPr lang="en-US" smtClean="0"/>
              <a:t>4</a:t>
            </a:fld>
            <a:endParaRPr lang="en-US"/>
          </a:p>
        </p:txBody>
      </p:sp>
    </p:spTree>
    <p:extLst>
      <p:ext uri="{BB962C8B-B14F-4D97-AF65-F5344CB8AC3E}">
        <p14:creationId xmlns:p14="http://schemas.microsoft.com/office/powerpoint/2010/main" val="1516056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88</a:t>
            </a:fld>
            <a:endParaRPr lang="en-US"/>
          </a:p>
        </p:txBody>
      </p:sp>
    </p:spTree>
    <p:extLst>
      <p:ext uri="{BB962C8B-B14F-4D97-AF65-F5344CB8AC3E}">
        <p14:creationId xmlns:p14="http://schemas.microsoft.com/office/powerpoint/2010/main" val="353635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578d2d8051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3" name="Google Shape;853;g578d2d8051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g578d2d8051_0_8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95</a:t>
            </a:fld>
            <a:endParaRPr/>
          </a:p>
        </p:txBody>
      </p:sp>
    </p:spTree>
    <p:extLst>
      <p:ext uri="{BB962C8B-B14F-4D97-AF65-F5344CB8AC3E}">
        <p14:creationId xmlns:p14="http://schemas.microsoft.com/office/powerpoint/2010/main" val="1136141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78d2d8051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578d2d8051_0_8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 name="Google Shape;864;g578d2d8051_0_8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extLst>
      <p:ext uri="{BB962C8B-B14F-4D97-AF65-F5344CB8AC3E}">
        <p14:creationId xmlns:p14="http://schemas.microsoft.com/office/powerpoint/2010/main" val="3779284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Explainable AI is a key </a:t>
            </a:r>
          </a:p>
          <a:p>
            <a:pPr marL="0" marR="0" lvl="0" indent="0" algn="l" defTabSz="1228954" rtl="0" eaLnBrk="1" fontAlgn="auto" latinLnBrk="0" hangingPunct="1">
              <a:lnSpc>
                <a:spcPct val="100000"/>
              </a:lnSpc>
              <a:spcBef>
                <a:spcPts val="0"/>
              </a:spcBef>
              <a:spcAft>
                <a:spcPts val="0"/>
              </a:spcAft>
              <a:buClrTx/>
              <a:buSzTx/>
              <a:buFontTx/>
              <a:buNone/>
              <a:tabLst/>
              <a:defRPr/>
            </a:pPr>
            <a:r>
              <a:rPr lang="en-US" sz="1800" dirty="0">
                <a:solidFill>
                  <a:schemeClr val="bg1">
                    <a:lumMod val="65000"/>
                  </a:schemeClr>
                </a:solidFill>
              </a:rPr>
              <a:t>https://</a:t>
            </a:r>
            <a:r>
              <a:rPr lang="en-US" sz="1800" dirty="0" err="1">
                <a:solidFill>
                  <a:schemeClr val="bg1">
                    <a:lumMod val="65000"/>
                  </a:schemeClr>
                </a:solidFill>
              </a:rPr>
              <a:t>www.darpa.mil</a:t>
            </a:r>
            <a:r>
              <a:rPr lang="en-US" sz="1800" dirty="0">
                <a:solidFill>
                  <a:schemeClr val="bg1">
                    <a:lumMod val="65000"/>
                  </a:schemeClr>
                </a:solidFill>
              </a:rPr>
              <a:t>/program/explainable-artificial-intelligence</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99</a:t>
            </a:fld>
            <a:endParaRPr lang="en-US"/>
          </a:p>
        </p:txBody>
      </p:sp>
    </p:spTree>
    <p:extLst>
      <p:ext uri="{BB962C8B-B14F-4D97-AF65-F5344CB8AC3E}">
        <p14:creationId xmlns:p14="http://schemas.microsoft.com/office/powerpoint/2010/main" val="3395333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25613" y="630238"/>
            <a:ext cx="3559175" cy="2003425"/>
          </a:xfrm>
        </p:spPr>
      </p:sp>
      <p:sp>
        <p:nvSpPr>
          <p:cNvPr id="3" name="Notes Placeholder 2"/>
          <p:cNvSpPr>
            <a:spLocks noGrp="1"/>
          </p:cNvSpPr>
          <p:nvPr>
            <p:ph type="body" idx="1"/>
          </p:nvPr>
        </p:nvSpPr>
        <p:spPr/>
        <p:txBody>
          <a:bodyPr>
            <a:normAutofit/>
          </a:bodyPr>
          <a:lstStyle/>
          <a:p>
            <a:pPr marL="0" indent="0">
              <a:buFontTx/>
              <a:buNone/>
            </a:pPr>
            <a:r>
              <a:rPr lang="en-US" dirty="0"/>
              <a:t>My background is a solution architect.  I have spent most of the last 20 years understanding how to objectively match business problems to the appropriate technologies.  My focus has been on the fast-evolving area of NoSQL databases.  I have also had a strong interest in AI, semantics, natural language process and search.  I have been working on challenges problems in C360 and Benefit Search for over four years within Optum.</a:t>
            </a:r>
          </a:p>
        </p:txBody>
      </p:sp>
      <p:sp>
        <p:nvSpPr>
          <p:cNvPr id="4" name="Slide Number Placeholder 3"/>
          <p:cNvSpPr>
            <a:spLocks noGrp="1"/>
          </p:cNvSpPr>
          <p:nvPr>
            <p:ph type="sldNum" sz="quarter" idx="10"/>
          </p:nvPr>
        </p:nvSpPr>
        <p:spPr/>
        <p:txBody>
          <a:bodyPr/>
          <a:lstStyle/>
          <a:p>
            <a:fld id="{708EA56A-F1B3-4F1F-ACD0-DEC49C4A85DD}" type="slidenum">
              <a:rPr lang="en-US" smtClean="0"/>
              <a:pPr/>
              <a:t>5</a:t>
            </a:fld>
            <a:endParaRPr lang="en-US" dirty="0"/>
          </a:p>
        </p:txBody>
      </p:sp>
    </p:spTree>
    <p:extLst>
      <p:ext uri="{BB962C8B-B14F-4D97-AF65-F5344CB8AC3E}">
        <p14:creationId xmlns:p14="http://schemas.microsoft.com/office/powerpoint/2010/main" val="193430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08322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3544071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the relative change in popularity of graph databases compared to other technologies according to DB Engines.  DB Engines has web crawlers that regularly harvest an classify data related to databases.  You can see that Graph Database popularity is the fasting growing database technology.  This trend started in 2013 and it is continuing strong in 2018.  Note that is is not absolute popularity.  This is the change is popularity.  Popularity also does not imply suitability.  However, with these disclaimers aside you can clearly see a sustainable trend.  Let’s see what other evidence we have about the rise of graph technologies.</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2249590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A native graph is ideal when your entire graph, every node, relationship and their properties, all fit into the RAM of a single computer.  But what happens if the size of your graph exceeds the amount of RAM on your single computer?  The result is that graph traversal performance, the number of nodes you can traverse is a second, drops dramatically.  This is due to the fact that your computer will need to go out to slower memory access, like SSD or spinning disk, to bring data in for analysis.</a:t>
            </a:r>
          </a:p>
          <a:p>
            <a:pPr marL="0" lvl="0" indent="0">
              <a:spcBef>
                <a:spcPts val="0"/>
              </a:spcBef>
              <a:buNone/>
            </a:pPr>
            <a:endParaRPr lang="en-US" dirty="0"/>
          </a:p>
          <a:p>
            <a:pPr marL="0" lvl="0" indent="0">
              <a:spcBef>
                <a:spcPts val="0"/>
              </a:spcBef>
              <a:buNone/>
            </a:pPr>
            <a:r>
              <a:rPr lang="en-US" dirty="0"/>
              <a:t>Our challenge is that graph traversal is often unpredictable.  You often cannot partition your data to put a subgraph in RAM.</a:t>
            </a:r>
          </a:p>
          <a:p>
            <a:pPr marL="0" lvl="0" indent="0">
              <a:spcBef>
                <a:spcPts val="0"/>
              </a:spcBef>
              <a:buNone/>
            </a:pPr>
            <a:endParaRPr lang="en-US" dirty="0"/>
          </a:p>
          <a:p>
            <a:pPr marL="0" lvl="0" indent="0">
              <a:spcBef>
                <a:spcPts val="0"/>
              </a:spcBef>
              <a:buNone/>
            </a:pPr>
            <a:endParaRPr lang="en-US" dirty="0"/>
          </a:p>
        </p:txBody>
      </p:sp>
    </p:spTree>
    <p:extLst>
      <p:ext uri="{BB962C8B-B14F-4D97-AF65-F5344CB8AC3E}">
        <p14:creationId xmlns:p14="http://schemas.microsoft.com/office/powerpoint/2010/main" val="14316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48058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way to describe the differences between fixed and schema agnostic.  This is related to the way that logic systems make assumptions about unknown data.  Many relational database use logic that imply that missing or unknown data is always false.  Graph databases use an assumption that unknown data is usually unknown.  This is known as the Open World Assumption (OWA).</a:t>
            </a:r>
          </a:p>
          <a:p>
            <a:endParaRPr lang="en-US" dirty="0"/>
          </a:p>
          <a:p>
            <a:r>
              <a:rPr lang="en-US" dirty="0"/>
              <a:t>https://</a:t>
            </a:r>
            <a:r>
              <a:rPr lang="en-US" dirty="0" err="1"/>
              <a:t>en.wikipedia.org</a:t>
            </a:r>
            <a:r>
              <a:rPr lang="en-US" dirty="0"/>
              <a:t>/wiki/Open-</a:t>
            </a:r>
            <a:r>
              <a:rPr lang="en-US" dirty="0" err="1"/>
              <a:t>world_assumption</a:t>
            </a:r>
            <a:endParaRPr lang="en-US" dirty="0"/>
          </a:p>
          <a:p>
            <a:r>
              <a:rPr lang="en-US" dirty="0"/>
              <a:t>http://</a:t>
            </a:r>
            <a:r>
              <a:rPr lang="en-US" dirty="0" err="1"/>
              <a:t>www.mkbergman.com</a:t>
            </a:r>
            <a:r>
              <a:rPr lang="en-US" dirty="0"/>
              <a:t>/852/the-open-world-assumption-elephant-in-the-room/</a:t>
            </a:r>
          </a:p>
          <a:p>
            <a:endParaRPr lang="en-US" dirty="0"/>
          </a:p>
          <a:p>
            <a:r>
              <a:rPr lang="en-US" dirty="0"/>
              <a:t>Technically, both Neo4j and TigerGraph require models for their verticies and edges although they are easy to change.</a:t>
            </a:r>
          </a:p>
        </p:txBody>
      </p:sp>
      <p:sp>
        <p:nvSpPr>
          <p:cNvPr id="4" name="Slide Number Placeholder 3"/>
          <p:cNvSpPr>
            <a:spLocks noGrp="1"/>
          </p:cNvSpPr>
          <p:nvPr>
            <p:ph type="sldNum" sz="quarter" idx="10"/>
          </p:nvPr>
        </p:nvSpPr>
        <p:spPr/>
        <p:txBody>
          <a:bodyPr/>
          <a:lstStyle/>
          <a:p>
            <a:fld id="{B755CE82-12CE-1C44-9652-B32CE8720BD6}" type="slidenum">
              <a:rPr lang="en-US" smtClean="0"/>
              <a:t>20</a:t>
            </a:fld>
            <a:endParaRPr lang="en-US"/>
          </a:p>
        </p:txBody>
      </p:sp>
    </p:spTree>
    <p:extLst>
      <p:ext uri="{BB962C8B-B14F-4D97-AF65-F5344CB8AC3E}">
        <p14:creationId xmlns:p14="http://schemas.microsoft.com/office/powerpoint/2010/main" val="175421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6439" y="577781"/>
            <a:ext cx="16596361" cy="750268"/>
          </a:xfrm>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7D634C-B5A4-6A40-9F15-9A867C828214}" type="datetime1">
              <a:rPr lang="en-US" smtClean="0"/>
              <a:t>6/26/19</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cxnSp>
        <p:nvCxnSpPr>
          <p:cNvPr id="8" name="Straight Connector 7">
            <a:extLst>
              <a:ext uri="{FF2B5EF4-FFF2-40B4-BE49-F238E27FC236}">
                <a16:creationId xmlns:a16="http://schemas.microsoft.com/office/drawing/2014/main" id="{CA974D0A-2EBF-0A47-A115-264493976CB4}"/>
              </a:ext>
            </a:extLst>
          </p:cNvPr>
          <p:cNvCxnSpPr>
            <a:cxnSpLocks/>
          </p:cNvCxnSpPr>
          <p:nvPr userDrawn="1"/>
        </p:nvCxnSpPr>
        <p:spPr bwMode="gray">
          <a:xfrm>
            <a:off x="726439" y="1373638"/>
            <a:ext cx="165910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2728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8" y="2682242"/>
            <a:ext cx="804672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260111" y="2682238"/>
            <a:ext cx="804672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8"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260111" y="3655480"/>
            <a:ext cx="804672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415188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Type insightful headline in sentence case | One line</a:t>
            </a:r>
          </a:p>
        </p:txBody>
      </p:sp>
      <p:sp>
        <p:nvSpPr>
          <p:cNvPr id="3" name="Date Placeholder 2"/>
          <p:cNvSpPr>
            <a:spLocks noGrp="1"/>
          </p:cNvSpPr>
          <p:nvPr>
            <p:ph type="dt" sz="half" idx="10"/>
          </p:nvPr>
        </p:nvSpPr>
        <p:spPr/>
        <p:txBody>
          <a:bodyPr/>
          <a:lstStyle/>
          <a:p>
            <a:fld id="{4E8021CB-BA01-9A4F-81AF-2846AD614058}"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769016" y="2682240"/>
            <a:ext cx="8171785"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3682758" y="6556588"/>
            <a:ext cx="5258041" cy="2104813"/>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8940801" y="2682240"/>
            <a:ext cx="8382000"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2065610" y="6556588"/>
            <a:ext cx="5257190" cy="2104813"/>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1" name="Rectangle 10">
            <a:extLst>
              <a:ext uri="{FF2B5EF4-FFF2-40B4-BE49-F238E27FC236}">
                <a16:creationId xmlns:a16="http://schemas.microsoft.com/office/drawing/2014/main" id="{BEE817BE-EAFE-488D-818F-3A834185D3B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924394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1"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3 Photo | Type insightful headline in sentence case | One line</a:t>
            </a:r>
          </a:p>
        </p:txBody>
      </p:sp>
      <p:sp>
        <p:nvSpPr>
          <p:cNvPr id="3" name="Date Placeholder 2"/>
          <p:cNvSpPr>
            <a:spLocks noGrp="1"/>
          </p:cNvSpPr>
          <p:nvPr>
            <p:ph type="dt" sz="half" idx="10"/>
          </p:nvPr>
        </p:nvSpPr>
        <p:spPr/>
        <p:txBody>
          <a:bodyPr/>
          <a:lstStyle/>
          <a:p>
            <a:fld id="{14895314-66DE-4042-9260-42534530A661}"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3233006" y="5681462"/>
            <a:ext cx="3046791" cy="2979938"/>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p:nvPr>
        </p:nvSpPr>
        <p:spPr>
          <a:xfrm>
            <a:off x="6286716" y="2682240"/>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6" name="Text Placeholder 7"/>
          <p:cNvSpPr>
            <a:spLocks noGrp="1"/>
          </p:cNvSpPr>
          <p:nvPr>
            <p:ph type="body" sz="quarter" idx="24" hasCustomPrompt="1"/>
          </p:nvPr>
        </p:nvSpPr>
        <p:spPr>
          <a:xfrm>
            <a:off x="8778752" y="5681462"/>
            <a:ext cx="3046791" cy="2979938"/>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p:nvPr>
        </p:nvSpPr>
        <p:spPr>
          <a:xfrm>
            <a:off x="11832193" y="2691882"/>
            <a:ext cx="5538826" cy="5979160"/>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8" name="Text Placeholder 7"/>
          <p:cNvSpPr>
            <a:spLocks noGrp="1"/>
          </p:cNvSpPr>
          <p:nvPr>
            <p:ph type="body" sz="quarter" idx="26" hasCustomPrompt="1"/>
          </p:nvPr>
        </p:nvSpPr>
        <p:spPr>
          <a:xfrm>
            <a:off x="14324229" y="5681462"/>
            <a:ext cx="3046791" cy="2979938"/>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here | Remove if not needed</a:t>
            </a:r>
          </a:p>
        </p:txBody>
      </p:sp>
      <p:sp>
        <p:nvSpPr>
          <p:cNvPr id="13" name="Rectangle 12">
            <a:extLst>
              <a:ext uri="{FF2B5EF4-FFF2-40B4-BE49-F238E27FC236}">
                <a16:creationId xmlns:a16="http://schemas.microsoft.com/office/drawing/2014/main" id="{B42870C7-51DA-4C40-888B-8B285A0F75BB}"/>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81410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80" y="2682241"/>
            <a:ext cx="4135120"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4 Photo | Type insightful headline in sentence case | One line</a:t>
            </a:r>
          </a:p>
        </p:txBody>
      </p:sp>
      <p:sp>
        <p:nvSpPr>
          <p:cNvPr id="3" name="Date Placeholder 2"/>
          <p:cNvSpPr>
            <a:spLocks noGrp="1"/>
          </p:cNvSpPr>
          <p:nvPr>
            <p:ph type="dt" sz="half" idx="10"/>
          </p:nvPr>
        </p:nvSpPr>
        <p:spPr/>
        <p:txBody>
          <a:bodyPr/>
          <a:lstStyle/>
          <a:p>
            <a:fld id="{EFFF3C70-80BD-CA47-93A5-ACD28F064864}"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889501" y="2682241"/>
            <a:ext cx="4142105"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9031605" y="2678912"/>
            <a:ext cx="4138612"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3166725" y="2678912"/>
            <a:ext cx="4156076" cy="3789196"/>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746103" y="4358640"/>
            <a:ext cx="2143397" cy="2111132"/>
          </a:xfrm>
          <a:solidFill>
            <a:schemeClr val="tx1"/>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6" name="Text Placeholder 7"/>
          <p:cNvSpPr>
            <a:spLocks noGrp="1"/>
          </p:cNvSpPr>
          <p:nvPr>
            <p:ph type="body" sz="quarter" idx="24" hasCustomPrompt="1"/>
          </p:nvPr>
        </p:nvSpPr>
        <p:spPr>
          <a:xfrm>
            <a:off x="6888207" y="4358640"/>
            <a:ext cx="2143397" cy="2111132"/>
          </a:xfrm>
          <a:solidFill>
            <a:schemeClr val="accent2"/>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8" name="Text Placeholder 7"/>
          <p:cNvSpPr>
            <a:spLocks noGrp="1"/>
          </p:cNvSpPr>
          <p:nvPr>
            <p:ph type="body" sz="quarter" idx="26" hasCustomPrompt="1"/>
          </p:nvPr>
        </p:nvSpPr>
        <p:spPr>
          <a:xfrm>
            <a:off x="11026819" y="4358640"/>
            <a:ext cx="2143397" cy="2111132"/>
          </a:xfrm>
          <a:solidFill>
            <a:schemeClr val="accent4"/>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4" name="Text Placeholder 7"/>
          <p:cNvSpPr>
            <a:spLocks noGrp="1"/>
          </p:cNvSpPr>
          <p:nvPr>
            <p:ph type="body" sz="quarter" idx="28" hasCustomPrompt="1"/>
          </p:nvPr>
        </p:nvSpPr>
        <p:spPr>
          <a:xfrm>
            <a:off x="15179404" y="4358640"/>
            <a:ext cx="2143397" cy="2111132"/>
          </a:xfrm>
          <a:solidFill>
            <a:srgbClr val="A22B38"/>
          </a:solidFill>
        </p:spPr>
        <p:txBody>
          <a:bodyPr lIns="137160" tIns="137160" anchor="t"/>
          <a:lstStyle>
            <a:lvl1pPr algn="l">
              <a:lnSpc>
                <a:spcPct val="90000"/>
              </a:lnSpc>
              <a:spcBef>
                <a:spcPts val="0"/>
              </a:spcBef>
              <a:spcAft>
                <a:spcPts val="0"/>
              </a:spcAft>
              <a:defRPr sz="2040">
                <a:solidFill>
                  <a:schemeClr val="bg1"/>
                </a:solidFill>
              </a:defRPr>
            </a:lvl1pPr>
          </a:lstStyle>
          <a:p>
            <a:pPr lvl="0"/>
            <a:r>
              <a:rPr lang="en-US" dirty="0"/>
              <a:t>Type caption </a:t>
            </a:r>
            <a:r>
              <a:rPr lang="en-US" dirty="0" err="1"/>
              <a:t>here|Remove</a:t>
            </a:r>
            <a:r>
              <a:rPr lang="en-US" dirty="0"/>
              <a:t> if not needed</a:t>
            </a:r>
          </a:p>
        </p:txBody>
      </p:sp>
      <p:sp>
        <p:nvSpPr>
          <p:cNvPr id="19" name="Rectangle 18">
            <a:extLst>
              <a:ext uri="{FF2B5EF4-FFF2-40B4-BE49-F238E27FC236}">
                <a16:creationId xmlns:a16="http://schemas.microsoft.com/office/drawing/2014/main" id="{788C153F-3CBA-4181-B037-6B310FABB909}"/>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06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p:nvPr>
        </p:nvSpPr>
        <p:spPr>
          <a:xfrm>
            <a:off x="754379"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2" name="Title 1"/>
          <p:cNvSpPr>
            <a:spLocks noGrp="1"/>
          </p:cNvSpPr>
          <p:nvPr>
            <p:ph type="title" hasCustomPrompt="1"/>
          </p:nvPr>
        </p:nvSpPr>
        <p:spPr/>
        <p:txBody>
          <a:bodyPr/>
          <a:lstStyle>
            <a:lvl1pPr>
              <a:defRPr/>
            </a:lvl1pPr>
          </a:lstStyle>
          <a:p>
            <a:r>
              <a:rPr lang="en-US" dirty="0"/>
              <a:t>5 Photo | Type insightful headline in sentence case | One line</a:t>
            </a:r>
          </a:p>
        </p:txBody>
      </p:sp>
      <p:sp>
        <p:nvSpPr>
          <p:cNvPr id="3" name="Date Placeholder 2"/>
          <p:cNvSpPr>
            <a:spLocks noGrp="1"/>
          </p:cNvSpPr>
          <p:nvPr>
            <p:ph type="dt" sz="half" idx="10"/>
          </p:nvPr>
        </p:nvSpPr>
        <p:spPr/>
        <p:txBody>
          <a:bodyPr/>
          <a:lstStyle/>
          <a:p>
            <a:fld id="{1FFC01C0-F92E-DE45-AE53-7A70D1AC22F2}"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5" name="Picture Placeholder 8"/>
          <p:cNvSpPr>
            <a:spLocks noGrp="1"/>
          </p:cNvSpPr>
          <p:nvPr>
            <p:ph type="pic" sz="quarter" idx="23"/>
          </p:nvPr>
        </p:nvSpPr>
        <p:spPr>
          <a:xfrm>
            <a:off x="4073113"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7" name="Picture Placeholder 8"/>
          <p:cNvSpPr>
            <a:spLocks noGrp="1"/>
          </p:cNvSpPr>
          <p:nvPr>
            <p:ph type="pic" sz="quarter" idx="25"/>
          </p:nvPr>
        </p:nvSpPr>
        <p:spPr>
          <a:xfrm>
            <a:off x="7391846" y="2678914"/>
            <a:ext cx="3285744" cy="2895407"/>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3" name="Picture Placeholder 8"/>
          <p:cNvSpPr>
            <a:spLocks noGrp="1"/>
          </p:cNvSpPr>
          <p:nvPr>
            <p:ph type="pic" sz="quarter" idx="27"/>
          </p:nvPr>
        </p:nvSpPr>
        <p:spPr>
          <a:xfrm>
            <a:off x="10710581"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19" name="Picture Placeholder 8"/>
          <p:cNvSpPr>
            <a:spLocks noGrp="1"/>
          </p:cNvSpPr>
          <p:nvPr>
            <p:ph type="pic" sz="quarter" idx="29"/>
          </p:nvPr>
        </p:nvSpPr>
        <p:spPr>
          <a:xfrm>
            <a:off x="14029314" y="2678911"/>
            <a:ext cx="3285744" cy="2895408"/>
          </a:xfrm>
          <a:solidFill>
            <a:schemeClr val="accent3">
              <a:lumMod val="20000"/>
              <a:lumOff val="80000"/>
            </a:schemeClr>
          </a:solidFill>
        </p:spPr>
        <p:txBody>
          <a:bodyPr/>
          <a:lstStyle>
            <a:lvl1pPr>
              <a:defRPr sz="2040">
                <a:solidFill>
                  <a:schemeClr val="tx1"/>
                </a:solidFill>
              </a:defRPr>
            </a:lvl1pPr>
          </a:lstStyle>
          <a:p>
            <a:r>
              <a:rPr lang="en-US"/>
              <a:t>Click icon to add picture</a:t>
            </a:r>
            <a:endParaRPr lang="en-US" dirty="0"/>
          </a:p>
        </p:txBody>
      </p:sp>
      <p:sp>
        <p:nvSpPr>
          <p:cNvPr id="8" name="Text Placeholder 7"/>
          <p:cNvSpPr>
            <a:spLocks noGrp="1"/>
          </p:cNvSpPr>
          <p:nvPr>
            <p:ph type="body" sz="quarter" idx="14" hasCustomPrompt="1"/>
          </p:nvPr>
        </p:nvSpPr>
        <p:spPr>
          <a:xfrm>
            <a:off x="2402307" y="3961158"/>
            <a:ext cx="1637817" cy="1613162"/>
          </a:xfrm>
          <a:solidFill>
            <a:schemeClr val="tx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5721040" y="3961158"/>
            <a:ext cx="1637817" cy="1613162"/>
          </a:xfrm>
          <a:solidFill>
            <a:schemeClr val="accent2"/>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9039774" y="3961158"/>
            <a:ext cx="1637817" cy="1613162"/>
          </a:xfrm>
          <a:solidFill>
            <a:schemeClr val="accent4"/>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12358508" y="3961158"/>
            <a:ext cx="1637817" cy="1613162"/>
          </a:xfrm>
          <a:solidFill>
            <a:schemeClr val="accent1"/>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0" name="Text Placeholder 7"/>
          <p:cNvSpPr>
            <a:spLocks noGrp="1"/>
          </p:cNvSpPr>
          <p:nvPr>
            <p:ph type="body" sz="quarter" idx="30" hasCustomPrompt="1"/>
          </p:nvPr>
        </p:nvSpPr>
        <p:spPr>
          <a:xfrm>
            <a:off x="15637752" y="3961158"/>
            <a:ext cx="1637817" cy="1613162"/>
          </a:xfrm>
          <a:solidFill>
            <a:srgbClr val="A22B38"/>
          </a:solidFill>
        </p:spPr>
        <p:txBody>
          <a:bodyPr lIns="137160" tIns="45720" anchor="t"/>
          <a:lstStyle>
            <a:lvl1pPr algn="l">
              <a:lnSpc>
                <a:spcPct val="90000"/>
              </a:lnSpc>
              <a:spcBef>
                <a:spcPts val="0"/>
              </a:spcBef>
              <a:spcAft>
                <a:spcPts val="0"/>
              </a:spcAft>
              <a:defRPr sz="1785">
                <a:solidFill>
                  <a:schemeClr val="bg1"/>
                </a:solidFill>
              </a:defRPr>
            </a:lvl1pPr>
          </a:lstStyle>
          <a:p>
            <a:pPr lvl="0"/>
            <a:r>
              <a:rPr lang="en-US" dirty="0"/>
              <a:t>Type cap-</a:t>
            </a:r>
            <a:r>
              <a:rPr lang="en-US" dirty="0" err="1"/>
              <a:t>tion</a:t>
            </a:r>
            <a:r>
              <a:rPr lang="en-US" dirty="0"/>
              <a:t> here | Remove if not needed</a:t>
            </a:r>
          </a:p>
        </p:txBody>
      </p:sp>
      <p:sp>
        <p:nvSpPr>
          <p:cNvPr id="21" name="Rectangle 20">
            <a:extLst>
              <a:ext uri="{FF2B5EF4-FFF2-40B4-BE49-F238E27FC236}">
                <a16:creationId xmlns:a16="http://schemas.microsoft.com/office/drawing/2014/main" id="{1F65E925-2FCB-43EF-8928-862B5DDB1D8D}"/>
              </a:ext>
            </a:extLst>
          </p:cNvPr>
          <p:cNvSpPr/>
          <p:nvPr userDrawn="1"/>
        </p:nvSpPr>
        <p:spPr bwMode="gray">
          <a:xfrm>
            <a:off x="17979576" y="-8643"/>
            <a:ext cx="3203788" cy="100584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785"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39118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Type insightful headline in sentence case | 1 line</a:t>
            </a:r>
          </a:p>
        </p:txBody>
      </p:sp>
      <p:sp>
        <p:nvSpPr>
          <p:cNvPr id="3" name="Date Placeholder 2"/>
          <p:cNvSpPr>
            <a:spLocks noGrp="1"/>
          </p:cNvSpPr>
          <p:nvPr>
            <p:ph type="dt" sz="half" idx="10"/>
          </p:nvPr>
        </p:nvSpPr>
        <p:spPr/>
        <p:txBody>
          <a:bodyPr/>
          <a:lstStyle/>
          <a:p>
            <a:fld id="{093DFCFF-5E23-514D-8BFB-2F69B08556C4}"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7"/>
            <a:ext cx="3218688" cy="2889797"/>
          </a:xfrm>
          <a:solidFill>
            <a:schemeClr val="tx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4078576" y="2682238"/>
            <a:ext cx="3218688" cy="2889797"/>
          </a:xfrm>
          <a:solidFill>
            <a:schemeClr val="accent2"/>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430711" y="2682238"/>
            <a:ext cx="3218688" cy="2889797"/>
          </a:xfrm>
          <a:solidFill>
            <a:schemeClr val="accent4"/>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10782847" y="2682238"/>
            <a:ext cx="3218688" cy="2889797"/>
          </a:xfrm>
          <a:solidFill>
            <a:schemeClr val="accent1"/>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14134980" y="2682238"/>
            <a:ext cx="3218688" cy="2889797"/>
          </a:xfrm>
          <a:solidFill>
            <a:srgbClr val="A22B38"/>
          </a:solidFill>
        </p:spPr>
        <p:txBody>
          <a:bodyPr lIns="137160" anchor="ctr"/>
          <a:lstStyle>
            <a:lvl1pPr algn="ctr">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726439"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4078572" y="5572034"/>
            <a:ext cx="3218693"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7430711"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10782847"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14134980" y="5572034"/>
            <a:ext cx="3218688" cy="3089366"/>
          </a:xfrm>
          <a:solidFill>
            <a:schemeClr val="accent3">
              <a:lumMod val="20000"/>
              <a:lumOff val="80000"/>
            </a:schemeClr>
          </a:solidFill>
        </p:spPr>
        <p:txBody>
          <a:bodyPr lIns="137160" tIns="137160" anchor="t"/>
          <a:lstStyle>
            <a:lvl1pPr marL="0" indent="0" algn="l">
              <a:lnSpc>
                <a:spcPct val="90000"/>
              </a:lnSpc>
              <a:spcBef>
                <a:spcPts val="0"/>
              </a:spcBef>
              <a:spcAft>
                <a:spcPts val="1530"/>
              </a:spcAft>
              <a:buFont typeface="Arial" panose="020B0604020202020204" pitchFamily="34" charset="0"/>
              <a:buNone/>
              <a:defRPr sz="2295">
                <a:solidFill>
                  <a:schemeClr val="tx1"/>
                </a:solidFill>
              </a:defRPr>
            </a:lvl1pPr>
            <a:lvl2pPr>
              <a:defRPr sz="2040"/>
            </a:lvl2pPr>
          </a:lstStyle>
          <a:p>
            <a:pPr lvl="0"/>
            <a:r>
              <a:rPr lang="en-US" dirty="0"/>
              <a:t>Header</a:t>
            </a:r>
          </a:p>
          <a:p>
            <a:pPr lvl="1"/>
            <a:r>
              <a:rPr lang="en-US" dirty="0"/>
              <a:t>Text – add bullet if needed</a:t>
            </a:r>
          </a:p>
        </p:txBody>
      </p:sp>
    </p:spTree>
    <p:extLst>
      <p:ext uri="{BB962C8B-B14F-4D97-AF65-F5344CB8AC3E}">
        <p14:creationId xmlns:p14="http://schemas.microsoft.com/office/powerpoint/2010/main" val="3133439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Type insightful headline in sentence case | 1 line</a:t>
            </a:r>
          </a:p>
        </p:txBody>
      </p:sp>
      <p:sp>
        <p:nvSpPr>
          <p:cNvPr id="3" name="Date Placeholder 2"/>
          <p:cNvSpPr>
            <a:spLocks noGrp="1"/>
          </p:cNvSpPr>
          <p:nvPr>
            <p:ph type="dt" sz="half" idx="10"/>
          </p:nvPr>
        </p:nvSpPr>
        <p:spPr/>
        <p:txBody>
          <a:bodyPr/>
          <a:lstStyle/>
          <a:p>
            <a:fld id="{C4E4F385-C034-394D-9A67-4D38A23443AB}"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0" y="2730135"/>
            <a:ext cx="2489594" cy="1917802"/>
          </a:xfrm>
          <a:solidFill>
            <a:schemeClr val="tx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0" y="4728178"/>
            <a:ext cx="2489594" cy="1917802"/>
          </a:xfrm>
          <a:solidFill>
            <a:schemeClr val="accent2"/>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0" y="6726221"/>
            <a:ext cx="2489594" cy="1917802"/>
          </a:xfrm>
          <a:solidFill>
            <a:schemeClr val="accent4"/>
          </a:solidFill>
        </p:spPr>
        <p:txBody>
          <a:bodyPr lIns="137160" rIns="18288" anchor="ctr"/>
          <a:lstStyle>
            <a:lvl1pPr algn="l">
              <a:lnSpc>
                <a:spcPct val="90000"/>
              </a:lnSpc>
              <a:spcBef>
                <a:spcPts val="0"/>
              </a:spcBef>
              <a:spcAft>
                <a:spcPts val="0"/>
              </a:spcAft>
              <a:defRPr sz="1530">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400033" y="2730135"/>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400033" y="4756118"/>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400033" y="6782103"/>
            <a:ext cx="13917446" cy="1877568"/>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1125291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Type insightful headline in sentence case | 1 line</a:t>
            </a:r>
          </a:p>
        </p:txBody>
      </p:sp>
      <p:sp>
        <p:nvSpPr>
          <p:cNvPr id="3" name="Date Placeholder 2"/>
          <p:cNvSpPr>
            <a:spLocks noGrp="1"/>
          </p:cNvSpPr>
          <p:nvPr>
            <p:ph type="dt" sz="half" idx="10"/>
          </p:nvPr>
        </p:nvSpPr>
        <p:spPr/>
        <p:txBody>
          <a:bodyPr/>
          <a:lstStyle/>
          <a:p>
            <a:fld id="{5257A41A-550D-9143-AC5B-71A754476C80}"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730135"/>
            <a:ext cx="2494484" cy="1448410"/>
          </a:xfrm>
          <a:solidFill>
            <a:schemeClr val="tx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39" y="4235594"/>
            <a:ext cx="2494484" cy="1448410"/>
          </a:xfrm>
          <a:solidFill>
            <a:schemeClr val="accent2"/>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39" y="5741052"/>
            <a:ext cx="2494484" cy="1448410"/>
          </a:xfrm>
          <a:solidFill>
            <a:schemeClr val="accent4"/>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3343487" y="2730135"/>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3343487" y="4236176"/>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3348807" y="5741052"/>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39" y="7246509"/>
            <a:ext cx="2494484" cy="1448410"/>
          </a:xfrm>
          <a:solidFill>
            <a:schemeClr val="accent1"/>
          </a:solidFill>
        </p:spPr>
        <p:txBody>
          <a:bodyPr lIns="137160" anchor="ctr"/>
          <a:lstStyle>
            <a:lvl1pPr algn="l">
              <a:lnSpc>
                <a:spcPct val="90000"/>
              </a:lnSpc>
              <a:spcBef>
                <a:spcPts val="0"/>
              </a:spcBef>
              <a:spcAft>
                <a:spcPts val="0"/>
              </a:spcAft>
              <a:defRPr sz="1403">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3348807" y="7245929"/>
            <a:ext cx="13973993" cy="1448410"/>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3881340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Type insightful headline in sentence case | 1 line</a:t>
            </a:r>
          </a:p>
        </p:txBody>
      </p:sp>
      <p:sp>
        <p:nvSpPr>
          <p:cNvPr id="3" name="Date Placeholder 2"/>
          <p:cNvSpPr>
            <a:spLocks noGrp="1"/>
          </p:cNvSpPr>
          <p:nvPr>
            <p:ph type="dt" sz="half" idx="10"/>
          </p:nvPr>
        </p:nvSpPr>
        <p:spPr/>
        <p:txBody>
          <a:bodyPr/>
          <a:lstStyle/>
          <a:p>
            <a:fld id="{A22DCA91-730A-AD41-8B76-A4CCC8327D42}"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730136"/>
            <a:ext cx="1540691" cy="1126541"/>
          </a:xfrm>
          <a:solidFill>
            <a:schemeClr val="tx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726441" y="3933425"/>
            <a:ext cx="1540691" cy="1126541"/>
          </a:xfrm>
          <a:solidFill>
            <a:schemeClr val="accent2"/>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726441" y="5136713"/>
            <a:ext cx="1540691" cy="1126541"/>
          </a:xfrm>
          <a:solidFill>
            <a:schemeClr val="accent4"/>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9" name="Text Placeholder 8"/>
          <p:cNvSpPr>
            <a:spLocks noGrp="1"/>
          </p:cNvSpPr>
          <p:nvPr>
            <p:ph type="body" sz="quarter" idx="18" hasCustomPrompt="1"/>
          </p:nvPr>
        </p:nvSpPr>
        <p:spPr>
          <a:xfrm>
            <a:off x="2389537" y="2730136"/>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5" name="Text Placeholder 8"/>
          <p:cNvSpPr>
            <a:spLocks noGrp="1"/>
          </p:cNvSpPr>
          <p:nvPr>
            <p:ph type="body" sz="quarter" idx="19" hasCustomPrompt="1"/>
          </p:nvPr>
        </p:nvSpPr>
        <p:spPr>
          <a:xfrm>
            <a:off x="2394857" y="3930034"/>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26" name="Text Placeholder 8"/>
          <p:cNvSpPr>
            <a:spLocks noGrp="1"/>
          </p:cNvSpPr>
          <p:nvPr>
            <p:ph type="body" sz="quarter" idx="20" hasCustomPrompt="1"/>
          </p:nvPr>
        </p:nvSpPr>
        <p:spPr>
          <a:xfrm>
            <a:off x="2394857" y="5129932"/>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3" name="Text Placeholder 7"/>
          <p:cNvSpPr>
            <a:spLocks noGrp="1"/>
          </p:cNvSpPr>
          <p:nvPr>
            <p:ph type="body" sz="quarter" idx="21" hasCustomPrompt="1"/>
          </p:nvPr>
        </p:nvSpPr>
        <p:spPr>
          <a:xfrm>
            <a:off x="726441" y="6340001"/>
            <a:ext cx="1540691" cy="1126541"/>
          </a:xfrm>
          <a:solidFill>
            <a:schemeClr val="accent1"/>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4" name="Text Placeholder 8"/>
          <p:cNvSpPr>
            <a:spLocks noGrp="1"/>
          </p:cNvSpPr>
          <p:nvPr>
            <p:ph type="body" sz="quarter" idx="22" hasCustomPrompt="1"/>
          </p:nvPr>
        </p:nvSpPr>
        <p:spPr>
          <a:xfrm>
            <a:off x="2389537" y="6329829"/>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
        <p:nvSpPr>
          <p:cNvPr id="15" name="Text Placeholder 7"/>
          <p:cNvSpPr>
            <a:spLocks noGrp="1"/>
          </p:cNvSpPr>
          <p:nvPr>
            <p:ph type="body" sz="quarter" idx="23" hasCustomPrompt="1"/>
          </p:nvPr>
        </p:nvSpPr>
        <p:spPr>
          <a:xfrm>
            <a:off x="726441" y="7543288"/>
            <a:ext cx="1540691" cy="1126541"/>
          </a:xfrm>
          <a:solidFill>
            <a:srgbClr val="A22B38"/>
          </a:solidFill>
        </p:spPr>
        <p:txBody>
          <a:bodyPr lIns="45720" rIns="18288" anchor="ctr"/>
          <a:lstStyle>
            <a:lvl1pPr algn="l">
              <a:lnSpc>
                <a:spcPct val="90000"/>
              </a:lnSpc>
              <a:spcBef>
                <a:spcPts val="0"/>
              </a:spcBef>
              <a:spcAft>
                <a:spcPts val="0"/>
              </a:spcAft>
              <a:defRPr sz="1148">
                <a:solidFill>
                  <a:schemeClr val="tx1">
                    <a:lumMod val="20000"/>
                    <a:lumOff val="80000"/>
                  </a:schemeClr>
                </a:solidFill>
              </a:defRPr>
            </a:lvl1pPr>
          </a:lstStyle>
          <a:p>
            <a:pPr lvl="0"/>
            <a:r>
              <a:rPr lang="en-US" dirty="0"/>
              <a:t>[place icon here. To  remove text, place cursor then hit space bar]</a:t>
            </a:r>
          </a:p>
        </p:txBody>
      </p:sp>
      <p:sp>
        <p:nvSpPr>
          <p:cNvPr id="16" name="Text Placeholder 8"/>
          <p:cNvSpPr>
            <a:spLocks noGrp="1"/>
          </p:cNvSpPr>
          <p:nvPr>
            <p:ph type="body" sz="quarter" idx="24" hasCustomPrompt="1"/>
          </p:nvPr>
        </p:nvSpPr>
        <p:spPr>
          <a:xfrm>
            <a:off x="2394857" y="7529728"/>
            <a:ext cx="14927943" cy="1126541"/>
          </a:xfrm>
        </p:spPr>
        <p:txBody>
          <a:bodyPr/>
          <a:lstStyle>
            <a:lvl1pPr>
              <a:defRPr sz="2295"/>
            </a:lvl1pPr>
            <a:lvl2pPr>
              <a:defRPr sz="2040"/>
            </a:lvl2pPr>
          </a:lstStyle>
          <a:p>
            <a:pPr lvl="0"/>
            <a:r>
              <a:rPr lang="en-US" dirty="0"/>
              <a:t>Level 1 text is 18 pt, hit return then Tab to get to level 2 – 16 pt gray</a:t>
            </a:r>
          </a:p>
          <a:p>
            <a:pPr lvl="1"/>
            <a:r>
              <a:rPr lang="en-US" dirty="0"/>
              <a:t>Second level</a:t>
            </a:r>
          </a:p>
        </p:txBody>
      </p:sp>
    </p:spTree>
    <p:extLst>
      <p:ext uri="{BB962C8B-B14F-4D97-AF65-F5344CB8AC3E}">
        <p14:creationId xmlns:p14="http://schemas.microsoft.com/office/powerpoint/2010/main" val="566646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fld id="{51A3DC56-9734-8F45-A5DA-23BA3AC4A936}" type="datetime1">
              <a:rPr lang="en-US" smtClean="0"/>
              <a:t>6/26/19</a:t>
            </a:fld>
            <a:endParaRPr lang="en-US"/>
          </a:p>
        </p:txBody>
      </p:sp>
      <p:sp>
        <p:nvSpPr>
          <p:cNvPr id="3" name="Footer Placeholder 2"/>
          <p:cNvSpPr>
            <a:spLocks noGrp="1"/>
          </p:cNvSpPr>
          <p:nvPr>
            <p:ph type="ftr" sz="quarter" idx="11"/>
          </p:nvPr>
        </p:nvSpPr>
        <p:spPr bwMode="gray"/>
        <p:txBody>
          <a:bodyPr/>
          <a:lstStyle/>
          <a:p>
            <a:r>
              <a:rPr lang="en-US"/>
              <a:t>Confidential property of Optum. Do not distribute or reproduce without express permission from Optum.</a:t>
            </a:r>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
        <p:nvSpPr>
          <p:cNvPr id="7" name="Text Placeholder 6"/>
          <p:cNvSpPr>
            <a:spLocks noGrp="1"/>
          </p:cNvSpPr>
          <p:nvPr>
            <p:ph type="body" sz="quarter" idx="13" hasCustomPrompt="1"/>
          </p:nvPr>
        </p:nvSpPr>
        <p:spPr bwMode="gray">
          <a:xfrm>
            <a:off x="6619453" y="4364296"/>
            <a:ext cx="4642697" cy="893747"/>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7CA2E36E-0880-4ED1-941C-15199A0FA8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3281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107097"/>
            <a:ext cx="8102601" cy="65543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107097"/>
            <a:ext cx="8302172" cy="655430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6/26/19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cxnSp>
        <p:nvCxnSpPr>
          <p:cNvPr id="12" name="Straight Connector 11">
            <a:extLst>
              <a:ext uri="{FF2B5EF4-FFF2-40B4-BE49-F238E27FC236}">
                <a16:creationId xmlns:a16="http://schemas.microsoft.com/office/drawing/2014/main" id="{2C74EE6E-35E2-D340-A0A4-D1AFAFA4ACC3}"/>
              </a:ext>
            </a:extLst>
          </p:cNvPr>
          <p:cNvCxnSpPr>
            <a:cxnSpLocks/>
          </p:cNvCxnSpPr>
          <p:nvPr userDrawn="1"/>
        </p:nvCxnSpPr>
        <p:spPr bwMode="gray">
          <a:xfrm>
            <a:off x="726439" y="1311682"/>
            <a:ext cx="165910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495F02-7B93-F448-9AB0-CB446F306180}"/>
              </a:ext>
            </a:extLst>
          </p:cNvPr>
          <p:cNvCxnSpPr>
            <a:cxnSpLocks/>
          </p:cNvCxnSpPr>
          <p:nvPr userDrawn="1"/>
        </p:nvCxnSpPr>
        <p:spPr bwMode="gray">
          <a:xfrm>
            <a:off x="726439" y="1311682"/>
            <a:ext cx="165910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4625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84CC8E-C163-4D27-8E8B-087072A6A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50962" y="3352799"/>
            <a:ext cx="7979680" cy="3352807"/>
          </a:xfrm>
          <a:prstGeom prst="rect">
            <a:avLst/>
          </a:prstGeom>
        </p:spPr>
      </p:pic>
      <p:sp>
        <p:nvSpPr>
          <p:cNvPr id="2" name="Date Placeholder 1"/>
          <p:cNvSpPr>
            <a:spLocks noGrp="1"/>
          </p:cNvSpPr>
          <p:nvPr>
            <p:ph type="dt" sz="half" idx="10"/>
          </p:nvPr>
        </p:nvSpPr>
        <p:spPr bwMode="gray"/>
        <p:txBody>
          <a:bodyPr/>
          <a:lstStyle/>
          <a:p>
            <a:fld id="{F079C128-4385-F346-B9A2-B7516B5A986E}" type="datetime1">
              <a:rPr lang="en-US" smtClean="0"/>
              <a:t>6/26/19</a:t>
            </a:fld>
            <a:endParaRPr lang="en-US"/>
          </a:p>
        </p:txBody>
      </p:sp>
      <p:sp>
        <p:nvSpPr>
          <p:cNvPr id="4" name="Slide Number Placeholder 3"/>
          <p:cNvSpPr>
            <a:spLocks noGrp="1"/>
          </p:cNvSpPr>
          <p:nvPr>
            <p:ph type="sldNum" sz="quarter" idx="12"/>
          </p:nvPr>
        </p:nvSpPr>
        <p:spPr bwMode="gray"/>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3840638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p:nvSpPr>
        <p:spPr bwMode="gray">
          <a:xfrm>
            <a:off x="11734800"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2967" tIns="210373" rIns="262967" bIns="210373" numCol="1" spcCol="0" rtlCol="0" fromWordArt="0" anchor="t" anchorCtr="0" forceAA="0" compatLnSpc="1">
            <a:prstTxWarp prst="textNoShape">
              <a:avLst/>
            </a:prstTxWarp>
            <a:noAutofit/>
          </a:bodyPr>
          <a:lstStyle/>
          <a:p>
            <a:pPr algn="ctr" defTabSz="1340851" fontAlgn="base">
              <a:lnSpc>
                <a:spcPct val="90000"/>
              </a:lnSpc>
              <a:spcBef>
                <a:spcPct val="0"/>
              </a:spcBef>
              <a:spcAft>
                <a:spcPct val="0"/>
              </a:spcAft>
            </a:pPr>
            <a:endParaRPr lang="en-US" sz="352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754380" y="2682241"/>
            <a:ext cx="10528057" cy="3122294"/>
          </a:xfrm>
        </p:spPr>
        <p:txBody>
          <a:bodyPr anchor="b"/>
          <a:lstStyle>
            <a:lvl1pPr>
              <a:defRPr sz="7040"/>
            </a:lvl1pPr>
          </a:lstStyle>
          <a:p>
            <a:r>
              <a:rPr lang="en-US" dirty="0"/>
              <a:t>Section title in sentence case </a:t>
            </a:r>
          </a:p>
        </p:txBody>
      </p:sp>
      <p:sp>
        <p:nvSpPr>
          <p:cNvPr id="3" name="Text Placeholder 2"/>
          <p:cNvSpPr>
            <a:spLocks noGrp="1"/>
          </p:cNvSpPr>
          <p:nvPr>
            <p:ph type="body" idx="1" hasCustomPrompt="1"/>
          </p:nvPr>
        </p:nvSpPr>
        <p:spPr bwMode="gray">
          <a:xfrm>
            <a:off x="754380" y="6045685"/>
            <a:ext cx="10528057" cy="2615716"/>
          </a:xfrm>
        </p:spPr>
        <p:txBody>
          <a:bodyPr/>
          <a:lstStyle>
            <a:lvl1pPr marL="0" indent="0">
              <a:buNone/>
              <a:defRPr sz="4107">
                <a:solidFill>
                  <a:schemeClr val="tx1"/>
                </a:solidFill>
              </a:defRPr>
            </a:lvl1pPr>
            <a:lvl2pPr marL="670575" indent="0">
              <a:buNone/>
              <a:defRPr sz="2933">
                <a:solidFill>
                  <a:schemeClr val="tx1">
                    <a:tint val="75000"/>
                  </a:schemeClr>
                </a:solidFill>
              </a:defRPr>
            </a:lvl2pPr>
            <a:lvl3pPr marL="1341150" indent="0">
              <a:buNone/>
              <a:defRPr sz="2640">
                <a:solidFill>
                  <a:schemeClr val="tx1">
                    <a:tint val="75000"/>
                  </a:schemeClr>
                </a:solidFill>
              </a:defRPr>
            </a:lvl3pPr>
            <a:lvl4pPr marL="2011726" indent="0">
              <a:buNone/>
              <a:defRPr sz="2347">
                <a:solidFill>
                  <a:schemeClr val="tx1">
                    <a:tint val="75000"/>
                  </a:schemeClr>
                </a:solidFill>
              </a:defRPr>
            </a:lvl4pPr>
            <a:lvl5pPr marL="2682301" indent="0">
              <a:buNone/>
              <a:defRPr sz="2347">
                <a:solidFill>
                  <a:schemeClr val="tx1">
                    <a:tint val="75000"/>
                  </a:schemeClr>
                </a:solidFill>
              </a:defRPr>
            </a:lvl5pPr>
            <a:lvl6pPr marL="3352876" indent="0">
              <a:buNone/>
              <a:defRPr sz="2347">
                <a:solidFill>
                  <a:schemeClr val="tx1">
                    <a:tint val="75000"/>
                  </a:schemeClr>
                </a:solidFill>
              </a:defRPr>
            </a:lvl6pPr>
            <a:lvl7pPr marL="4023451" indent="0">
              <a:buNone/>
              <a:defRPr sz="2347">
                <a:solidFill>
                  <a:schemeClr val="tx1">
                    <a:tint val="75000"/>
                  </a:schemeClr>
                </a:solidFill>
              </a:defRPr>
            </a:lvl7pPr>
            <a:lvl8pPr marL="4694027" indent="0">
              <a:buNone/>
              <a:defRPr sz="2347">
                <a:solidFill>
                  <a:schemeClr val="tx1">
                    <a:tint val="75000"/>
                  </a:schemeClr>
                </a:solidFill>
              </a:defRPr>
            </a:lvl8pPr>
            <a:lvl9pPr marL="5364602" indent="0">
              <a:buNone/>
              <a:defRPr sz="2347">
                <a:solidFill>
                  <a:schemeClr val="tx1">
                    <a:tint val="75000"/>
                  </a:schemeClr>
                </a:solidFill>
              </a:defRPr>
            </a:lvl9pPr>
          </a:lstStyle>
          <a:p>
            <a:pPr lvl="0"/>
            <a:r>
              <a:rPr lang="en-US" dirty="0"/>
              <a:t>Subhead if needed or speaker name </a:t>
            </a:r>
          </a:p>
        </p:txBody>
      </p:sp>
      <p:pic>
        <p:nvPicPr>
          <p:cNvPr id="8" name="Picture 7">
            <a:extLst>
              <a:ext uri="{FF2B5EF4-FFF2-40B4-BE49-F238E27FC236}">
                <a16:creationId xmlns:a16="http://schemas.microsoft.com/office/drawing/2014/main" id="{2474B351-B70F-40D4-9AE2-195CAECD3D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86293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754380" y="5726371"/>
            <a:ext cx="10528058" cy="708234"/>
          </a:xfrm>
        </p:spPr>
        <p:txBody>
          <a:bodyPr anchor="ctr"/>
          <a:lstStyle>
            <a:lvl1pPr>
              <a:defRPr sz="3060">
                <a:solidFill>
                  <a:schemeClr val="accent1"/>
                </a:solidFill>
              </a:defRPr>
            </a:lvl1pPr>
          </a:lstStyle>
          <a:p>
            <a:r>
              <a:rPr lang="en-US" dirty="0"/>
              <a:t>Dan McCreary</a:t>
            </a:r>
          </a:p>
        </p:txBody>
      </p:sp>
      <p:sp>
        <p:nvSpPr>
          <p:cNvPr id="3" name="Text Placeholder 2"/>
          <p:cNvSpPr>
            <a:spLocks noGrp="1"/>
          </p:cNvSpPr>
          <p:nvPr>
            <p:ph type="body" idx="1" hasCustomPrompt="1"/>
          </p:nvPr>
        </p:nvSpPr>
        <p:spPr bwMode="gray">
          <a:xfrm>
            <a:off x="754380" y="6530983"/>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r>
              <a:rPr lang="en-US" dirty="0"/>
              <a:t>Distinguished Engineer</a:t>
            </a:r>
          </a:p>
        </p:txBody>
      </p:sp>
      <p:sp>
        <p:nvSpPr>
          <p:cNvPr id="4" name="TextBox 3"/>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8" name="TextBox 7"/>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9" name="Text Placeholder 2"/>
          <p:cNvSpPr>
            <a:spLocks noGrp="1"/>
          </p:cNvSpPr>
          <p:nvPr>
            <p:ph type="body" idx="10" hasCustomPrompt="1"/>
          </p:nvPr>
        </p:nvSpPr>
        <p:spPr bwMode="gray">
          <a:xfrm>
            <a:off x="754377" y="7338156"/>
            <a:ext cx="10528058" cy="710794"/>
          </a:xfrm>
        </p:spPr>
        <p:txBody>
          <a:bodyPr anchor="ctr"/>
          <a:lstStyle>
            <a:lvl1pPr marL="0" indent="0">
              <a:buNone/>
              <a:defRPr sz="3060">
                <a:solidFill>
                  <a:schemeClr val="tx1"/>
                </a:solidFill>
              </a:defRPr>
            </a:lvl1pPr>
            <a:lvl2pPr marL="582930" indent="0">
              <a:buNone/>
              <a:defRPr sz="2550">
                <a:solidFill>
                  <a:schemeClr val="tx1">
                    <a:tint val="75000"/>
                  </a:schemeClr>
                </a:solidFill>
              </a:defRPr>
            </a:lvl2pPr>
            <a:lvl3pPr marL="1165860" indent="0">
              <a:buNone/>
              <a:defRPr sz="2295">
                <a:solidFill>
                  <a:schemeClr val="tx1">
                    <a:tint val="75000"/>
                  </a:schemeClr>
                </a:solidFill>
              </a:defRPr>
            </a:lvl3pPr>
            <a:lvl4pPr marL="1748790" indent="0">
              <a:buNone/>
              <a:defRPr sz="2040">
                <a:solidFill>
                  <a:schemeClr val="tx1">
                    <a:tint val="75000"/>
                  </a:schemeClr>
                </a:solidFill>
              </a:defRPr>
            </a:lvl4pPr>
            <a:lvl5pPr marL="2331720" indent="0">
              <a:buNone/>
              <a:defRPr sz="2040">
                <a:solidFill>
                  <a:schemeClr val="tx1">
                    <a:tint val="75000"/>
                  </a:schemeClr>
                </a:solidFill>
              </a:defRPr>
            </a:lvl5pPr>
            <a:lvl6pPr marL="2914650" indent="0">
              <a:buNone/>
              <a:defRPr sz="2040">
                <a:solidFill>
                  <a:schemeClr val="tx1">
                    <a:tint val="75000"/>
                  </a:schemeClr>
                </a:solidFill>
              </a:defRPr>
            </a:lvl6pPr>
            <a:lvl7pPr marL="3497580" indent="0">
              <a:buNone/>
              <a:defRPr sz="2040">
                <a:solidFill>
                  <a:schemeClr val="tx1">
                    <a:tint val="75000"/>
                  </a:schemeClr>
                </a:solidFill>
              </a:defRPr>
            </a:lvl7pPr>
            <a:lvl8pPr marL="4080510" indent="0">
              <a:buNone/>
              <a:defRPr sz="2040">
                <a:solidFill>
                  <a:schemeClr val="tx1">
                    <a:tint val="75000"/>
                  </a:schemeClr>
                </a:solidFill>
              </a:defRPr>
            </a:lvl8pPr>
            <a:lvl9pPr marL="4663440" indent="0">
              <a:buNone/>
              <a:defRPr sz="2040">
                <a:solidFill>
                  <a:schemeClr val="tx1">
                    <a:tint val="75000"/>
                  </a:schemeClr>
                </a:solidFill>
              </a:defRPr>
            </a:lvl9pPr>
          </a:lstStyle>
          <a:p>
            <a:pPr lvl="0"/>
            <a:r>
              <a:rPr lang="en-US" dirty="0"/>
              <a:t>Advanced Technology Collaborative</a:t>
            </a:r>
          </a:p>
        </p:txBody>
      </p:sp>
      <p:sp>
        <p:nvSpPr>
          <p:cNvPr id="13" name="TextBox 12"/>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4" name="TextBox 13"/>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5" name="TextBox 14"/>
          <p:cNvSpPr txBox="1"/>
          <p:nvPr/>
        </p:nvSpPr>
        <p:spPr bwMode="gray">
          <a:xfrm>
            <a:off x="726440" y="3718078"/>
            <a:ext cx="3880871" cy="941796"/>
          </a:xfrm>
          <a:prstGeom prst="rect">
            <a:avLst/>
          </a:prstGeom>
          <a:noFill/>
        </p:spPr>
        <p:txBody>
          <a:bodyPr wrap="none" lIns="0" tIns="0" rIns="0" bIns="0" rtlCol="0">
            <a:spAutoFit/>
          </a:bodyPr>
          <a:lstStyle/>
          <a:p>
            <a:r>
              <a:rPr lang="en-US" sz="6120" dirty="0"/>
              <a:t>Thank you!</a:t>
            </a:r>
          </a:p>
        </p:txBody>
      </p:sp>
      <p:sp>
        <p:nvSpPr>
          <p:cNvPr id="16" name="TextBox 15"/>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19" name="TextBox 18">
            <a:extLst>
              <a:ext uri="{FF2B5EF4-FFF2-40B4-BE49-F238E27FC236}">
                <a16:creationId xmlns:a16="http://schemas.microsoft.com/office/drawing/2014/main" id="{F8DBCD9B-C393-41E3-B75C-B8AA746A67C6}"/>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2" name="TextBox 21">
            <a:extLst>
              <a:ext uri="{FF2B5EF4-FFF2-40B4-BE49-F238E27FC236}">
                <a16:creationId xmlns:a16="http://schemas.microsoft.com/office/drawing/2014/main" id="{8FD6F8B7-CA47-4CE4-A386-3119AE35CA2B}"/>
              </a:ext>
            </a:extLst>
          </p:cNvPr>
          <p:cNvSpPr txBox="1"/>
          <p:nvPr/>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3" name="Rectangle 22">
            <a:extLst>
              <a:ext uri="{FF2B5EF4-FFF2-40B4-BE49-F238E27FC236}">
                <a16:creationId xmlns:a16="http://schemas.microsoft.com/office/drawing/2014/main" id="{ECF35A84-66E1-4F72-848D-DB6EF4825F09}"/>
              </a:ext>
            </a:extLst>
          </p:cNvPr>
          <p:cNvSpPr/>
          <p:nvPr/>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TextBox 23">
            <a:extLst>
              <a:ext uri="{FF2B5EF4-FFF2-40B4-BE49-F238E27FC236}">
                <a16:creationId xmlns:a16="http://schemas.microsoft.com/office/drawing/2014/main" id="{27064FA5-4491-4A03-9A51-22D3BD408E7B}"/>
              </a:ext>
            </a:extLst>
          </p:cNvPr>
          <p:cNvSpPr txBox="1"/>
          <p:nvPr userDrawn="1"/>
        </p:nvSpPr>
        <p:spPr bwMode="gray">
          <a:xfrm>
            <a:off x="726440" y="5058380"/>
            <a:ext cx="4094069" cy="549381"/>
          </a:xfrm>
          <a:prstGeom prst="rect">
            <a:avLst/>
          </a:prstGeom>
          <a:noFill/>
        </p:spPr>
        <p:txBody>
          <a:bodyPr wrap="none" lIns="0" tIns="0" rIns="0" bIns="0" rtlCol="0">
            <a:spAutoFit/>
          </a:bodyPr>
          <a:lstStyle/>
          <a:p>
            <a:r>
              <a:rPr lang="en-US" sz="3570" dirty="0"/>
              <a:t>Contact information:</a:t>
            </a:r>
          </a:p>
        </p:txBody>
      </p:sp>
      <p:sp>
        <p:nvSpPr>
          <p:cNvPr id="25" name="Rectangle 24">
            <a:extLst>
              <a:ext uri="{FF2B5EF4-FFF2-40B4-BE49-F238E27FC236}">
                <a16:creationId xmlns:a16="http://schemas.microsoft.com/office/drawing/2014/main" id="{C3AAB011-BE67-4CF8-9EF1-35D61D12B95A}"/>
              </a:ext>
            </a:extLst>
          </p:cNvPr>
          <p:cNvSpPr/>
          <p:nvPr userDrawn="1"/>
        </p:nvSpPr>
        <p:spPr bwMode="gray">
          <a:xfrm>
            <a:off x="11734801" y="0"/>
            <a:ext cx="6146800" cy="1005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2" tIns="182881" rIns="228602" bIns="182881" numCol="1" spcCol="0" rtlCol="0" fromWordArt="0" anchor="t" anchorCtr="0" forceAA="0" compatLnSpc="1">
            <a:prstTxWarp prst="textNoShape">
              <a:avLst/>
            </a:prstTxWarp>
            <a:noAutofit/>
          </a:bodyPr>
          <a:lstStyle/>
          <a:p>
            <a:pPr algn="ctr" defTabSz="1165600" fontAlgn="base">
              <a:lnSpc>
                <a:spcPct val="90000"/>
              </a:lnSpc>
              <a:spcBef>
                <a:spcPct val="0"/>
              </a:spcBef>
              <a:spcAft>
                <a:spcPct val="0"/>
              </a:spcAft>
            </a:pPr>
            <a:endParaRPr lang="en-US" sz="306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26" name="Picture 25">
            <a:extLst>
              <a:ext uri="{FF2B5EF4-FFF2-40B4-BE49-F238E27FC236}">
                <a16:creationId xmlns:a16="http://schemas.microsoft.com/office/drawing/2014/main" id="{575566DA-C2EA-4020-A279-586AEBF51D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Tree>
    <p:extLst>
      <p:ext uri="{BB962C8B-B14F-4D97-AF65-F5344CB8AC3E}">
        <p14:creationId xmlns:p14="http://schemas.microsoft.com/office/powerpoint/2010/main" val="1802894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Full Page -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FB18392-0FDE-4A9D-8675-682554B980EC}"/>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sp>
        <p:nvSpPr>
          <p:cNvPr id="2" name="Title 1">
            <a:extLst>
              <a:ext uri="{FF2B5EF4-FFF2-40B4-BE49-F238E27FC236}">
                <a16:creationId xmlns:a16="http://schemas.microsoft.com/office/drawing/2014/main" id="{927E40C9-7517-4B2D-AAB7-5F2E4A6EF518}"/>
              </a:ext>
            </a:extLst>
          </p:cNvPr>
          <p:cNvSpPr>
            <a:spLocks noGrp="1"/>
          </p:cNvSpPr>
          <p:nvPr>
            <p:ph type="title" hasCustomPrompt="1"/>
          </p:nvPr>
        </p:nvSpPr>
        <p:spPr/>
        <p:txBody>
          <a:bodyPr/>
          <a:lstStyle>
            <a:lvl1pPr>
              <a:defRPr/>
            </a:lvl1pPr>
          </a:lstStyle>
          <a:p>
            <a:r>
              <a:rPr lang="en-US" dirty="0"/>
              <a:t>Arial Bold 36pt</a:t>
            </a:r>
          </a:p>
        </p:txBody>
      </p:sp>
      <p:sp>
        <p:nvSpPr>
          <p:cNvPr id="4" name="Content Placeholder 3">
            <a:extLst>
              <a:ext uri="{FF2B5EF4-FFF2-40B4-BE49-F238E27FC236}">
                <a16:creationId xmlns:a16="http://schemas.microsoft.com/office/drawing/2014/main" id="{9636DBF8-2606-48AE-B144-B248B9B846AE}"/>
              </a:ext>
            </a:extLst>
          </p:cNvPr>
          <p:cNvSpPr>
            <a:spLocks noGrp="1"/>
          </p:cNvSpPr>
          <p:nvPr>
            <p:ph sz="quarter" idx="10" hasCustomPrompt="1"/>
          </p:nvPr>
        </p:nvSpPr>
        <p:spPr>
          <a:xfrm>
            <a:off x="1376884" y="2749296"/>
            <a:ext cx="15610636" cy="641502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5" name="Slide Number Placeholder 4">
            <a:extLst>
              <a:ext uri="{FF2B5EF4-FFF2-40B4-BE49-F238E27FC236}">
                <a16:creationId xmlns:a16="http://schemas.microsoft.com/office/drawing/2014/main" id="{F838042B-8F0F-4283-A029-A5A4A27BE0DD}"/>
              </a:ext>
            </a:extLst>
          </p:cNvPr>
          <p:cNvSpPr>
            <a:spLocks noGrp="1"/>
          </p:cNvSpPr>
          <p:nvPr>
            <p:ph type="sldNum" sz="quarter" idx="11"/>
          </p:nvPr>
        </p:nvSpPr>
        <p:spPr/>
        <p:txBody>
          <a:bodyPr/>
          <a:lstStyle/>
          <a:p>
            <a:fld id="{6575370D-4E78-C44F-8DB3-41D140BF8DE9}" type="slidenum">
              <a:rPr lang="en-US" smtClean="0"/>
              <a:pPr/>
              <a:t>‹#›</a:t>
            </a:fld>
            <a:endParaRPr lang="en-US" dirty="0"/>
          </a:p>
        </p:txBody>
      </p:sp>
      <p:pic>
        <p:nvPicPr>
          <p:cNvPr id="10" name="Picture 9">
            <a:extLst>
              <a:ext uri="{FF2B5EF4-FFF2-40B4-BE49-F238E27FC236}">
                <a16:creationId xmlns:a16="http://schemas.microsoft.com/office/drawing/2014/main" id="{77E75CA7-F867-4BE9-B137-EBA615DB60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 r="2147" b="-2"/>
          <a:stretch/>
        </p:blipFill>
        <p:spPr>
          <a:xfrm>
            <a:off x="1341124" y="9562187"/>
            <a:ext cx="2672968" cy="199873"/>
          </a:xfrm>
          <a:prstGeom prst="rect">
            <a:avLst/>
          </a:prstGeom>
        </p:spPr>
      </p:pic>
      <p:sp>
        <p:nvSpPr>
          <p:cNvPr id="11" name="TextBox 10">
            <a:extLst>
              <a:ext uri="{FF2B5EF4-FFF2-40B4-BE49-F238E27FC236}">
                <a16:creationId xmlns:a16="http://schemas.microsoft.com/office/drawing/2014/main" id="{E1C65A50-DEA6-4CC9-8E90-5F13B4BCA22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162959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 Column - Blue">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B5CC5C-F030-4724-81FA-33C3B9159A30}"/>
              </a:ext>
            </a:extLst>
          </p:cNvPr>
          <p:cNvSpPr>
            <a:spLocks noGrp="1"/>
          </p:cNvSpPr>
          <p:nvPr>
            <p:ph sz="quarter" idx="13" hasCustomPrompt="1"/>
          </p:nvPr>
        </p:nvSpPr>
        <p:spPr>
          <a:xfrm>
            <a:off x="9471663" y="2738123"/>
            <a:ext cx="6935329" cy="6079279"/>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14" name="Content Placeholder 9">
            <a:extLst>
              <a:ext uri="{FF2B5EF4-FFF2-40B4-BE49-F238E27FC236}">
                <a16:creationId xmlns:a16="http://schemas.microsoft.com/office/drawing/2014/main" id="{EB30387D-7E51-4F68-8F96-43BFBF86D0D5}"/>
              </a:ext>
            </a:extLst>
          </p:cNvPr>
          <p:cNvSpPr>
            <a:spLocks noGrp="1"/>
          </p:cNvSpPr>
          <p:nvPr>
            <p:ph sz="quarter" idx="14" hasCustomPrompt="1"/>
          </p:nvPr>
        </p:nvSpPr>
        <p:spPr>
          <a:xfrm>
            <a:off x="1341120" y="2738123"/>
            <a:ext cx="7604201" cy="6111864"/>
          </a:xfrm>
        </p:spPr>
        <p:txBody>
          <a:bodyPr/>
          <a:lstStyle>
            <a:lvl1pPr>
              <a:defRPr/>
            </a:lvl1pPr>
            <a:lvl2pPr>
              <a:defRPr/>
            </a:lvl2pPr>
            <a:lvl3pPr>
              <a:defRPr/>
            </a:lvl3pPr>
            <a:lvl4pPr>
              <a:defRPr/>
            </a:lvl4pPr>
            <a:lvl5pPr>
              <a:defRPr/>
            </a:lvl5pPr>
          </a:lstStyle>
          <a:p>
            <a:pPr lvl="0"/>
            <a:r>
              <a:rPr lang="en-US" dirty="0"/>
              <a:t>Arial 24pt </a:t>
            </a:r>
          </a:p>
          <a:p>
            <a:pPr lvl="1"/>
            <a:r>
              <a:rPr lang="en-US" dirty="0"/>
              <a:t>Arial 24pt </a:t>
            </a:r>
          </a:p>
          <a:p>
            <a:pPr lvl="2"/>
            <a:r>
              <a:rPr lang="en-US" dirty="0"/>
              <a:t>Arial 20pt </a:t>
            </a:r>
          </a:p>
          <a:p>
            <a:pPr lvl="3"/>
            <a:r>
              <a:rPr lang="en-US" dirty="0"/>
              <a:t>Arial 20pt </a:t>
            </a:r>
          </a:p>
          <a:p>
            <a:pPr lvl="4"/>
            <a:r>
              <a:rPr lang="en-US" dirty="0"/>
              <a:t>Arial 20pt </a:t>
            </a:r>
          </a:p>
        </p:txBody>
      </p:sp>
      <p:sp>
        <p:nvSpPr>
          <p:cNvPr id="7" name="Rectangle 6">
            <a:extLst>
              <a:ext uri="{FF2B5EF4-FFF2-40B4-BE49-F238E27FC236}">
                <a16:creationId xmlns:a16="http://schemas.microsoft.com/office/drawing/2014/main" id="{BD4E6F08-3FBF-486D-9237-EECD97B54844}"/>
              </a:ext>
            </a:extLst>
          </p:cNvPr>
          <p:cNvSpPr/>
          <p:nvPr userDrawn="1"/>
        </p:nvSpPr>
        <p:spPr>
          <a:xfrm>
            <a:off x="0" y="0"/>
            <a:ext cx="17881600" cy="201168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5484"/>
          </a:p>
        </p:txBody>
      </p:sp>
      <p:graphicFrame>
        <p:nvGraphicFramePr>
          <p:cNvPr id="11" name="Object 10" hidden="1">
            <a:extLst>
              <a:ext uri="{FF2B5EF4-FFF2-40B4-BE49-F238E27FC236}">
                <a16:creationId xmlns:a16="http://schemas.microsoft.com/office/drawing/2014/main" id="{45240704-9DD9-4D59-BBFF-411FC9AAEC40}"/>
              </a:ext>
            </a:extLst>
          </p:cNvPr>
          <p:cNvGraphicFramePr>
            <a:graphicFrameLocks noChangeAspect="1"/>
          </p:cNvGraphicFramePr>
          <p:nvPr>
            <p:custDataLst>
              <p:tags r:id="rId2"/>
            </p:custDataLst>
            <p:extLst/>
          </p:nvPr>
        </p:nvGraphicFramePr>
        <p:xfrm>
          <a:off x="3108" y="2332"/>
          <a:ext cx="3104" cy="2327"/>
        </p:xfrm>
        <a:graphic>
          <a:graphicData uri="http://schemas.openxmlformats.org/presentationml/2006/ole">
            <mc:AlternateContent xmlns:mc="http://schemas.openxmlformats.org/markup-compatibility/2006">
              <mc:Choice xmlns:v="urn:schemas-microsoft-com:vml" Requires="v">
                <p:oleObj spid="_x0000_s1448" name="think-cell Slide" r:id="rId4" imgW="408" imgH="408" progId="TCLayout.ActiveDocument.1">
                  <p:embed/>
                </p:oleObj>
              </mc:Choice>
              <mc:Fallback>
                <p:oleObj name="think-cell Slide" r:id="rId4" imgW="408" imgH="408" progId="TCLayout.ActiveDocument.1">
                  <p:embed/>
                  <p:pic>
                    <p:nvPicPr>
                      <p:cNvPr id="0" name=""/>
                      <p:cNvPicPr/>
                      <p:nvPr/>
                    </p:nvPicPr>
                    <p:blipFill>
                      <a:blip r:embed="rId5"/>
                      <a:stretch>
                        <a:fillRect/>
                      </a:stretch>
                    </p:blipFill>
                    <p:spPr>
                      <a:xfrm>
                        <a:off x="3108" y="2332"/>
                        <a:ext cx="3104" cy="2327"/>
                      </a:xfrm>
                      <a:prstGeom prst="rect">
                        <a:avLst/>
                      </a:prstGeom>
                    </p:spPr>
                  </p:pic>
                </p:oleObj>
              </mc:Fallback>
            </mc:AlternateContent>
          </a:graphicData>
        </a:graphic>
      </p:graphicFrame>
      <p:sp>
        <p:nvSpPr>
          <p:cNvPr id="8" name="Title 1"/>
          <p:cNvSpPr>
            <a:spLocks noGrp="1"/>
          </p:cNvSpPr>
          <p:nvPr>
            <p:ph type="title" hasCustomPrompt="1"/>
          </p:nvPr>
        </p:nvSpPr>
        <p:spPr>
          <a:xfrm>
            <a:off x="1353986" y="736598"/>
            <a:ext cx="15633538" cy="930301"/>
          </a:xfrm>
          <a:prstGeom prst="rect">
            <a:avLst/>
          </a:prstGeom>
        </p:spPr>
        <p:txBody>
          <a:bodyPr vert="horz" lIns="0" rIns="0" anchor="ctr"/>
          <a:lstStyle>
            <a:lvl1pPr>
              <a:defRPr sz="6120" b="1" i="0">
                <a:solidFill>
                  <a:schemeClr val="bg1"/>
                </a:solidFill>
                <a:latin typeface="+mj-lt"/>
                <a:cs typeface="Arial"/>
              </a:defRPr>
            </a:lvl1pPr>
          </a:lstStyle>
          <a:p>
            <a:r>
              <a:rPr lang="en-US" dirty="0"/>
              <a:t>Arial Bold 36pt</a:t>
            </a:r>
          </a:p>
        </p:txBody>
      </p:sp>
      <p:sp>
        <p:nvSpPr>
          <p:cNvPr id="2" name="Slide Number Placeholder 1">
            <a:extLst>
              <a:ext uri="{FF2B5EF4-FFF2-40B4-BE49-F238E27FC236}">
                <a16:creationId xmlns:a16="http://schemas.microsoft.com/office/drawing/2014/main" id="{A5D6A73B-A327-4304-AE2F-3414E47D3E62}"/>
              </a:ext>
            </a:extLst>
          </p:cNvPr>
          <p:cNvSpPr>
            <a:spLocks noGrp="1"/>
          </p:cNvSpPr>
          <p:nvPr>
            <p:ph type="sldNum" sz="quarter" idx="12"/>
          </p:nvPr>
        </p:nvSpPr>
        <p:spPr/>
        <p:txBody>
          <a:bodyPr/>
          <a:lstStyle/>
          <a:p>
            <a:fld id="{6575370D-4E78-C44F-8DB3-41D140BF8DE9}" type="slidenum">
              <a:rPr lang="en-US" smtClean="0"/>
              <a:pPr/>
              <a:t>‹#›</a:t>
            </a:fld>
            <a:endParaRPr lang="en-US" dirty="0"/>
          </a:p>
        </p:txBody>
      </p:sp>
      <p:pic>
        <p:nvPicPr>
          <p:cNvPr id="12" name="Picture 11">
            <a:extLst>
              <a:ext uri="{FF2B5EF4-FFF2-40B4-BE49-F238E27FC236}">
                <a16:creationId xmlns:a16="http://schemas.microsoft.com/office/drawing/2014/main" id="{613337D0-5BDC-4C8C-A86F-6EC63BA4776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1" t="1" r="1909" b="-1"/>
          <a:stretch/>
        </p:blipFill>
        <p:spPr>
          <a:xfrm>
            <a:off x="1341123" y="9567598"/>
            <a:ext cx="2606892" cy="194462"/>
          </a:xfrm>
          <a:prstGeom prst="rect">
            <a:avLst/>
          </a:prstGeom>
        </p:spPr>
      </p:pic>
      <p:sp>
        <p:nvSpPr>
          <p:cNvPr id="13" name="TextBox 12">
            <a:extLst>
              <a:ext uri="{FF2B5EF4-FFF2-40B4-BE49-F238E27FC236}">
                <a16:creationId xmlns:a16="http://schemas.microsoft.com/office/drawing/2014/main" id="{78045B41-B935-4648-82FB-DD59221EF1EB}"/>
              </a:ext>
            </a:extLst>
          </p:cNvPr>
          <p:cNvSpPr txBox="1">
            <a:spLocks noChangeArrowheads="1"/>
          </p:cNvSpPr>
          <p:nvPr userDrawn="1"/>
        </p:nvSpPr>
        <p:spPr bwMode="auto">
          <a:xfrm>
            <a:off x="6457246" y="9606892"/>
            <a:ext cx="10116349" cy="156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eaLnBrk="0" hangingPunct="0">
              <a:defRPr sz="1300">
                <a:solidFill>
                  <a:schemeClr val="tx1"/>
                </a:solidFill>
                <a:latin typeface="Arial" pitchFamily="34" charset="0"/>
                <a:ea typeface="ＭＳ Ｐゴシック" pitchFamily="34" charset="-128"/>
              </a:defRPr>
            </a:lvl1pPr>
            <a:lvl2pPr marL="742950" indent="-285750" eaLnBrk="0" hangingPunct="0">
              <a:defRPr sz="1300">
                <a:solidFill>
                  <a:schemeClr val="tx1"/>
                </a:solidFill>
                <a:latin typeface="Arial" pitchFamily="34" charset="0"/>
                <a:ea typeface="ＭＳ Ｐゴシック" pitchFamily="34" charset="-128"/>
              </a:defRPr>
            </a:lvl2pPr>
            <a:lvl3pPr marL="1143000" indent="-228600" eaLnBrk="0" hangingPunct="0">
              <a:defRPr sz="1300">
                <a:solidFill>
                  <a:schemeClr val="tx1"/>
                </a:solidFill>
                <a:latin typeface="Arial" pitchFamily="34" charset="0"/>
                <a:ea typeface="ＭＳ Ｐゴシック" pitchFamily="34" charset="-128"/>
              </a:defRPr>
            </a:lvl3pPr>
            <a:lvl4pPr marL="1600200" indent="-228600" eaLnBrk="0" hangingPunct="0">
              <a:defRPr sz="1300">
                <a:solidFill>
                  <a:schemeClr val="tx1"/>
                </a:solidFill>
                <a:latin typeface="Arial" pitchFamily="34" charset="0"/>
                <a:ea typeface="ＭＳ Ｐゴシック" pitchFamily="34" charset="-128"/>
              </a:defRPr>
            </a:lvl4pPr>
            <a:lvl5pPr marL="2057400" indent="-228600" eaLnBrk="0" hangingPunct="0">
              <a:defRPr sz="13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1300">
                <a:solidFill>
                  <a:schemeClr val="tx1"/>
                </a:solidFill>
                <a:latin typeface="Arial" pitchFamily="34" charset="0"/>
                <a:ea typeface="ＭＳ Ｐゴシック" pitchFamily="34" charset="-128"/>
              </a:defRPr>
            </a:lvl9pPr>
          </a:lstStyle>
          <a:p>
            <a:pPr algn="r">
              <a:defRPr/>
            </a:pPr>
            <a:r>
              <a:rPr lang="en-US" sz="1020" dirty="0"/>
              <a:t>© 2017 UnitedHealth Group. Any use, copying or distribution without written permission from UnitedHealth Group is prohibited.</a:t>
            </a:r>
          </a:p>
        </p:txBody>
      </p:sp>
    </p:spTree>
    <p:extLst>
      <p:ext uri="{BB962C8B-B14F-4D97-AF65-F5344CB8AC3E}">
        <p14:creationId xmlns:p14="http://schemas.microsoft.com/office/powerpoint/2010/main" val="1580724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871278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and Cod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547" y="764256"/>
            <a:ext cx="16662507" cy="812533"/>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18" name="Shape 18"/>
          <p:cNvSpPr txBox="1">
            <a:spLocks noGrp="1"/>
          </p:cNvSpPr>
          <p:nvPr>
            <p:ph type="body" idx="1"/>
          </p:nvPr>
        </p:nvSpPr>
        <p:spPr>
          <a:xfrm>
            <a:off x="609547" y="2253729"/>
            <a:ext cx="16662507" cy="6680960"/>
          </a:xfrm>
          <a:prstGeom prst="rect">
            <a:avLst/>
          </a:prstGeom>
          <a:solidFill>
            <a:schemeClr val="bg1">
              <a:lumMod val="95000"/>
            </a:schemeClr>
          </a:solidFill>
          <a:ln>
            <a:solidFill>
              <a:srgbClr val="000000"/>
            </a:solidFill>
          </a:ln>
        </p:spPr>
        <p:txBody>
          <a:bodyPr wrap="square" lIns="91425" tIns="91425" rIns="91425" bIns="91425" anchor="t" anchorCtr="0"/>
          <a:lstStyle>
            <a:lvl1pPr marL="0" lvl="0" indent="0">
              <a:spcBef>
                <a:spcPts val="0"/>
              </a:spcBef>
              <a:buSzPts val="1800"/>
              <a:buFontTx/>
              <a:buNone/>
              <a:defRPr sz="2400">
                <a:latin typeface="Courier New" panose="02070309020205020404" pitchFamily="49" charset="0"/>
                <a:cs typeface="Courier New" panose="02070309020205020404" pitchFamily="49" charset="0"/>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dirty="0"/>
          </a:p>
        </p:txBody>
      </p:sp>
      <p:sp>
        <p:nvSpPr>
          <p:cNvPr id="19" name="Shape 19"/>
          <p:cNvSpPr txBox="1">
            <a:spLocks noGrp="1"/>
          </p:cNvSpPr>
          <p:nvPr>
            <p:ph type="sldNum" idx="12"/>
          </p:nvPr>
        </p:nvSpPr>
        <p:spPr>
          <a:xfrm>
            <a:off x="16199040" y="8934690"/>
            <a:ext cx="1073013" cy="769707"/>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45216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45352A-9049-49A2-8D33-63724A4FFAD5}" type="datetimeFigureOut">
              <a:rPr lang="en-US" smtClean="0"/>
              <a:pPr/>
              <a:t>6/26/19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82A683-202F-4395-B5D3-363FBBF425D2}" type="slidenum">
              <a:rPr lang="en-US" smtClean="0"/>
              <a:pPr/>
              <a:t>‹#›</a:t>
            </a:fld>
            <a:endParaRPr lang="en-US"/>
          </a:p>
        </p:txBody>
      </p:sp>
    </p:spTree>
    <p:extLst>
      <p:ext uri="{BB962C8B-B14F-4D97-AF65-F5344CB8AC3E}">
        <p14:creationId xmlns:p14="http://schemas.microsoft.com/office/powerpoint/2010/main" val="402273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lgn="r"/>
            <a:fld id="{F18F5FCC-583C-47C6-9953-2F6AD74D46AE}" type="slidenum">
              <a:rPr lang="en-US" smtClean="0"/>
              <a:pPr algn="r"/>
              <a:t>‹#›</a:t>
            </a:fld>
            <a:endParaRPr lang="en-US" dirty="0"/>
          </a:p>
        </p:txBody>
      </p:sp>
      <p:sp>
        <p:nvSpPr>
          <p:cNvPr id="5" name="Text Placeholder 4"/>
          <p:cNvSpPr>
            <a:spLocks noGrp="1"/>
          </p:cNvSpPr>
          <p:nvPr>
            <p:ph type="body" sz="quarter" idx="11"/>
          </p:nvPr>
        </p:nvSpPr>
        <p:spPr>
          <a:xfrm>
            <a:off x="894081" y="1986069"/>
            <a:ext cx="16428720" cy="7029238"/>
          </a:xfrm>
        </p:spPr>
        <p:txBody>
          <a:bodyPr/>
          <a:lstStyle>
            <a:lvl2pPr marL="251466" indent="-251466">
              <a:defRPr/>
            </a:lvl2pPr>
            <a:lvl3pPr marL="591410" indent="-242152">
              <a:defRPr/>
            </a:lvl3pPr>
            <a:lvl4pPr marL="922041" indent="-251466">
              <a:defRPr/>
            </a:lvl4pPr>
            <a:lvl5pPr marL="1341150" indent="-33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94081" y="1564640"/>
            <a:ext cx="1642872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214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40003" y="391311"/>
            <a:ext cx="15812236" cy="1198126"/>
          </a:xfrm>
        </p:spPr>
        <p:txBody>
          <a:bodyPr/>
          <a:lstStyle/>
          <a:p>
            <a:r>
              <a:rPr lang="en-US"/>
              <a:t>Click to edit Master title style</a:t>
            </a:r>
          </a:p>
        </p:txBody>
      </p:sp>
      <p:sp>
        <p:nvSpPr>
          <p:cNvPr id="3" name="Content Placeholder 2"/>
          <p:cNvSpPr>
            <a:spLocks noGrp="1"/>
          </p:cNvSpPr>
          <p:nvPr>
            <p:ph idx="1"/>
          </p:nvPr>
        </p:nvSpPr>
        <p:spPr>
          <a:xfrm>
            <a:off x="840003" y="2075209"/>
            <a:ext cx="15812238" cy="6984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Advanced Technology Collaborative Confidential</a:t>
            </a:r>
          </a:p>
        </p:txBody>
      </p:sp>
      <p:sp>
        <p:nvSpPr>
          <p:cNvPr id="6" name="Slide Number Placeholder 5"/>
          <p:cNvSpPr>
            <a:spLocks noGrp="1"/>
          </p:cNvSpPr>
          <p:nvPr>
            <p:ph type="sldNum" sz="quarter" idx="12"/>
          </p:nvPr>
        </p:nvSpPr>
        <p:spPr/>
        <p:txBody>
          <a:bodyPr/>
          <a:lstStyle>
            <a:lvl1pPr>
              <a:defRPr/>
            </a:lvl1pPr>
          </a:lstStyle>
          <a:p>
            <a:fld id="{2345656E-1A58-2949-9BF0-BFF03A6A0871}" type="slidenum">
              <a:rPr lang="en-US" smtClean="0"/>
              <a:pPr/>
              <a:t>‹#›</a:t>
            </a:fld>
            <a:endParaRPr lang="en-US" dirty="0"/>
          </a:p>
        </p:txBody>
      </p:sp>
      <p:sp>
        <p:nvSpPr>
          <p:cNvPr id="7" name="Rectangle 6"/>
          <p:cNvSpPr/>
          <p:nvPr userDrawn="1"/>
        </p:nvSpPr>
        <p:spPr>
          <a:xfrm>
            <a:off x="0" y="1697621"/>
            <a:ext cx="17881600" cy="228970"/>
          </a:xfrm>
          <a:prstGeom prst="rect">
            <a:avLst/>
          </a:prstGeom>
          <a:gradFill flip="none" rotWithShape="1">
            <a:gsLst>
              <a:gs pos="0">
                <a:schemeClr val="accent2"/>
              </a:gs>
              <a:gs pos="100000">
                <a:schemeClr val="bg1"/>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4"/>
          </a:p>
        </p:txBody>
      </p:sp>
    </p:spTree>
    <p:extLst>
      <p:ext uri="{BB962C8B-B14F-4D97-AF65-F5344CB8AC3E}">
        <p14:creationId xmlns:p14="http://schemas.microsoft.com/office/powerpoint/2010/main" val="104741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6/26/19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42737" y="1758462"/>
            <a:ext cx="8070004" cy="721783"/>
          </a:xfrm>
        </p:spPr>
        <p:txBody>
          <a:bodyPr anchor="t"/>
          <a:lstStyle>
            <a:lvl1pPr marL="0" indent="0">
              <a:buNone/>
              <a:defRPr sz="3315" b="0">
                <a:solidFill>
                  <a:srgbClr val="000000"/>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1" y="1758462"/>
            <a:ext cx="8270240" cy="721783"/>
          </a:xfrm>
        </p:spPr>
        <p:txBody>
          <a:bodyPr anchor="t"/>
          <a:lstStyle>
            <a:lvl1pPr marL="0" indent="0">
              <a:buNone/>
              <a:defRPr sz="3315" b="0">
                <a:solidFill>
                  <a:srgbClr val="000000"/>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cxnSp>
        <p:nvCxnSpPr>
          <p:cNvPr id="12" name="Straight Connector 11">
            <a:extLst>
              <a:ext uri="{FF2B5EF4-FFF2-40B4-BE49-F238E27FC236}">
                <a16:creationId xmlns:a16="http://schemas.microsoft.com/office/drawing/2014/main" id="{BD9BB8D1-42A5-2B45-BC06-818ABF53759A}"/>
              </a:ext>
            </a:extLst>
          </p:cNvPr>
          <p:cNvCxnSpPr>
            <a:cxnSpLocks/>
          </p:cNvCxnSpPr>
          <p:nvPr userDrawn="1"/>
        </p:nvCxnSpPr>
        <p:spPr bwMode="gray">
          <a:xfrm>
            <a:off x="726439" y="1311682"/>
            <a:ext cx="165910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0165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Graph Backgroun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7881600" cy="10058400"/>
          </a:xfrm>
          <a:prstGeom prst="rect">
            <a:avLst/>
          </a:prstGeom>
        </p:spPr>
      </p:pic>
    </p:spTree>
    <p:extLst>
      <p:ext uri="{BB962C8B-B14F-4D97-AF65-F5344CB8AC3E}">
        <p14:creationId xmlns:p14="http://schemas.microsoft.com/office/powerpoint/2010/main" val="12325762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lide w/ Arrow">
  <p:cSld name="Slide w/ Arrow">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0" y="0"/>
            <a:ext cx="17881600" cy="10058400"/>
          </a:xfrm>
          <a:prstGeom prst="rect">
            <a:avLst/>
          </a:prstGeom>
          <a:noFill/>
          <a:ln>
            <a:noFill/>
          </a:ln>
        </p:spPr>
      </p:pic>
      <p:cxnSp>
        <p:nvCxnSpPr>
          <p:cNvPr id="15" name="Google Shape;15;p3"/>
          <p:cNvCxnSpPr/>
          <p:nvPr/>
        </p:nvCxnSpPr>
        <p:spPr>
          <a:xfrm>
            <a:off x="0" y="1601893"/>
            <a:ext cx="14603307" cy="0"/>
          </a:xfrm>
          <a:prstGeom prst="straightConnector1">
            <a:avLst/>
          </a:prstGeom>
          <a:noFill/>
          <a:ln w="19050" cap="flat" cmpd="sng">
            <a:solidFill>
              <a:srgbClr val="727376"/>
            </a:solidFill>
            <a:prstDash val="solid"/>
            <a:round/>
            <a:headEnd type="none" w="sm" len="sm"/>
            <a:tailEnd type="none" w="sm" len="sm"/>
          </a:ln>
        </p:spPr>
      </p:cxnSp>
      <p:sp>
        <p:nvSpPr>
          <p:cNvPr id="16" name="Google Shape;16;p3"/>
          <p:cNvSpPr/>
          <p:nvPr/>
        </p:nvSpPr>
        <p:spPr>
          <a:xfrm>
            <a:off x="14603307" y="1383591"/>
            <a:ext cx="447040" cy="447040"/>
          </a:xfrm>
          <a:prstGeom prst="ellipse">
            <a:avLst/>
          </a:prstGeom>
          <a:noFill/>
          <a:ln w="19050" cap="flat" cmpd="sng">
            <a:solidFill>
              <a:srgbClr val="EF7521"/>
            </a:solidFill>
            <a:prstDash val="solid"/>
            <a:round/>
            <a:headEnd type="none" w="sm" len="sm"/>
            <a:tailEnd type="none" w="sm" len="sm"/>
          </a:ln>
        </p:spPr>
        <p:txBody>
          <a:bodyPr spcFirstLastPara="1" wrap="square" lIns="178787" tIns="89369" rIns="178787" bIns="89369" anchor="ctr" anchorCtr="0">
            <a:noAutofit/>
          </a:bodyPr>
          <a:lstStyle/>
          <a:p>
            <a:pPr marL="0" marR="0" lvl="0" indent="0" algn="ctr" rtl="0">
              <a:spcBef>
                <a:spcPts val="0"/>
              </a:spcBef>
              <a:spcAft>
                <a:spcPts val="0"/>
              </a:spcAft>
              <a:buNone/>
            </a:pPr>
            <a:endParaRPr sz="3520" b="0" i="0" u="none" strike="noStrike" cap="none">
              <a:solidFill>
                <a:schemeClr val="lt1"/>
              </a:solidFill>
              <a:latin typeface="Calibri"/>
              <a:ea typeface="Calibri"/>
              <a:cs typeface="Calibri"/>
              <a:sym typeface="Calibri"/>
            </a:endParaRPr>
          </a:p>
        </p:txBody>
      </p:sp>
      <p:sp>
        <p:nvSpPr>
          <p:cNvPr id="17" name="Google Shape;17;p3"/>
          <p:cNvSpPr txBox="1">
            <a:spLocks noGrp="1"/>
          </p:cNvSpPr>
          <p:nvPr>
            <p:ph type="body" idx="1"/>
          </p:nvPr>
        </p:nvSpPr>
        <p:spPr>
          <a:xfrm>
            <a:off x="894080" y="2346961"/>
            <a:ext cx="16093440" cy="6637302"/>
          </a:xfrm>
          <a:prstGeom prst="rect">
            <a:avLst/>
          </a:prstGeom>
          <a:noFill/>
          <a:ln>
            <a:noFill/>
          </a:ln>
        </p:spPr>
        <p:txBody>
          <a:bodyPr spcFirstLastPara="1" wrap="square" lIns="91425" tIns="45700" rIns="91425" bIns="45700" anchor="t" anchorCtr="0"/>
          <a:lstStyle>
            <a:lvl1pPr marL="894100" marR="0" lvl="0" indent="-447050" algn="l" rtl="0">
              <a:spcBef>
                <a:spcPts val="704"/>
              </a:spcBef>
              <a:spcAft>
                <a:spcPts val="0"/>
              </a:spcAft>
              <a:buClr>
                <a:srgbClr val="727376"/>
              </a:buClr>
              <a:buSzPts val="1800"/>
              <a:buFont typeface="Arial"/>
              <a:buNone/>
              <a:defRPr sz="3520" b="0" i="0" u="none" strike="noStrike" cap="none">
                <a:solidFill>
                  <a:srgbClr val="727376"/>
                </a:solidFill>
                <a:latin typeface="Century Gothic"/>
                <a:ea typeface="Century Gothic"/>
                <a:cs typeface="Century Gothic"/>
                <a:sym typeface="Century Gothic"/>
              </a:defRPr>
            </a:lvl1pPr>
            <a:lvl2pPr marL="1788201" marR="0" lvl="1" indent="-794756" algn="l" rtl="0">
              <a:spcBef>
                <a:spcPts val="1095"/>
              </a:spcBef>
              <a:spcAft>
                <a:spcPts val="0"/>
              </a:spcAft>
              <a:buClr>
                <a:schemeClr val="dk1"/>
              </a:buClr>
              <a:buSzPts val="2800"/>
              <a:buFont typeface="Arial"/>
              <a:buChar char="–"/>
              <a:defRPr sz="5476" b="0" i="0" u="none" strike="noStrike" cap="none">
                <a:solidFill>
                  <a:schemeClr val="dk1"/>
                </a:solidFill>
                <a:latin typeface="Calibri"/>
                <a:ea typeface="Calibri"/>
                <a:cs typeface="Calibri"/>
                <a:sym typeface="Calibri"/>
              </a:defRPr>
            </a:lvl2pPr>
            <a:lvl3pPr marL="2682301" marR="0" lvl="2" indent="-745084" algn="l" rtl="0">
              <a:spcBef>
                <a:spcPts val="939"/>
              </a:spcBef>
              <a:spcAft>
                <a:spcPts val="0"/>
              </a:spcAft>
              <a:buClr>
                <a:schemeClr val="dk1"/>
              </a:buClr>
              <a:buSzPts val="2400"/>
              <a:buFont typeface="Arial"/>
              <a:buChar char="•"/>
              <a:defRPr sz="4693" b="0" i="0" u="none" strike="noStrike" cap="none">
                <a:solidFill>
                  <a:schemeClr val="dk1"/>
                </a:solidFill>
                <a:latin typeface="Calibri"/>
                <a:ea typeface="Calibri"/>
                <a:cs typeface="Calibri"/>
                <a:sym typeface="Calibri"/>
              </a:defRPr>
            </a:lvl3pPr>
            <a:lvl4pPr marL="3576401" marR="0" lvl="3"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4pPr>
            <a:lvl5pPr marL="4470502" marR="0" lvl="4"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5pPr>
            <a:lvl6pPr marL="5364602" marR="0" lvl="5"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6pPr>
            <a:lvl7pPr marL="6258702" marR="0" lvl="6"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7pPr>
            <a:lvl8pPr marL="7152803" marR="0" lvl="7"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8pPr>
            <a:lvl9pPr marL="8046903" marR="0" lvl="8"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9pPr>
          </a:lstStyle>
          <a:p>
            <a:endParaRPr/>
          </a:p>
        </p:txBody>
      </p:sp>
      <p:sp>
        <p:nvSpPr>
          <p:cNvPr id="18" name="Google Shape;18;p3"/>
          <p:cNvSpPr txBox="1">
            <a:spLocks noGrp="1"/>
          </p:cNvSpPr>
          <p:nvPr>
            <p:ph type="body" idx="2"/>
          </p:nvPr>
        </p:nvSpPr>
        <p:spPr>
          <a:xfrm>
            <a:off x="21733" y="80716"/>
            <a:ext cx="14432561" cy="1521178"/>
          </a:xfrm>
          <a:prstGeom prst="rect">
            <a:avLst/>
          </a:prstGeom>
          <a:noFill/>
          <a:ln>
            <a:noFill/>
          </a:ln>
        </p:spPr>
        <p:txBody>
          <a:bodyPr spcFirstLastPara="1" wrap="square" lIns="91425" tIns="45700" rIns="91425" bIns="45700" anchor="b" anchorCtr="0"/>
          <a:lstStyle>
            <a:lvl1pPr marL="894100" marR="0" lvl="0" indent="-447050" algn="l" rtl="0">
              <a:spcBef>
                <a:spcPts val="0"/>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1pPr>
            <a:lvl2pPr marL="1788201" marR="0" lvl="1"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2pPr>
            <a:lvl3pPr marL="2682301" marR="0" lvl="2"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3pPr>
            <a:lvl4pPr marL="3576401" marR="0" lvl="3"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4pPr>
            <a:lvl5pPr marL="4470502" marR="0" lvl="4"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5pPr>
            <a:lvl6pPr marL="5364602" marR="0" lvl="5"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6pPr>
            <a:lvl7pPr marL="6258702" marR="0" lvl="6"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7pPr>
            <a:lvl8pPr marL="7152803" marR="0" lvl="7"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8pPr>
            <a:lvl9pPr marL="8046903" marR="0" lvl="8"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5286954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o arrow or BG">
  <p:cSld name="Slide w/o arrow or BG">
    <p:spTree>
      <p:nvGrpSpPr>
        <p:cNvPr id="1" name="Shape 25"/>
        <p:cNvGrpSpPr/>
        <p:nvPr/>
      </p:nvGrpSpPr>
      <p:grpSpPr>
        <a:xfrm>
          <a:off x="0" y="0"/>
          <a:ext cx="0" cy="0"/>
          <a:chOff x="0" y="0"/>
          <a:chExt cx="0" cy="0"/>
        </a:xfrm>
      </p:grpSpPr>
      <p:cxnSp>
        <p:nvCxnSpPr>
          <p:cNvPr id="26" name="Google Shape;26;p5"/>
          <p:cNvCxnSpPr/>
          <p:nvPr/>
        </p:nvCxnSpPr>
        <p:spPr>
          <a:xfrm>
            <a:off x="0" y="1601893"/>
            <a:ext cx="14603307" cy="0"/>
          </a:xfrm>
          <a:prstGeom prst="straightConnector1">
            <a:avLst/>
          </a:prstGeom>
          <a:noFill/>
          <a:ln w="19050" cap="flat" cmpd="sng">
            <a:solidFill>
              <a:srgbClr val="727376"/>
            </a:solidFill>
            <a:prstDash val="solid"/>
            <a:round/>
            <a:headEnd type="none" w="sm" len="sm"/>
            <a:tailEnd type="none" w="sm" len="sm"/>
          </a:ln>
        </p:spPr>
      </p:cxnSp>
      <p:sp>
        <p:nvSpPr>
          <p:cNvPr id="27" name="Google Shape;27;p5"/>
          <p:cNvSpPr/>
          <p:nvPr/>
        </p:nvSpPr>
        <p:spPr>
          <a:xfrm>
            <a:off x="14603307" y="1383591"/>
            <a:ext cx="447040" cy="447040"/>
          </a:xfrm>
          <a:prstGeom prst="ellipse">
            <a:avLst/>
          </a:prstGeom>
          <a:noFill/>
          <a:ln w="19050" cap="flat" cmpd="sng">
            <a:solidFill>
              <a:srgbClr val="EF7521"/>
            </a:solidFill>
            <a:prstDash val="solid"/>
            <a:round/>
            <a:headEnd type="none" w="sm" len="sm"/>
            <a:tailEnd type="none" w="sm" len="sm"/>
          </a:ln>
        </p:spPr>
        <p:txBody>
          <a:bodyPr spcFirstLastPara="1" wrap="square" lIns="178787" tIns="89369" rIns="178787" bIns="89369" anchor="ctr" anchorCtr="0">
            <a:noAutofit/>
          </a:bodyPr>
          <a:lstStyle/>
          <a:p>
            <a:pPr marL="0" marR="0" lvl="0" indent="0" algn="ctr" rtl="0">
              <a:spcBef>
                <a:spcPts val="0"/>
              </a:spcBef>
              <a:spcAft>
                <a:spcPts val="0"/>
              </a:spcAft>
              <a:buNone/>
            </a:pPr>
            <a:endParaRPr sz="3520" b="0" i="0" u="none" strike="noStrike" cap="none">
              <a:solidFill>
                <a:schemeClr val="lt1"/>
              </a:solidFill>
              <a:latin typeface="Calibri"/>
              <a:ea typeface="Calibri"/>
              <a:cs typeface="Calibri"/>
              <a:sym typeface="Calibri"/>
            </a:endParaRPr>
          </a:p>
        </p:txBody>
      </p:sp>
      <p:sp>
        <p:nvSpPr>
          <p:cNvPr id="28" name="Google Shape;28;p5"/>
          <p:cNvSpPr txBox="1">
            <a:spLocks noGrp="1"/>
          </p:cNvSpPr>
          <p:nvPr>
            <p:ph type="body" idx="1"/>
          </p:nvPr>
        </p:nvSpPr>
        <p:spPr>
          <a:xfrm>
            <a:off x="894080" y="2346961"/>
            <a:ext cx="16093440" cy="6637302"/>
          </a:xfrm>
          <a:prstGeom prst="rect">
            <a:avLst/>
          </a:prstGeom>
          <a:noFill/>
          <a:ln>
            <a:noFill/>
          </a:ln>
        </p:spPr>
        <p:txBody>
          <a:bodyPr spcFirstLastPara="1" wrap="square" lIns="91425" tIns="45700" rIns="91425" bIns="45700" anchor="t" anchorCtr="0"/>
          <a:lstStyle>
            <a:lvl1pPr marL="894100" marR="0" lvl="0" indent="-447050" algn="l" rtl="0">
              <a:spcBef>
                <a:spcPts val="704"/>
              </a:spcBef>
              <a:spcAft>
                <a:spcPts val="0"/>
              </a:spcAft>
              <a:buClr>
                <a:srgbClr val="727376"/>
              </a:buClr>
              <a:buSzPts val="1800"/>
              <a:buFont typeface="Arial"/>
              <a:buNone/>
              <a:defRPr sz="3520" b="0" i="0" u="none" strike="noStrike" cap="none">
                <a:solidFill>
                  <a:srgbClr val="727376"/>
                </a:solidFill>
                <a:latin typeface="Century Gothic"/>
                <a:ea typeface="Century Gothic"/>
                <a:cs typeface="Century Gothic"/>
                <a:sym typeface="Century Gothic"/>
              </a:defRPr>
            </a:lvl1pPr>
            <a:lvl2pPr marL="1788201" marR="0" lvl="1" indent="-794756" algn="l" rtl="0">
              <a:spcBef>
                <a:spcPts val="1095"/>
              </a:spcBef>
              <a:spcAft>
                <a:spcPts val="0"/>
              </a:spcAft>
              <a:buClr>
                <a:schemeClr val="dk1"/>
              </a:buClr>
              <a:buSzPts val="2800"/>
              <a:buFont typeface="Arial"/>
              <a:buChar char="–"/>
              <a:defRPr sz="5476" b="0" i="0" u="none" strike="noStrike" cap="none">
                <a:solidFill>
                  <a:schemeClr val="dk1"/>
                </a:solidFill>
                <a:latin typeface="Calibri"/>
                <a:ea typeface="Calibri"/>
                <a:cs typeface="Calibri"/>
                <a:sym typeface="Calibri"/>
              </a:defRPr>
            </a:lvl2pPr>
            <a:lvl3pPr marL="2682301" marR="0" lvl="2" indent="-745084" algn="l" rtl="0">
              <a:spcBef>
                <a:spcPts val="939"/>
              </a:spcBef>
              <a:spcAft>
                <a:spcPts val="0"/>
              </a:spcAft>
              <a:buClr>
                <a:schemeClr val="dk1"/>
              </a:buClr>
              <a:buSzPts val="2400"/>
              <a:buFont typeface="Arial"/>
              <a:buChar char="•"/>
              <a:defRPr sz="4693" b="0" i="0" u="none" strike="noStrike" cap="none">
                <a:solidFill>
                  <a:schemeClr val="dk1"/>
                </a:solidFill>
                <a:latin typeface="Calibri"/>
                <a:ea typeface="Calibri"/>
                <a:cs typeface="Calibri"/>
                <a:sym typeface="Calibri"/>
              </a:defRPr>
            </a:lvl3pPr>
            <a:lvl4pPr marL="3576401" marR="0" lvl="3"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4pPr>
            <a:lvl5pPr marL="4470502" marR="0" lvl="4"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5pPr>
            <a:lvl6pPr marL="5364602" marR="0" lvl="5"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6pPr>
            <a:lvl7pPr marL="6258702" marR="0" lvl="6"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7pPr>
            <a:lvl8pPr marL="7152803" marR="0" lvl="7"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8pPr>
            <a:lvl9pPr marL="8046903" marR="0" lvl="8"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body" idx="2"/>
          </p:nvPr>
        </p:nvSpPr>
        <p:spPr>
          <a:xfrm>
            <a:off x="21733" y="80716"/>
            <a:ext cx="14432561" cy="1521178"/>
          </a:xfrm>
          <a:prstGeom prst="rect">
            <a:avLst/>
          </a:prstGeom>
          <a:noFill/>
          <a:ln>
            <a:noFill/>
          </a:ln>
        </p:spPr>
        <p:txBody>
          <a:bodyPr spcFirstLastPara="1" wrap="square" lIns="91425" tIns="45700" rIns="91425" bIns="45700" anchor="b" anchorCtr="0"/>
          <a:lstStyle>
            <a:lvl1pPr marL="894100" marR="0" lvl="0" indent="-447050" algn="l" rtl="0">
              <a:spcBef>
                <a:spcPts val="0"/>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1pPr>
            <a:lvl2pPr marL="1788201" marR="0" lvl="1"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2pPr>
            <a:lvl3pPr marL="2682301" marR="0" lvl="2"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3pPr>
            <a:lvl4pPr marL="3576401" marR="0" lvl="3"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4pPr>
            <a:lvl5pPr marL="4470502" marR="0" lvl="4"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5pPr>
            <a:lvl6pPr marL="5364602" marR="0" lvl="5"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6pPr>
            <a:lvl7pPr marL="6258702" marR="0" lvl="6"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7pPr>
            <a:lvl8pPr marL="7152803" marR="0" lvl="7"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8pPr>
            <a:lvl9pPr marL="8046903" marR="0" lvl="8"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68905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894080" y="2250723"/>
            <a:ext cx="7900812" cy="940646"/>
          </a:xfrm>
          <a:prstGeom prst="rect">
            <a:avLst/>
          </a:prstGeom>
          <a:noFill/>
          <a:ln>
            <a:noFill/>
          </a:ln>
        </p:spPr>
        <p:txBody>
          <a:bodyPr spcFirstLastPara="1" wrap="square" lIns="91425" tIns="45700" rIns="91425" bIns="45700" anchor="b" anchorCtr="0"/>
          <a:lstStyle>
            <a:lvl1pPr marL="894100" marR="0" lvl="0" indent="-447050" algn="l" rtl="0">
              <a:spcBef>
                <a:spcPts val="939"/>
              </a:spcBef>
              <a:spcAft>
                <a:spcPts val="0"/>
              </a:spcAft>
              <a:buClr>
                <a:schemeClr val="dk1"/>
              </a:buClr>
              <a:buSzPts val="2400"/>
              <a:buFont typeface="Arial"/>
              <a:buNone/>
              <a:defRPr sz="4693" b="1" i="0" u="none" strike="noStrike" cap="none">
                <a:solidFill>
                  <a:schemeClr val="dk1"/>
                </a:solidFill>
                <a:latin typeface="Century Gothic"/>
                <a:ea typeface="Century Gothic"/>
                <a:cs typeface="Century Gothic"/>
                <a:sym typeface="Century Gothic"/>
              </a:defRPr>
            </a:lvl1pPr>
            <a:lvl2pPr marL="1788201" marR="0" lvl="1" indent="-447050" algn="l" rtl="0">
              <a:spcBef>
                <a:spcPts val="782"/>
              </a:spcBef>
              <a:spcAft>
                <a:spcPts val="0"/>
              </a:spcAft>
              <a:buClr>
                <a:schemeClr val="dk1"/>
              </a:buClr>
              <a:buSzPts val="2000"/>
              <a:buFont typeface="Arial"/>
              <a:buNone/>
              <a:defRPr sz="3911" b="1" i="0" u="none" strike="noStrike" cap="none">
                <a:solidFill>
                  <a:schemeClr val="dk1"/>
                </a:solidFill>
                <a:latin typeface="Calibri"/>
                <a:ea typeface="Calibri"/>
                <a:cs typeface="Calibri"/>
                <a:sym typeface="Calibri"/>
              </a:defRPr>
            </a:lvl2pPr>
            <a:lvl3pPr marL="2682301" marR="0" lvl="2" indent="-447050" algn="l" rtl="0">
              <a:spcBef>
                <a:spcPts val="704"/>
              </a:spcBef>
              <a:spcAft>
                <a:spcPts val="0"/>
              </a:spcAft>
              <a:buClr>
                <a:schemeClr val="dk1"/>
              </a:buClr>
              <a:buSzPts val="1800"/>
              <a:buFont typeface="Arial"/>
              <a:buNone/>
              <a:defRPr sz="3520" b="1" i="0" u="none" strike="noStrike" cap="none">
                <a:solidFill>
                  <a:schemeClr val="dk1"/>
                </a:solidFill>
                <a:latin typeface="Calibri"/>
                <a:ea typeface="Calibri"/>
                <a:cs typeface="Calibri"/>
                <a:sym typeface="Calibri"/>
              </a:defRPr>
            </a:lvl3pPr>
            <a:lvl4pPr marL="3576401" marR="0" lvl="3"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4pPr>
            <a:lvl5pPr marL="4470502" marR="0" lvl="4"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5pPr>
            <a:lvl6pPr marL="5364602" marR="0" lvl="5"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6pPr>
            <a:lvl7pPr marL="6258702" marR="0" lvl="6"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7pPr>
            <a:lvl8pPr marL="7152803" marR="0" lvl="7"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8pPr>
            <a:lvl9pPr marL="8046903" marR="0" lvl="8"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2"/>
          </p:nvPr>
        </p:nvSpPr>
        <p:spPr>
          <a:xfrm>
            <a:off x="894080" y="3191370"/>
            <a:ext cx="7900812" cy="5792893"/>
          </a:xfrm>
          <a:prstGeom prst="rect">
            <a:avLst/>
          </a:prstGeom>
          <a:noFill/>
          <a:ln>
            <a:noFill/>
          </a:ln>
        </p:spPr>
        <p:txBody>
          <a:bodyPr spcFirstLastPara="1" wrap="square" lIns="91425" tIns="45700" rIns="91425" bIns="45700" anchor="t" anchorCtr="0"/>
          <a:lstStyle>
            <a:lvl1pPr marL="894100" marR="0" lvl="0" indent="-745084" algn="l" rtl="0">
              <a:spcBef>
                <a:spcPts val="939"/>
              </a:spcBef>
              <a:spcAft>
                <a:spcPts val="0"/>
              </a:spcAft>
              <a:buClr>
                <a:schemeClr val="dk1"/>
              </a:buClr>
              <a:buSzPts val="2400"/>
              <a:buFont typeface="Arial"/>
              <a:buChar char="•"/>
              <a:defRPr sz="4693" b="0" i="0" u="none" strike="noStrike" cap="none">
                <a:solidFill>
                  <a:schemeClr val="dk1"/>
                </a:solidFill>
                <a:latin typeface="Century Gothic"/>
                <a:ea typeface="Century Gothic"/>
                <a:cs typeface="Century Gothic"/>
                <a:sym typeface="Century Gothic"/>
              </a:defRPr>
            </a:lvl1pPr>
            <a:lvl2pPr marL="1788201" marR="0" lvl="1" indent="-695411" algn="l" rtl="0">
              <a:spcBef>
                <a:spcPts val="782"/>
              </a:spcBef>
              <a:spcAft>
                <a:spcPts val="0"/>
              </a:spcAft>
              <a:buClr>
                <a:schemeClr val="dk1"/>
              </a:buClr>
              <a:buSzPts val="2000"/>
              <a:buFont typeface="Arial"/>
              <a:buChar char="–"/>
              <a:defRPr sz="3911" b="0" i="0" u="none" strike="noStrike" cap="none">
                <a:solidFill>
                  <a:schemeClr val="dk1"/>
                </a:solidFill>
                <a:latin typeface="Century Gothic"/>
                <a:ea typeface="Century Gothic"/>
                <a:cs typeface="Century Gothic"/>
                <a:sym typeface="Century Gothic"/>
              </a:defRPr>
            </a:lvl2pPr>
            <a:lvl3pPr marL="2682301" marR="0" lvl="2" indent="-670575" algn="l" rtl="0">
              <a:spcBef>
                <a:spcPts val="704"/>
              </a:spcBef>
              <a:spcAft>
                <a:spcPts val="0"/>
              </a:spcAft>
              <a:buClr>
                <a:schemeClr val="dk1"/>
              </a:buClr>
              <a:buSzPts val="1800"/>
              <a:buFont typeface="Arial"/>
              <a:buChar char="•"/>
              <a:defRPr sz="3520" b="0" i="0" u="none" strike="noStrike" cap="none">
                <a:solidFill>
                  <a:schemeClr val="dk1"/>
                </a:solidFill>
                <a:latin typeface="Century Gothic"/>
                <a:ea typeface="Century Gothic"/>
                <a:cs typeface="Century Gothic"/>
                <a:sym typeface="Century Gothic"/>
              </a:defRPr>
            </a:lvl3pPr>
            <a:lvl4pPr marL="3576401" marR="0" lvl="3" indent="-645739" algn="l" rtl="0">
              <a:spcBef>
                <a:spcPts val="626"/>
              </a:spcBef>
              <a:spcAft>
                <a:spcPts val="0"/>
              </a:spcAft>
              <a:buClr>
                <a:schemeClr val="dk1"/>
              </a:buClr>
              <a:buSzPts val="1600"/>
              <a:buFont typeface="Arial"/>
              <a:buChar char="–"/>
              <a:defRPr sz="3129" b="0" i="0" u="none" strike="noStrike" cap="none">
                <a:solidFill>
                  <a:schemeClr val="dk1"/>
                </a:solidFill>
                <a:latin typeface="Century Gothic"/>
                <a:ea typeface="Century Gothic"/>
                <a:cs typeface="Century Gothic"/>
                <a:sym typeface="Century Gothic"/>
              </a:defRPr>
            </a:lvl4pPr>
            <a:lvl5pPr marL="4470502" marR="0" lvl="4" indent="-645739" algn="l" rtl="0">
              <a:spcBef>
                <a:spcPts val="626"/>
              </a:spcBef>
              <a:spcAft>
                <a:spcPts val="0"/>
              </a:spcAft>
              <a:buClr>
                <a:schemeClr val="dk1"/>
              </a:buClr>
              <a:buSzPts val="1600"/>
              <a:buFont typeface="Arial"/>
              <a:buChar char="»"/>
              <a:defRPr sz="3129" b="0" i="0" u="none" strike="noStrike" cap="none">
                <a:solidFill>
                  <a:schemeClr val="dk1"/>
                </a:solidFill>
                <a:latin typeface="Century Gothic"/>
                <a:ea typeface="Century Gothic"/>
                <a:cs typeface="Century Gothic"/>
                <a:sym typeface="Century Gothic"/>
              </a:defRPr>
            </a:lvl5pPr>
            <a:lvl6pPr marL="5364602" marR="0" lvl="5"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6pPr>
            <a:lvl7pPr marL="6258702" marR="0" lvl="6"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7pPr>
            <a:lvl8pPr marL="7152803" marR="0" lvl="7"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8pPr>
            <a:lvl9pPr marL="8046903" marR="0" lvl="8"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3"/>
          </p:nvPr>
        </p:nvSpPr>
        <p:spPr>
          <a:xfrm>
            <a:off x="9083605" y="2250723"/>
            <a:ext cx="7903916" cy="940646"/>
          </a:xfrm>
          <a:prstGeom prst="rect">
            <a:avLst/>
          </a:prstGeom>
          <a:noFill/>
          <a:ln>
            <a:noFill/>
          </a:ln>
        </p:spPr>
        <p:txBody>
          <a:bodyPr spcFirstLastPara="1" wrap="square" lIns="91425" tIns="45700" rIns="91425" bIns="45700" anchor="b" anchorCtr="0"/>
          <a:lstStyle>
            <a:lvl1pPr marL="894100" marR="0" lvl="0" indent="-447050" algn="l" rtl="0">
              <a:spcBef>
                <a:spcPts val="939"/>
              </a:spcBef>
              <a:spcAft>
                <a:spcPts val="0"/>
              </a:spcAft>
              <a:buClr>
                <a:schemeClr val="dk1"/>
              </a:buClr>
              <a:buSzPts val="2400"/>
              <a:buFont typeface="Arial"/>
              <a:buNone/>
              <a:defRPr sz="4693" b="1" i="0" u="none" strike="noStrike" cap="none">
                <a:solidFill>
                  <a:schemeClr val="dk1"/>
                </a:solidFill>
                <a:latin typeface="Century Gothic"/>
                <a:ea typeface="Century Gothic"/>
                <a:cs typeface="Century Gothic"/>
                <a:sym typeface="Century Gothic"/>
              </a:defRPr>
            </a:lvl1pPr>
            <a:lvl2pPr marL="1788201" marR="0" lvl="1" indent="-447050" algn="l" rtl="0">
              <a:spcBef>
                <a:spcPts val="782"/>
              </a:spcBef>
              <a:spcAft>
                <a:spcPts val="0"/>
              </a:spcAft>
              <a:buClr>
                <a:schemeClr val="dk1"/>
              </a:buClr>
              <a:buSzPts val="2000"/>
              <a:buFont typeface="Arial"/>
              <a:buNone/>
              <a:defRPr sz="3911" b="1" i="0" u="none" strike="noStrike" cap="none">
                <a:solidFill>
                  <a:schemeClr val="dk1"/>
                </a:solidFill>
                <a:latin typeface="Calibri"/>
                <a:ea typeface="Calibri"/>
                <a:cs typeface="Calibri"/>
                <a:sym typeface="Calibri"/>
              </a:defRPr>
            </a:lvl2pPr>
            <a:lvl3pPr marL="2682301" marR="0" lvl="2" indent="-447050" algn="l" rtl="0">
              <a:spcBef>
                <a:spcPts val="704"/>
              </a:spcBef>
              <a:spcAft>
                <a:spcPts val="0"/>
              </a:spcAft>
              <a:buClr>
                <a:schemeClr val="dk1"/>
              </a:buClr>
              <a:buSzPts val="1800"/>
              <a:buFont typeface="Arial"/>
              <a:buNone/>
              <a:defRPr sz="3520" b="1" i="0" u="none" strike="noStrike" cap="none">
                <a:solidFill>
                  <a:schemeClr val="dk1"/>
                </a:solidFill>
                <a:latin typeface="Calibri"/>
                <a:ea typeface="Calibri"/>
                <a:cs typeface="Calibri"/>
                <a:sym typeface="Calibri"/>
              </a:defRPr>
            </a:lvl3pPr>
            <a:lvl4pPr marL="3576401" marR="0" lvl="3"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4pPr>
            <a:lvl5pPr marL="4470502" marR="0" lvl="4"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5pPr>
            <a:lvl6pPr marL="5364602" marR="0" lvl="5"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6pPr>
            <a:lvl7pPr marL="6258702" marR="0" lvl="6"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7pPr>
            <a:lvl8pPr marL="7152803" marR="0" lvl="7"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8pPr>
            <a:lvl9pPr marL="8046903" marR="0" lvl="8" indent="-447050" algn="l" rtl="0">
              <a:spcBef>
                <a:spcPts val="626"/>
              </a:spcBef>
              <a:spcAft>
                <a:spcPts val="0"/>
              </a:spcAft>
              <a:buClr>
                <a:schemeClr val="dk1"/>
              </a:buClr>
              <a:buSzPts val="1600"/>
              <a:buFont typeface="Arial"/>
              <a:buNone/>
              <a:defRPr sz="3129" b="1"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body" idx="4"/>
          </p:nvPr>
        </p:nvSpPr>
        <p:spPr>
          <a:xfrm>
            <a:off x="9083605" y="3191370"/>
            <a:ext cx="7903916" cy="5792893"/>
          </a:xfrm>
          <a:prstGeom prst="rect">
            <a:avLst/>
          </a:prstGeom>
          <a:noFill/>
          <a:ln>
            <a:noFill/>
          </a:ln>
        </p:spPr>
        <p:txBody>
          <a:bodyPr spcFirstLastPara="1" wrap="square" lIns="91425" tIns="45700" rIns="91425" bIns="45700" anchor="t" anchorCtr="0"/>
          <a:lstStyle>
            <a:lvl1pPr marL="894100" marR="0" lvl="0" indent="-745084" algn="l" rtl="0">
              <a:spcBef>
                <a:spcPts val="939"/>
              </a:spcBef>
              <a:spcAft>
                <a:spcPts val="0"/>
              </a:spcAft>
              <a:buClr>
                <a:schemeClr val="dk1"/>
              </a:buClr>
              <a:buSzPts val="2400"/>
              <a:buFont typeface="Arial"/>
              <a:buChar char="•"/>
              <a:defRPr sz="4693" b="0" i="0" u="none" strike="noStrike" cap="none">
                <a:solidFill>
                  <a:schemeClr val="dk1"/>
                </a:solidFill>
                <a:latin typeface="Century Gothic"/>
                <a:ea typeface="Century Gothic"/>
                <a:cs typeface="Century Gothic"/>
                <a:sym typeface="Century Gothic"/>
              </a:defRPr>
            </a:lvl1pPr>
            <a:lvl2pPr marL="1788201" marR="0" lvl="1" indent="-695411" algn="l" rtl="0">
              <a:spcBef>
                <a:spcPts val="782"/>
              </a:spcBef>
              <a:spcAft>
                <a:spcPts val="0"/>
              </a:spcAft>
              <a:buClr>
                <a:schemeClr val="dk1"/>
              </a:buClr>
              <a:buSzPts val="2000"/>
              <a:buFont typeface="Arial"/>
              <a:buChar char="–"/>
              <a:defRPr sz="3911" b="0" i="0" u="none" strike="noStrike" cap="none">
                <a:solidFill>
                  <a:schemeClr val="dk1"/>
                </a:solidFill>
                <a:latin typeface="Century Gothic"/>
                <a:ea typeface="Century Gothic"/>
                <a:cs typeface="Century Gothic"/>
                <a:sym typeface="Century Gothic"/>
              </a:defRPr>
            </a:lvl2pPr>
            <a:lvl3pPr marL="2682301" marR="0" lvl="2" indent="-670575" algn="l" rtl="0">
              <a:spcBef>
                <a:spcPts val="704"/>
              </a:spcBef>
              <a:spcAft>
                <a:spcPts val="0"/>
              </a:spcAft>
              <a:buClr>
                <a:schemeClr val="dk1"/>
              </a:buClr>
              <a:buSzPts val="1800"/>
              <a:buFont typeface="Arial"/>
              <a:buChar char="•"/>
              <a:defRPr sz="3520" b="0" i="0" u="none" strike="noStrike" cap="none">
                <a:solidFill>
                  <a:schemeClr val="dk1"/>
                </a:solidFill>
                <a:latin typeface="Century Gothic"/>
                <a:ea typeface="Century Gothic"/>
                <a:cs typeface="Century Gothic"/>
                <a:sym typeface="Century Gothic"/>
              </a:defRPr>
            </a:lvl3pPr>
            <a:lvl4pPr marL="3576401" marR="0" lvl="3" indent="-645739" algn="l" rtl="0">
              <a:spcBef>
                <a:spcPts val="626"/>
              </a:spcBef>
              <a:spcAft>
                <a:spcPts val="0"/>
              </a:spcAft>
              <a:buClr>
                <a:schemeClr val="dk1"/>
              </a:buClr>
              <a:buSzPts val="1600"/>
              <a:buFont typeface="Arial"/>
              <a:buChar char="–"/>
              <a:defRPr sz="3129" b="0" i="0" u="none" strike="noStrike" cap="none">
                <a:solidFill>
                  <a:schemeClr val="dk1"/>
                </a:solidFill>
                <a:latin typeface="Century Gothic"/>
                <a:ea typeface="Century Gothic"/>
                <a:cs typeface="Century Gothic"/>
                <a:sym typeface="Century Gothic"/>
              </a:defRPr>
            </a:lvl4pPr>
            <a:lvl5pPr marL="4470502" marR="0" lvl="4" indent="-645739" algn="l" rtl="0">
              <a:spcBef>
                <a:spcPts val="626"/>
              </a:spcBef>
              <a:spcAft>
                <a:spcPts val="0"/>
              </a:spcAft>
              <a:buClr>
                <a:schemeClr val="dk1"/>
              </a:buClr>
              <a:buSzPts val="1600"/>
              <a:buFont typeface="Arial"/>
              <a:buChar char="»"/>
              <a:defRPr sz="3129" b="0" i="0" u="none" strike="noStrike" cap="none">
                <a:solidFill>
                  <a:schemeClr val="dk1"/>
                </a:solidFill>
                <a:latin typeface="Century Gothic"/>
                <a:ea typeface="Century Gothic"/>
                <a:cs typeface="Century Gothic"/>
                <a:sym typeface="Century Gothic"/>
              </a:defRPr>
            </a:lvl5pPr>
            <a:lvl6pPr marL="5364602" marR="0" lvl="5"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6pPr>
            <a:lvl7pPr marL="6258702" marR="0" lvl="6"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7pPr>
            <a:lvl8pPr marL="7152803" marR="0" lvl="7"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8pPr>
            <a:lvl9pPr marL="8046903" marR="0" lvl="8" indent="-645739" algn="l" rtl="0">
              <a:spcBef>
                <a:spcPts val="626"/>
              </a:spcBef>
              <a:spcAft>
                <a:spcPts val="0"/>
              </a:spcAft>
              <a:buClr>
                <a:schemeClr val="dk1"/>
              </a:buClr>
              <a:buSzPts val="1600"/>
              <a:buFont typeface="Arial"/>
              <a:buChar char="•"/>
              <a:defRPr sz="3129" b="0" i="0" u="none" strike="noStrike" cap="none">
                <a:solidFill>
                  <a:schemeClr val="dk1"/>
                </a:solidFill>
                <a:latin typeface="Calibri"/>
                <a:ea typeface="Calibri"/>
                <a:cs typeface="Calibri"/>
                <a:sym typeface="Calibri"/>
              </a:defRPr>
            </a:lvl9pPr>
          </a:lstStyle>
          <a:p>
            <a:endParaRPr/>
          </a:p>
        </p:txBody>
      </p:sp>
      <p:sp>
        <p:nvSpPr>
          <p:cNvPr id="39" name="Google Shape;39;p7"/>
          <p:cNvSpPr txBox="1">
            <a:spLocks noGrp="1"/>
          </p:cNvSpPr>
          <p:nvPr>
            <p:ph type="body" idx="5"/>
          </p:nvPr>
        </p:nvSpPr>
        <p:spPr>
          <a:xfrm>
            <a:off x="21733" y="1"/>
            <a:ext cx="14432561" cy="1521178"/>
          </a:xfrm>
          <a:prstGeom prst="rect">
            <a:avLst/>
          </a:prstGeom>
          <a:noFill/>
          <a:ln>
            <a:noFill/>
          </a:ln>
        </p:spPr>
        <p:txBody>
          <a:bodyPr spcFirstLastPara="1" wrap="square" lIns="91425" tIns="45700" rIns="91425" bIns="45700" anchor="t" anchorCtr="0"/>
          <a:lstStyle>
            <a:lvl1pPr marL="894100" marR="0" lvl="0" indent="-447050" algn="l" rtl="0">
              <a:spcBef>
                <a:spcPts val="0"/>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1pPr>
            <a:lvl2pPr marL="1788201" marR="0" lvl="1"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2pPr>
            <a:lvl3pPr marL="2682301" marR="0" lvl="2"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3pPr>
            <a:lvl4pPr marL="3576401" marR="0" lvl="3"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4pPr>
            <a:lvl5pPr marL="4470502" marR="0" lvl="4" indent="-447050" algn="l" rtl="0">
              <a:spcBef>
                <a:spcPts val="939"/>
              </a:spcBef>
              <a:spcAft>
                <a:spcPts val="0"/>
              </a:spcAft>
              <a:buClr>
                <a:srgbClr val="EF7521"/>
              </a:buClr>
              <a:buSzPts val="2400"/>
              <a:buFont typeface="Arial"/>
              <a:buNone/>
              <a:defRPr sz="4693" b="0" i="0" u="none" strike="noStrike" cap="none">
                <a:solidFill>
                  <a:srgbClr val="EF7521"/>
                </a:solidFill>
                <a:latin typeface="Century Gothic"/>
                <a:ea typeface="Century Gothic"/>
                <a:cs typeface="Century Gothic"/>
                <a:sym typeface="Century Gothic"/>
              </a:defRPr>
            </a:lvl5pPr>
            <a:lvl6pPr marL="5364602" marR="0" lvl="5"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6pPr>
            <a:lvl7pPr marL="6258702" marR="0" lvl="6"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7pPr>
            <a:lvl8pPr marL="7152803" marR="0" lvl="7"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8pPr>
            <a:lvl9pPr marL="8046903" marR="0" lvl="8" indent="-695411" algn="l" rtl="0">
              <a:spcBef>
                <a:spcPts val="782"/>
              </a:spcBef>
              <a:spcAft>
                <a:spcPts val="0"/>
              </a:spcAft>
              <a:buClr>
                <a:schemeClr val="dk1"/>
              </a:buClr>
              <a:buSzPts val="2000"/>
              <a:buFont typeface="Arial"/>
              <a:buChar char="•"/>
              <a:defRPr sz="3911"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35333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726439" y="2677585"/>
            <a:ext cx="8102601"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9052561" y="2677585"/>
            <a:ext cx="8302172" cy="5983817"/>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32E9F45-202C-9B49-8A22-BE127BEE04E2}" type="datetime1">
              <a:rPr lang="en-US" smtClean="0"/>
              <a:t>6/26/19</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726441" y="1640149"/>
            <a:ext cx="8070004"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
        <p:nvSpPr>
          <p:cNvPr id="10" name="Text Placeholder 4"/>
          <p:cNvSpPr>
            <a:spLocks noGrp="1"/>
          </p:cNvSpPr>
          <p:nvPr>
            <p:ph type="body" sz="quarter" idx="3" hasCustomPrompt="1"/>
          </p:nvPr>
        </p:nvSpPr>
        <p:spPr>
          <a:xfrm>
            <a:off x="9052560" y="1640149"/>
            <a:ext cx="8270240" cy="721783"/>
          </a:xfrm>
        </p:spPr>
        <p:txBody>
          <a:bodyPr anchor="t"/>
          <a:lstStyle>
            <a:lvl1pPr marL="0" indent="0">
              <a:buNone/>
              <a:defRPr sz="3315" b="0">
                <a:solidFill>
                  <a:schemeClr val="accent4"/>
                </a:solidFill>
              </a:defRPr>
            </a:lvl1pPr>
            <a:lvl2pPr marL="582930" indent="0">
              <a:buNone/>
              <a:defRPr sz="2550" b="1"/>
            </a:lvl2pPr>
            <a:lvl3pPr marL="1165860" indent="0">
              <a:buNone/>
              <a:defRPr sz="2295" b="1"/>
            </a:lvl3pPr>
            <a:lvl4pPr marL="1748790" indent="0">
              <a:buNone/>
              <a:defRPr sz="2040" b="1"/>
            </a:lvl4pPr>
            <a:lvl5pPr marL="2331720" indent="0">
              <a:buNone/>
              <a:defRPr sz="2040" b="1"/>
            </a:lvl5pPr>
            <a:lvl6pPr marL="2914650" indent="0">
              <a:buNone/>
              <a:defRPr sz="2040" b="1"/>
            </a:lvl6pPr>
            <a:lvl7pPr marL="3497580" indent="0">
              <a:buNone/>
              <a:defRPr sz="2040" b="1"/>
            </a:lvl7pPr>
            <a:lvl8pPr marL="4080510" indent="0">
              <a:buNone/>
              <a:defRPr sz="2040" b="1"/>
            </a:lvl8pPr>
            <a:lvl9pPr marL="4663440" indent="0">
              <a:buNone/>
              <a:defRPr sz="2040" b="1"/>
            </a:lvl9pPr>
          </a:lstStyle>
          <a:p>
            <a:pPr lvl="0"/>
            <a:r>
              <a:rPr lang="en-US" dirty="0"/>
              <a:t>Short subhead</a:t>
            </a:r>
          </a:p>
        </p:txBody>
      </p:sp>
    </p:spTree>
    <p:extLst>
      <p:ext uri="{BB962C8B-B14F-4D97-AF65-F5344CB8AC3E}">
        <p14:creationId xmlns:p14="http://schemas.microsoft.com/office/powerpoint/2010/main" val="1359038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Dev Days - Intro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BC4B5F-4801-1049-98FD-CF515D3699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75211" y="14580"/>
            <a:ext cx="13806390" cy="10041552"/>
          </a:xfrm>
          <a:prstGeom prst="rect">
            <a:avLst/>
          </a:prstGeom>
        </p:spPr>
      </p:pic>
      <p:sp>
        <p:nvSpPr>
          <p:cNvPr id="4" name="Rectangle 3">
            <a:extLst>
              <a:ext uri="{FF2B5EF4-FFF2-40B4-BE49-F238E27FC236}">
                <a16:creationId xmlns:a16="http://schemas.microsoft.com/office/drawing/2014/main" id="{0A0D225F-4753-B44A-8AF4-63AE627A2F49}"/>
              </a:ext>
            </a:extLst>
          </p:cNvPr>
          <p:cNvSpPr/>
          <p:nvPr userDrawn="1"/>
        </p:nvSpPr>
        <p:spPr>
          <a:xfrm>
            <a:off x="0" y="14579"/>
            <a:ext cx="17026393" cy="10058400"/>
          </a:xfrm>
          <a:prstGeom prst="rect">
            <a:avLst/>
          </a:prstGeom>
          <a:gradFill>
            <a:gsLst>
              <a:gs pos="75000">
                <a:srgbClr val="F9F9F9">
                  <a:alpha val="50000"/>
                </a:srgbClr>
              </a:gs>
              <a:gs pos="33000">
                <a:schemeClr val="bg1"/>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112" tIns="67056" rIns="134112" bIns="67056" numCol="1" spcCol="0" rtlCol="0" fromWordArt="0" anchor="ctr" anchorCtr="0" forceAA="0" compatLnSpc="1">
            <a:prstTxWarp prst="textNoShape">
              <a:avLst/>
            </a:prstTxWarp>
            <a:noAutofit/>
          </a:bodyPr>
          <a:lstStyle/>
          <a:p>
            <a:pPr algn="ctr"/>
            <a:r>
              <a:rPr lang="en-US" sz="3548" dirty="0"/>
              <a:t>    </a:t>
            </a:r>
          </a:p>
        </p:txBody>
      </p:sp>
      <p:pic>
        <p:nvPicPr>
          <p:cNvPr id="6" name="Picture 5">
            <a:extLst>
              <a:ext uri="{FF2B5EF4-FFF2-40B4-BE49-F238E27FC236}">
                <a16:creationId xmlns:a16="http://schemas.microsoft.com/office/drawing/2014/main" id="{E3562FAE-D3E7-4AF2-9F04-7B5F288F013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8186" t="19533" r="8101" b="19620"/>
          <a:stretch/>
        </p:blipFill>
        <p:spPr>
          <a:xfrm>
            <a:off x="726441" y="8892496"/>
            <a:ext cx="1922514" cy="587132"/>
          </a:xfrm>
          <a:prstGeom prst="rect">
            <a:avLst/>
          </a:prstGeom>
        </p:spPr>
      </p:pic>
      <p:pic>
        <p:nvPicPr>
          <p:cNvPr id="5" name="Picture 4">
            <a:extLst>
              <a:ext uri="{FF2B5EF4-FFF2-40B4-BE49-F238E27FC236}">
                <a16:creationId xmlns:a16="http://schemas.microsoft.com/office/drawing/2014/main" id="{4CE143B5-0A6F-F246-854A-AA32DB5C34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2329" y="1905508"/>
            <a:ext cx="4425693" cy="1264484"/>
          </a:xfrm>
          <a:prstGeom prst="rect">
            <a:avLst/>
          </a:prstGeom>
        </p:spPr>
      </p:pic>
      <p:sp>
        <p:nvSpPr>
          <p:cNvPr id="2" name="Title 1"/>
          <p:cNvSpPr>
            <a:spLocks noGrp="1"/>
          </p:cNvSpPr>
          <p:nvPr userDrawn="1">
            <p:ph type="ctrTitle" hasCustomPrompt="1"/>
          </p:nvPr>
        </p:nvSpPr>
        <p:spPr bwMode="gray">
          <a:xfrm>
            <a:off x="726442" y="3185161"/>
            <a:ext cx="10912566" cy="2988531"/>
          </a:xfrm>
        </p:spPr>
        <p:txBody>
          <a:bodyPr anchor="b"/>
          <a:lstStyle>
            <a:lvl1pPr algn="l">
              <a:defRPr sz="7040"/>
            </a:lvl1pPr>
          </a:lstStyle>
          <a:p>
            <a:r>
              <a:rPr lang="en-US" dirty="0"/>
              <a:t>Insightful presentation title in sentence case</a:t>
            </a:r>
          </a:p>
        </p:txBody>
      </p:sp>
      <p:sp>
        <p:nvSpPr>
          <p:cNvPr id="3" name="Subtitle 2"/>
          <p:cNvSpPr>
            <a:spLocks noGrp="1"/>
          </p:cNvSpPr>
          <p:nvPr userDrawn="1">
            <p:ph type="subTitle" idx="1" hasCustomPrompt="1"/>
          </p:nvPr>
        </p:nvSpPr>
        <p:spPr bwMode="gray">
          <a:xfrm>
            <a:off x="726442" y="6296249"/>
            <a:ext cx="10912566" cy="970751"/>
          </a:xfrm>
        </p:spPr>
        <p:txBody>
          <a:bodyPr/>
          <a:lstStyle>
            <a:lvl1pPr marL="0" indent="0" algn="l">
              <a:buNone/>
              <a:defRPr sz="4107">
                <a:solidFill>
                  <a:schemeClr val="tx1"/>
                </a:solidFill>
              </a:defRPr>
            </a:lvl1pPr>
            <a:lvl2pPr marL="670575" indent="0" algn="ctr">
              <a:buNone/>
              <a:defRPr sz="2933"/>
            </a:lvl2pPr>
            <a:lvl3pPr marL="1341150" indent="0" algn="ctr">
              <a:buNone/>
              <a:defRPr sz="2640"/>
            </a:lvl3pPr>
            <a:lvl4pPr marL="2011726" indent="0" algn="ctr">
              <a:buNone/>
              <a:defRPr sz="2347"/>
            </a:lvl4pPr>
            <a:lvl5pPr marL="2682301" indent="0" algn="ctr">
              <a:buNone/>
              <a:defRPr sz="2347"/>
            </a:lvl5pPr>
            <a:lvl6pPr marL="3352876" indent="0" algn="ctr">
              <a:buNone/>
              <a:defRPr sz="2347"/>
            </a:lvl6pPr>
            <a:lvl7pPr marL="4023451" indent="0" algn="ctr">
              <a:buNone/>
              <a:defRPr sz="2347"/>
            </a:lvl7pPr>
            <a:lvl8pPr marL="4694027" indent="0" algn="ctr">
              <a:buNone/>
              <a:defRPr sz="2347"/>
            </a:lvl8pPr>
            <a:lvl9pPr marL="5364602" indent="0" algn="ctr">
              <a:buNone/>
              <a:defRPr sz="2347"/>
            </a:lvl9pPr>
          </a:lstStyle>
          <a:p>
            <a:r>
              <a:rPr lang="en-US" dirty="0"/>
              <a:t>Event City or Speaker Name</a:t>
            </a:r>
          </a:p>
        </p:txBody>
      </p:sp>
      <p:sp>
        <p:nvSpPr>
          <p:cNvPr id="11" name="Text Placeholder 10"/>
          <p:cNvSpPr>
            <a:spLocks noGrp="1"/>
          </p:cNvSpPr>
          <p:nvPr userDrawn="1">
            <p:ph type="body" sz="quarter" idx="13" hasCustomPrompt="1"/>
          </p:nvPr>
        </p:nvSpPr>
        <p:spPr bwMode="gray">
          <a:xfrm>
            <a:off x="726441" y="7381996"/>
            <a:ext cx="10912016" cy="633893"/>
          </a:xfrm>
        </p:spPr>
        <p:txBody>
          <a:bodyPr/>
          <a:lstStyle>
            <a:lvl1pPr>
              <a:defRPr>
                <a:solidFill>
                  <a:schemeClr val="tx1"/>
                </a:solidFill>
              </a:defRPr>
            </a:lvl1pPr>
          </a:lstStyle>
          <a:p>
            <a:pPr lvl="0"/>
            <a:r>
              <a:rPr lang="en-US" dirty="0"/>
              <a:t>Month DD, YYYY</a:t>
            </a:r>
          </a:p>
        </p:txBody>
      </p:sp>
    </p:spTree>
    <p:extLst>
      <p:ext uri="{BB962C8B-B14F-4D97-AF65-F5344CB8AC3E}">
        <p14:creationId xmlns:p14="http://schemas.microsoft.com/office/powerpoint/2010/main" val="399106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BBE6E62-8302-5A4D-9D6E-039CDEDDE1B6}" type="datetime1">
              <a:rPr lang="en-US" smtClean="0"/>
              <a:t>6/26/19</a:t>
            </a:fld>
            <a:endParaRPr lang="en-US"/>
          </a:p>
        </p:txBody>
      </p:sp>
      <p:sp>
        <p:nvSpPr>
          <p:cNvPr id="5" name="Slide Number Placeholder 4"/>
          <p:cNvSpPr>
            <a:spLocks noGrp="1"/>
          </p:cNvSpPr>
          <p:nvPr>
            <p:ph type="sldNum" sz="quarter" idx="12"/>
          </p:nvPr>
        </p:nvSpPr>
        <p:spPr>
          <a:xfrm>
            <a:off x="16456661" y="9514242"/>
            <a:ext cx="898073" cy="535517"/>
          </a:xfrm>
        </p:spPr>
        <p:txBody>
          <a:bodyPr/>
          <a:lstStyle/>
          <a:p>
            <a:fld id="{3310D8EA-3107-4873-B9AB-DD7D3E79053A}" type="slidenum">
              <a:rPr lang="en-US" smtClean="0"/>
              <a:t>‹#›</a:t>
            </a:fld>
            <a:endParaRPr lang="en-US"/>
          </a:p>
        </p:txBody>
      </p:sp>
      <p:sp>
        <p:nvSpPr>
          <p:cNvPr id="7"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cxnSp>
        <p:nvCxnSpPr>
          <p:cNvPr id="8" name="Straight Connector 7">
            <a:extLst>
              <a:ext uri="{FF2B5EF4-FFF2-40B4-BE49-F238E27FC236}">
                <a16:creationId xmlns:a16="http://schemas.microsoft.com/office/drawing/2014/main" id="{2A71D2F2-FCA2-E546-A091-03923F4851BB}"/>
              </a:ext>
            </a:extLst>
          </p:cNvPr>
          <p:cNvCxnSpPr>
            <a:cxnSpLocks/>
          </p:cNvCxnSpPr>
          <p:nvPr userDrawn="1"/>
        </p:nvCxnSpPr>
        <p:spPr bwMode="gray">
          <a:xfrm>
            <a:off x="726439" y="1311682"/>
            <a:ext cx="1659104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235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0C639215-9E96-014E-8D00-2C9FDAF3C42D}"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Tree>
    <p:extLst>
      <p:ext uri="{BB962C8B-B14F-4D97-AF65-F5344CB8AC3E}">
        <p14:creationId xmlns:p14="http://schemas.microsoft.com/office/powerpoint/2010/main" val="1665846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Date Placeholder 2"/>
          <p:cNvSpPr>
            <a:spLocks noGrp="1"/>
          </p:cNvSpPr>
          <p:nvPr>
            <p:ph type="dt" sz="half" idx="10"/>
          </p:nvPr>
        </p:nvSpPr>
        <p:spPr/>
        <p:txBody>
          <a:bodyPr/>
          <a:lstStyle/>
          <a:p>
            <a:fld id="{F767DFE2-2EF8-7E4E-95EB-A161DAE82C33}"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10" name="Text Placeholder 9"/>
          <p:cNvSpPr>
            <a:spLocks noGrp="1"/>
          </p:cNvSpPr>
          <p:nvPr>
            <p:ph type="body" sz="quarter" idx="14" hasCustomPrompt="1"/>
          </p:nvPr>
        </p:nvSpPr>
        <p:spPr>
          <a:xfrm>
            <a:off x="2228697"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7585448"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13069194" y="2682240"/>
            <a:ext cx="2735884" cy="2738120"/>
          </a:xfrm>
          <a:prstGeom prst="ellipse">
            <a:avLst/>
          </a:prstGeom>
          <a:ln w="19050">
            <a:solidFill>
              <a:schemeClr val="accent1"/>
            </a:solidFill>
          </a:ln>
        </p:spPr>
        <p:txBody>
          <a:bodyPr anchor="ctr"/>
          <a:lstStyle>
            <a:lvl1pPr algn="ctr">
              <a:buNone/>
              <a:defRPr sz="153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1150619"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91B99C12-BC4B-42D3-9852-1F9B4101E133}"/>
              </a:ext>
            </a:extLst>
          </p:cNvPr>
          <p:cNvSpPr>
            <a:spLocks noGrp="1"/>
          </p:cNvSpPr>
          <p:nvPr>
            <p:ph sz="half" idx="17" hasCustomPrompt="1"/>
          </p:nvPr>
        </p:nvSpPr>
        <p:spPr>
          <a:xfrm>
            <a:off x="6507370"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D9004B96-D94C-4153-B36B-4355853060EA}"/>
              </a:ext>
            </a:extLst>
          </p:cNvPr>
          <p:cNvSpPr>
            <a:spLocks noGrp="1"/>
          </p:cNvSpPr>
          <p:nvPr>
            <p:ph sz="half" idx="18" hasCustomPrompt="1"/>
          </p:nvPr>
        </p:nvSpPr>
        <p:spPr>
          <a:xfrm>
            <a:off x="11991116" y="6455812"/>
            <a:ext cx="4892041" cy="2205587"/>
          </a:xfrm>
        </p:spPr>
        <p:txBody>
          <a:bodyPr/>
          <a:lstStyle>
            <a:lvl1pPr>
              <a:defRPr sz="2040">
                <a:solidFill>
                  <a:schemeClr val="tx2"/>
                </a:solidFill>
              </a:defRPr>
            </a:lvl1pPr>
            <a:lvl2pPr marL="291465" indent="-291465">
              <a:buFont typeface="Arial" panose="020B0604020202020204" pitchFamily="34" charset="0"/>
              <a:buChar char="•"/>
              <a:defRPr sz="2040"/>
            </a:lvl2pPr>
            <a:lvl3pPr marL="582930" indent="-291465">
              <a:buClr>
                <a:schemeClr val="tx1"/>
              </a:buClr>
              <a:buFont typeface="Arial" panose="020B0604020202020204" pitchFamily="34" charset="0"/>
              <a:buChar char="−"/>
              <a:defRPr sz="2040"/>
            </a:lvl3pPr>
            <a:lvl4pPr marL="876420" indent="-293490">
              <a:buFont typeface="Arial" panose="020B0604020202020204" pitchFamily="34" charset="0"/>
              <a:buChar char="•"/>
              <a:defRPr sz="2040"/>
            </a:lvl4pPr>
            <a:lvl5pPr>
              <a:defRPr sz="1785"/>
            </a:lvl5pPr>
          </a:lstStyle>
          <a:p>
            <a:pPr lvl="0"/>
            <a:r>
              <a:rPr lang="en-US" dirty="0"/>
              <a:t>Type 16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4736416D-EB4F-4346-8783-FC896DC0CA68}"/>
              </a:ext>
            </a:extLst>
          </p:cNvPr>
          <p:cNvSpPr>
            <a:spLocks noGrp="1"/>
          </p:cNvSpPr>
          <p:nvPr>
            <p:ph type="body" sz="quarter" idx="19" hasCustomPrompt="1"/>
          </p:nvPr>
        </p:nvSpPr>
        <p:spPr>
          <a:xfrm>
            <a:off x="1150620" y="5674149"/>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8" name="Text Placeholder 7">
            <a:extLst>
              <a:ext uri="{FF2B5EF4-FFF2-40B4-BE49-F238E27FC236}">
                <a16:creationId xmlns:a16="http://schemas.microsoft.com/office/drawing/2014/main" id="{5BAB981D-A627-42CC-B2DE-02C26E3DF946}"/>
              </a:ext>
            </a:extLst>
          </p:cNvPr>
          <p:cNvSpPr>
            <a:spLocks noGrp="1"/>
          </p:cNvSpPr>
          <p:nvPr>
            <p:ph type="body" sz="quarter" idx="20" hasCustomPrompt="1"/>
          </p:nvPr>
        </p:nvSpPr>
        <p:spPr>
          <a:xfrm>
            <a:off x="6507370" y="5669165"/>
            <a:ext cx="4892041" cy="670560"/>
          </a:xfrm>
        </p:spPr>
        <p:txBody>
          <a:bodyPr/>
          <a:lstStyle>
            <a:lvl1pPr>
              <a:defRPr sz="2040">
                <a:solidFill>
                  <a:schemeClr val="accent1"/>
                </a:solidFill>
              </a:defRPr>
            </a:lvl1pPr>
          </a:lstStyle>
          <a:p>
            <a:pPr lvl="0"/>
            <a:r>
              <a:rPr lang="en-US" dirty="0"/>
              <a:t>Type subhead in 16 pt orange | Max two lines</a:t>
            </a:r>
          </a:p>
        </p:txBody>
      </p:sp>
      <p:sp>
        <p:nvSpPr>
          <p:cNvPr id="19" name="Text Placeholder 7">
            <a:extLst>
              <a:ext uri="{FF2B5EF4-FFF2-40B4-BE49-F238E27FC236}">
                <a16:creationId xmlns:a16="http://schemas.microsoft.com/office/drawing/2014/main" id="{E65F5722-9D51-4EC9-BA8C-FDC59DB84633}"/>
              </a:ext>
            </a:extLst>
          </p:cNvPr>
          <p:cNvSpPr>
            <a:spLocks noGrp="1"/>
          </p:cNvSpPr>
          <p:nvPr>
            <p:ph type="body" sz="quarter" idx="21" hasCustomPrompt="1"/>
          </p:nvPr>
        </p:nvSpPr>
        <p:spPr>
          <a:xfrm>
            <a:off x="11991116" y="5669165"/>
            <a:ext cx="4892041" cy="670560"/>
          </a:xfrm>
        </p:spPr>
        <p:txBody>
          <a:bodyPr/>
          <a:lstStyle>
            <a:lvl1pPr>
              <a:defRPr sz="2040">
                <a:solidFill>
                  <a:schemeClr val="accent1"/>
                </a:solidFill>
              </a:defRPr>
            </a:lvl1pPr>
          </a:lstStyle>
          <a:p>
            <a:pPr lvl="0"/>
            <a:r>
              <a:rPr lang="en-US" dirty="0"/>
              <a:t>Type subhead in 16 pt orange | Max two lines</a:t>
            </a:r>
          </a:p>
        </p:txBody>
      </p:sp>
    </p:spTree>
    <p:extLst>
      <p:ext uri="{BB962C8B-B14F-4D97-AF65-F5344CB8AC3E}">
        <p14:creationId xmlns:p14="http://schemas.microsoft.com/office/powerpoint/2010/main" val="3775017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Type insightful headline in sentence case | One line</a:t>
            </a:r>
          </a:p>
        </p:txBody>
      </p:sp>
      <p:sp>
        <p:nvSpPr>
          <p:cNvPr id="3" name="Date Placeholder 2"/>
          <p:cNvSpPr>
            <a:spLocks noGrp="1"/>
          </p:cNvSpPr>
          <p:nvPr>
            <p:ph type="dt" sz="half" idx="10"/>
          </p:nvPr>
        </p:nvSpPr>
        <p:spPr/>
        <p:txBody>
          <a:bodyPr/>
          <a:lstStyle/>
          <a:p>
            <a:fld id="{FCD1C60D-F413-0844-A7DA-7F05D1205A5B}"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39" y="2682238"/>
            <a:ext cx="3218688"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078576" y="2682239"/>
            <a:ext cx="3218688"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7430711" y="2682239"/>
            <a:ext cx="3218688"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0782847" y="2682239"/>
            <a:ext cx="3218688"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14134980" y="2682239"/>
            <a:ext cx="3218688" cy="973243"/>
          </a:xfrm>
          <a:solidFill>
            <a:srgbClr val="A22B38"/>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39"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078576"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7430711"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0782847"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14134982" y="3655480"/>
            <a:ext cx="3218688"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294711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Type insightful headline in sentence case | One line</a:t>
            </a:r>
          </a:p>
        </p:txBody>
      </p:sp>
      <p:sp>
        <p:nvSpPr>
          <p:cNvPr id="3" name="Date Placeholder 2"/>
          <p:cNvSpPr>
            <a:spLocks noGrp="1"/>
          </p:cNvSpPr>
          <p:nvPr>
            <p:ph type="dt" sz="half" idx="10"/>
          </p:nvPr>
        </p:nvSpPr>
        <p:spPr/>
        <p:txBody>
          <a:bodyPr/>
          <a:lstStyle/>
          <a:p>
            <a:fld id="{A9953690-9C6C-3B40-B3E2-94FA806662F2}"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402336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4922986" y="2682239"/>
            <a:ext cx="402336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9119531" y="2682239"/>
            <a:ext cx="402336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13316076" y="2682239"/>
            <a:ext cx="4023360" cy="973243"/>
          </a:xfrm>
          <a:solidFill>
            <a:schemeClr val="accent1"/>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492298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9119531"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13316076" y="3655480"/>
            <a:ext cx="402336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805682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Type insightful headline in sentence case | One line</a:t>
            </a:r>
          </a:p>
        </p:txBody>
      </p:sp>
      <p:sp>
        <p:nvSpPr>
          <p:cNvPr id="3" name="Date Placeholder 2"/>
          <p:cNvSpPr>
            <a:spLocks noGrp="1"/>
          </p:cNvSpPr>
          <p:nvPr>
            <p:ph type="dt" sz="half" idx="10"/>
          </p:nvPr>
        </p:nvSpPr>
        <p:spPr/>
        <p:txBody>
          <a:bodyPr/>
          <a:lstStyle/>
          <a:p>
            <a:fld id="{3C2D1DD2-59B6-174B-8731-70C534CA7B1B}" type="datetime1">
              <a:rPr lang="en-US" smtClean="0"/>
              <a:t>6/26/19</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726439" y="1640149"/>
            <a:ext cx="16596361" cy="721783"/>
          </a:xfrm>
        </p:spPr>
        <p:txBody>
          <a:bodyPr/>
          <a:lstStyle>
            <a:lvl1pPr>
              <a:defRPr sz="3315">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726441" y="2682238"/>
            <a:ext cx="5364480" cy="973243"/>
          </a:xfrm>
          <a:solidFill>
            <a:schemeClr val="tx2"/>
          </a:solidFill>
        </p:spPr>
        <p:txBody>
          <a:bodyPr lIns="137160" anchor="ctr"/>
          <a:lstStyle>
            <a:lvl1pPr algn="l">
              <a:lnSpc>
                <a:spcPct val="90000"/>
              </a:lnSpc>
              <a:spcBef>
                <a:spcPts val="0"/>
              </a:spcBef>
              <a:spcAft>
                <a:spcPts val="0"/>
              </a:spcAft>
              <a:defRPr sz="2295">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6359897" y="2682238"/>
            <a:ext cx="5364480" cy="973243"/>
          </a:xfrm>
          <a:solidFill>
            <a:schemeClr val="accent2"/>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11993351" y="2682238"/>
            <a:ext cx="5364480" cy="973243"/>
          </a:xfrm>
          <a:solidFill>
            <a:schemeClr val="accent4"/>
          </a:solidFill>
        </p:spPr>
        <p:txBody>
          <a:bodyPr lIns="137160" anchor="ctr"/>
          <a:lstStyle>
            <a:lvl1pPr>
              <a:lnSpc>
                <a:spcPct val="90000"/>
              </a:lnSpc>
              <a:spcBef>
                <a:spcPts val="0"/>
              </a:spcBef>
              <a:spcAft>
                <a:spcPts val="0"/>
              </a:spcAft>
              <a:defRPr sz="229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72644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6359897"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11993351" y="3655480"/>
            <a:ext cx="5364480" cy="5005921"/>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229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6328911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64D087D-EF83-4A62-AD98-E31A422A9423}"/>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994" t="18631" r="7973" b="19012"/>
          <a:stretch/>
        </p:blipFill>
        <p:spPr>
          <a:xfrm>
            <a:off x="575833" y="9186271"/>
            <a:ext cx="2091110" cy="651982"/>
          </a:xfrm>
          <a:prstGeom prst="rect">
            <a:avLst/>
          </a:prstGeom>
        </p:spPr>
      </p:pic>
      <p:sp>
        <p:nvSpPr>
          <p:cNvPr id="2" name="Title Placeholder 1"/>
          <p:cNvSpPr>
            <a:spLocks noGrp="1"/>
          </p:cNvSpPr>
          <p:nvPr>
            <p:ph type="title"/>
          </p:nvPr>
        </p:nvSpPr>
        <p:spPr bwMode="gray">
          <a:xfrm>
            <a:off x="726439" y="527538"/>
            <a:ext cx="16596361" cy="773724"/>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726439" y="2024743"/>
            <a:ext cx="16596361" cy="662867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558800" y="10834070"/>
            <a:ext cx="4023360" cy="535517"/>
          </a:xfrm>
          <a:prstGeom prst="rect">
            <a:avLst/>
          </a:prstGeom>
        </p:spPr>
        <p:txBody>
          <a:bodyPr vert="horz" lIns="0" tIns="0" rIns="0" bIns="0" rtlCol="0" anchor="ctr"/>
          <a:lstStyle>
            <a:lvl1pPr algn="l">
              <a:defRPr sz="1530">
                <a:solidFill>
                  <a:schemeClr val="tx1">
                    <a:tint val="75000"/>
                  </a:schemeClr>
                </a:solidFill>
              </a:defRPr>
            </a:lvl1pPr>
          </a:lstStyle>
          <a:p>
            <a:fld id="{A8722DC8-B1BF-2442-8313-C11ED6EF1741}" type="datetime1">
              <a:rPr lang="en-US" smtClean="0"/>
              <a:t>6/26/19</a:t>
            </a:fld>
            <a:endParaRPr lang="en-US"/>
          </a:p>
        </p:txBody>
      </p:sp>
      <p:sp>
        <p:nvSpPr>
          <p:cNvPr id="5" name="Footer Placeholder 4"/>
          <p:cNvSpPr>
            <a:spLocks noGrp="1"/>
          </p:cNvSpPr>
          <p:nvPr>
            <p:ph type="ftr" sz="quarter" idx="3"/>
          </p:nvPr>
        </p:nvSpPr>
        <p:spPr bwMode="gray">
          <a:xfrm>
            <a:off x="7767320" y="9514242"/>
            <a:ext cx="8689339" cy="535517"/>
          </a:xfrm>
          <a:prstGeom prst="rect">
            <a:avLst/>
          </a:prstGeom>
        </p:spPr>
        <p:txBody>
          <a:bodyPr vert="horz" lIns="0" tIns="0" rIns="0" bIns="0" rtlCol="0" anchor="ctr"/>
          <a:lstStyle>
            <a:lvl1pPr algn="ctr">
              <a:defRPr sz="1148">
                <a:solidFill>
                  <a:schemeClr val="tx1">
                    <a:tint val="75000"/>
                  </a:schemeClr>
                </a:solidFill>
              </a:defRPr>
            </a:lvl1pPr>
          </a:lstStyle>
          <a:p>
            <a:r>
              <a:rPr lang="en-US" dirty="0"/>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16521853" y="9514242"/>
            <a:ext cx="795626" cy="535517"/>
          </a:xfrm>
          <a:prstGeom prst="rect">
            <a:avLst/>
          </a:prstGeom>
        </p:spPr>
        <p:txBody>
          <a:bodyPr vert="horz" lIns="0" tIns="0" rIns="0" bIns="0" rtlCol="0" anchor="ctr"/>
          <a:lstStyle>
            <a:lvl1pPr algn="r">
              <a:defRPr sz="1530">
                <a:solidFill>
                  <a:schemeClr val="tx1">
                    <a:tint val="75000"/>
                  </a:schemeClr>
                </a:solidFill>
              </a:defRPr>
            </a:lvl1pPr>
          </a:lstStyle>
          <a:p>
            <a:fld id="{3310D8EA-3107-4873-B9AB-DD7D3E79053A}" type="slidenum">
              <a:rPr lang="en-US" smtClean="0"/>
              <a:t>‹#›</a:t>
            </a:fld>
            <a:endParaRPr lang="en-US" dirty="0"/>
          </a:p>
        </p:txBody>
      </p:sp>
      <p:pic>
        <p:nvPicPr>
          <p:cNvPr id="16" name="Picture 15">
            <a:extLst>
              <a:ext uri="{FF2B5EF4-FFF2-40B4-BE49-F238E27FC236}">
                <a16:creationId xmlns:a16="http://schemas.microsoft.com/office/drawing/2014/main" id="{99A55169-4F65-7140-BEC5-0B2F97C5D50F}"/>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14668421" y="536545"/>
            <a:ext cx="2833554" cy="809587"/>
          </a:xfrm>
          <a:prstGeom prst="rect">
            <a:avLst/>
          </a:prstGeom>
        </p:spPr>
      </p:pic>
    </p:spTree>
    <p:extLst>
      <p:ext uri="{BB962C8B-B14F-4D97-AF65-F5344CB8AC3E}">
        <p14:creationId xmlns:p14="http://schemas.microsoft.com/office/powerpoint/2010/main" val="3129217218"/>
      </p:ext>
    </p:extLst>
  </p:cSld>
  <p:clrMap bg1="lt1" tx1="dk1" bg2="lt2" tx2="dk2" accent1="accent1" accent2="accent2" accent3="accent3" accent4="accent4" accent5="accent5" accent6="accent6" hlink="hlink" folHlink="folHlink"/>
  <p:sldLayoutIdLst>
    <p:sldLayoutId id="2147483850" r:id="rId1"/>
    <p:sldLayoutId id="2147483852" r:id="rId2"/>
    <p:sldLayoutId id="2147483900"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71" r:id="rId19"/>
    <p:sldLayoutId id="2147483877" r:id="rId20"/>
    <p:sldLayoutId id="2147483905" r:id="rId21"/>
    <p:sldLayoutId id="2147483878" r:id="rId22"/>
    <p:sldLayoutId id="2147483880" r:id="rId23"/>
    <p:sldLayoutId id="2147483885" r:id="rId24"/>
    <p:sldLayoutId id="2147483888" r:id="rId25"/>
    <p:sldLayoutId id="2147483902" r:id="rId26"/>
    <p:sldLayoutId id="2147483894" r:id="rId27"/>
    <p:sldLayoutId id="2147483895" r:id="rId28"/>
    <p:sldLayoutId id="2147483896" r:id="rId29"/>
    <p:sldLayoutId id="2147483897" r:id="rId30"/>
    <p:sldLayoutId id="2147483898" r:id="rId31"/>
    <p:sldLayoutId id="2147483899" r:id="rId32"/>
    <p:sldLayoutId id="2147483901" r:id="rId33"/>
    <p:sldLayoutId id="2147483903" r:id="rId34"/>
    <p:sldLayoutId id="2147483904" r:id="rId35"/>
  </p:sldLayoutIdLst>
  <p:hf hdr="0" dt="0"/>
  <p:txStyles>
    <p:titleStyle>
      <a:lvl1pPr algn="l" defTabSz="1165860" rtl="0" eaLnBrk="1" latinLnBrk="0" hangingPunct="1">
        <a:lnSpc>
          <a:spcPct val="90000"/>
        </a:lnSpc>
        <a:spcBef>
          <a:spcPct val="0"/>
        </a:spcBef>
        <a:buNone/>
        <a:defRPr sz="4400" b="1" kern="1200">
          <a:solidFill>
            <a:srgbClr val="55565A"/>
          </a:solidFill>
          <a:latin typeface="+mj-lt"/>
          <a:ea typeface="+mj-ea"/>
          <a:cs typeface="+mj-cs"/>
        </a:defRPr>
      </a:lvl1pPr>
    </p:titleStyle>
    <p:bodyStyle>
      <a:lvl1pPr marL="415925" indent="-415925" algn="l" defTabSz="1165860" rtl="0" eaLnBrk="1" latinLnBrk="0" hangingPunct="1">
        <a:lnSpc>
          <a:spcPct val="95000"/>
        </a:lnSpc>
        <a:spcBef>
          <a:spcPts val="1020"/>
        </a:spcBef>
        <a:spcAft>
          <a:spcPts val="765"/>
        </a:spcAft>
        <a:buClr>
          <a:schemeClr val="accent1"/>
        </a:buClr>
        <a:buSzPct val="100000"/>
        <a:buFont typeface="Arial" panose="020B0604020202020204" pitchFamily="34" charset="0"/>
        <a:buChar char="•"/>
        <a:tabLst/>
        <a:defRPr sz="2805" kern="1200">
          <a:solidFill>
            <a:schemeClr val="tx2"/>
          </a:solidFill>
          <a:latin typeface="+mn-lt"/>
          <a:ea typeface="+mn-ea"/>
          <a:cs typeface="+mn-cs"/>
        </a:defRPr>
      </a:lvl1pPr>
      <a:lvl2pPr marL="919163" indent="-44450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2pPr>
      <a:lvl3pPr marL="1335088" indent="-406400" algn="l" defTabSz="1165860" rtl="0" eaLnBrk="1" latinLnBrk="0" hangingPunct="1">
        <a:lnSpc>
          <a:spcPct val="95000"/>
        </a:lnSpc>
        <a:spcBef>
          <a:spcPts val="0"/>
        </a:spcBef>
        <a:spcAft>
          <a:spcPts val="765"/>
        </a:spcAft>
        <a:buClr>
          <a:schemeClr val="accent1"/>
        </a:buClr>
        <a:buFont typeface="Arial" panose="020B0604020202020204" pitchFamily="34" charset="0"/>
        <a:buChar char="•"/>
        <a:tabLst/>
        <a:defRPr sz="2805" kern="1200">
          <a:solidFill>
            <a:schemeClr val="tx1"/>
          </a:solidFill>
          <a:latin typeface="+mn-lt"/>
          <a:ea typeface="+mn-ea"/>
          <a:cs typeface="+mn-cs"/>
        </a:defRPr>
      </a:lvl3pPr>
      <a:lvl4pPr marL="1609725" indent="-295275" algn="l" defTabSz="1165860" rtl="0" eaLnBrk="1" latinLnBrk="0" hangingPunct="1">
        <a:lnSpc>
          <a:spcPct val="95000"/>
        </a:lnSpc>
        <a:spcBef>
          <a:spcPts val="0"/>
        </a:spcBef>
        <a:spcAft>
          <a:spcPts val="765"/>
        </a:spcAft>
        <a:buFont typeface="Arial" panose="020B0604020202020204" pitchFamily="34" charset="0"/>
        <a:buChar char="•"/>
        <a:tabLst/>
        <a:defRPr sz="2550" kern="1200">
          <a:solidFill>
            <a:schemeClr val="tx1"/>
          </a:solidFill>
          <a:latin typeface="+mn-lt"/>
          <a:ea typeface="+mn-ea"/>
          <a:cs typeface="+mn-cs"/>
        </a:defRPr>
      </a:lvl4pPr>
      <a:lvl5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295" kern="1200">
          <a:solidFill>
            <a:schemeClr val="tx1"/>
          </a:solidFill>
          <a:latin typeface="+mn-lt"/>
          <a:ea typeface="+mn-ea"/>
          <a:cs typeface="+mn-cs"/>
        </a:defRPr>
      </a:lvl5pPr>
      <a:lvl6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6pPr>
      <a:lvl7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7pPr>
      <a:lvl8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8pPr>
      <a:lvl9pPr marL="1903413" indent="-293688" algn="l" defTabSz="1165860" rtl="0" eaLnBrk="1" latinLnBrk="0" hangingPunct="1">
        <a:lnSpc>
          <a:spcPct val="95000"/>
        </a:lnSpc>
        <a:spcBef>
          <a:spcPts val="0"/>
        </a:spcBef>
        <a:spcAft>
          <a:spcPts val="765"/>
        </a:spcAft>
        <a:buFont typeface="Arial" panose="020B0604020202020204" pitchFamily="34" charset="0"/>
        <a:buChar char="−"/>
        <a:tabLst/>
        <a:defRPr sz="2040" kern="1200">
          <a:solidFill>
            <a:schemeClr val="tx1"/>
          </a:solidFill>
          <a:latin typeface="+mn-lt"/>
          <a:ea typeface="+mn-ea"/>
          <a:cs typeface="+mn-cs"/>
        </a:defRPr>
      </a:lvl9pPr>
    </p:bodyStyle>
    <p:otherStyle>
      <a:defPPr>
        <a:defRPr lang="en-US"/>
      </a:defPPr>
      <a:lvl1pPr marL="0" algn="l" defTabSz="1165860" rtl="0" eaLnBrk="1" latinLnBrk="0" hangingPunct="1">
        <a:defRPr sz="2295" kern="1200">
          <a:solidFill>
            <a:schemeClr val="tx1"/>
          </a:solidFill>
          <a:latin typeface="+mn-lt"/>
          <a:ea typeface="+mn-ea"/>
          <a:cs typeface="+mn-cs"/>
        </a:defRPr>
      </a:lvl1pPr>
      <a:lvl2pPr marL="582930" algn="l" defTabSz="1165860" rtl="0" eaLnBrk="1" latinLnBrk="0" hangingPunct="1">
        <a:defRPr sz="2295" kern="1200">
          <a:solidFill>
            <a:schemeClr val="tx1"/>
          </a:solidFill>
          <a:latin typeface="+mn-lt"/>
          <a:ea typeface="+mn-ea"/>
          <a:cs typeface="+mn-cs"/>
        </a:defRPr>
      </a:lvl2pPr>
      <a:lvl3pPr marL="1165860" algn="l" defTabSz="1165860" rtl="0" eaLnBrk="1" latinLnBrk="0" hangingPunct="1">
        <a:defRPr sz="2295" kern="1200">
          <a:solidFill>
            <a:schemeClr val="tx1"/>
          </a:solidFill>
          <a:latin typeface="+mn-lt"/>
          <a:ea typeface="+mn-ea"/>
          <a:cs typeface="+mn-cs"/>
        </a:defRPr>
      </a:lvl3pPr>
      <a:lvl4pPr marL="1748790" algn="l" defTabSz="1165860" rtl="0" eaLnBrk="1" latinLnBrk="0" hangingPunct="1">
        <a:defRPr sz="2295" kern="1200">
          <a:solidFill>
            <a:schemeClr val="tx1"/>
          </a:solidFill>
          <a:latin typeface="+mn-lt"/>
          <a:ea typeface="+mn-ea"/>
          <a:cs typeface="+mn-cs"/>
        </a:defRPr>
      </a:lvl4pPr>
      <a:lvl5pPr marL="2331720" algn="l" defTabSz="1165860" rtl="0" eaLnBrk="1" latinLnBrk="0" hangingPunct="1">
        <a:defRPr sz="2295" kern="1200">
          <a:solidFill>
            <a:schemeClr val="tx1"/>
          </a:solidFill>
          <a:latin typeface="+mn-lt"/>
          <a:ea typeface="+mn-ea"/>
          <a:cs typeface="+mn-cs"/>
        </a:defRPr>
      </a:lvl5pPr>
      <a:lvl6pPr marL="2914650" algn="l" defTabSz="1165860" rtl="0" eaLnBrk="1" latinLnBrk="0" hangingPunct="1">
        <a:defRPr sz="2295" kern="1200">
          <a:solidFill>
            <a:schemeClr val="tx1"/>
          </a:solidFill>
          <a:latin typeface="+mn-lt"/>
          <a:ea typeface="+mn-ea"/>
          <a:cs typeface="+mn-cs"/>
        </a:defRPr>
      </a:lvl6pPr>
      <a:lvl7pPr marL="3497580" algn="l" defTabSz="1165860" rtl="0" eaLnBrk="1" latinLnBrk="0" hangingPunct="1">
        <a:defRPr sz="2295" kern="1200">
          <a:solidFill>
            <a:schemeClr val="tx1"/>
          </a:solidFill>
          <a:latin typeface="+mn-lt"/>
          <a:ea typeface="+mn-ea"/>
          <a:cs typeface="+mn-cs"/>
        </a:defRPr>
      </a:lvl7pPr>
      <a:lvl8pPr marL="4080510" algn="l" defTabSz="1165860" rtl="0" eaLnBrk="1" latinLnBrk="0" hangingPunct="1">
        <a:defRPr sz="2295" kern="1200">
          <a:solidFill>
            <a:schemeClr val="tx1"/>
          </a:solidFill>
          <a:latin typeface="+mn-lt"/>
          <a:ea typeface="+mn-ea"/>
          <a:cs typeface="+mn-cs"/>
        </a:defRPr>
      </a:lvl8pPr>
      <a:lvl9pPr marL="4663440" algn="l" defTabSz="1165860" rtl="0" eaLnBrk="1" latinLnBrk="0" hangingPunct="1">
        <a:defRPr sz="229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2" pos="5596" userDrawn="1">
          <p15:clr>
            <a:srgbClr val="FDE53C"/>
          </p15:clr>
        </p15:guide>
        <p15:guide id="73" orient="horz" pos="5456" userDrawn="1">
          <p15:clr>
            <a:srgbClr val="F26B43"/>
          </p15:clr>
        </p15:guide>
        <p15:guide id="74" userDrawn="1">
          <p15:clr>
            <a:srgbClr val="F26B43"/>
          </p15:clr>
        </p15:guide>
        <p15:guide id="75" pos="10912" userDrawn="1">
          <p15:clr>
            <a:srgbClr val="F26B43"/>
          </p15:clr>
        </p15:guide>
        <p15:guide id="76" pos="388" userDrawn="1">
          <p15:clr>
            <a:srgbClr val="F26B43"/>
          </p15:clr>
        </p15:guide>
        <p15:guide id="77" orient="horz" pos="5984" userDrawn="1">
          <p15:clr>
            <a:srgbClr val="F26B43"/>
          </p15:clr>
        </p15:guide>
        <p15:guide id="78" pos="458" userDrawn="1">
          <p15:clr>
            <a:srgbClr val="F26B43"/>
          </p15:clr>
        </p15:guide>
        <p15:guide id="79" orient="horz" pos="352" userDrawn="1">
          <p15:clr>
            <a:srgbClr val="F26B43"/>
          </p15:clr>
        </p15:guide>
        <p15:guide id="80" orient="horz" pos="528" userDrawn="1">
          <p15:clr>
            <a:srgbClr val="F26B43"/>
          </p15:clr>
        </p15:guide>
        <p15:guide id="81" orient="horz" pos="1021" userDrawn="1">
          <p15:clr>
            <a:srgbClr val="F26B43"/>
          </p15:clr>
        </p15:guide>
        <p15:guide id="82" orient="horz" pos="3626" userDrawn="1">
          <p15:clr>
            <a:srgbClr val="F26B43"/>
          </p15:clr>
        </p15:guide>
        <p15:guide id="83" orient="horz" pos="6195" userDrawn="1">
          <p15:clr>
            <a:srgbClr val="F26B43"/>
          </p15:clr>
        </p15:guide>
        <p15:guide id="84" pos="10842" userDrawn="1">
          <p15:clr>
            <a:srgbClr val="F26B43"/>
          </p15:clr>
        </p15:guide>
        <p15:guide id="85" pos="5668" userDrawn="1">
          <p15:clr>
            <a:srgbClr val="FDE53C"/>
          </p15:clr>
        </p15:guide>
        <p15:guide id="86" pos="3942" userDrawn="1">
          <p15:clr>
            <a:srgbClr val="F26B43"/>
          </p15:clr>
        </p15:guide>
        <p15:guide id="87" pos="7322" userDrawn="1">
          <p15:clr>
            <a:srgbClr val="F26B43"/>
          </p15:clr>
        </p15:guide>
        <p15:guide id="88" pos="3872" userDrawn="1">
          <p15:clr>
            <a:srgbClr val="F26B43"/>
          </p15:clr>
        </p15:guide>
        <p15:guide id="89" pos="7392" userDrawn="1">
          <p15:clr>
            <a:srgbClr val="F26B43"/>
          </p15:clr>
        </p15:guide>
        <p15:guide id="90" orient="horz" pos="3555" userDrawn="1">
          <p15:clr>
            <a:srgbClr val="F26B43"/>
          </p15:clr>
        </p15:guide>
        <p15:guide id="91" orient="horz" pos="169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https://hubconnect.uhg.com/groups/graph-databases" TargetMode="External"/><Relationship Id="rId4" Type="http://schemas.openxmlformats.org/officeDocument/2006/relationships/hyperlink" Target="https://hubconnect.uhg.com/groups/uhg-graph-platfor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umls.optum.com/" TargetMode="External"/><Relationship Id="rId2" Type="http://schemas.openxmlformats.org/officeDocument/2006/relationships/hyperlink" Target="http://graph.optum.com/"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dmccreary/a-taxonomy-of-graph-use-cases-2ba34618cf78" TargetMode="External"/><Relationship Id="rId2" Type="http://schemas.openxmlformats.org/officeDocument/2006/relationships/image" Target="../media/image14.tiff"/><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dl.tigergraph.com/tigergraph-developer-docker-beta.tar.gz"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info.tigergraph.com/docker-tigergraph"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hyperlink" Target="https://mostly.ai/" TargetMode="External"/><Relationship Id="rId2" Type="http://schemas.openxmlformats.org/officeDocument/2006/relationships/hyperlink" Target="https://synthetichealth.github.io/synthea/" TargetMode="Externa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github.com/mp2893/medgan" TargetMode="External"/></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synthetichealth/synthea.git"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optum.com/ATC/graph-training/tree/master/modeling"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pdf/1901.08248.pdf"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55.png"/><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Instructor’s Guide</a:t>
            </a:r>
          </a:p>
        </p:txBody>
      </p:sp>
      <p:sp>
        <p:nvSpPr>
          <p:cNvPr id="6" name="Content Placeholder 5"/>
          <p:cNvSpPr>
            <a:spLocks noGrp="1"/>
          </p:cNvSpPr>
          <p:nvPr>
            <p:ph idx="1"/>
          </p:nvPr>
        </p:nvSpPr>
        <p:spPr>
          <a:xfrm>
            <a:off x="726440" y="2024743"/>
            <a:ext cx="10899504" cy="6628674"/>
          </a:xfrm>
        </p:spPr>
        <p:txBody>
          <a:bodyPr/>
          <a:lstStyle/>
          <a:p>
            <a:r>
              <a:rPr lang="en-US" sz="2800" dirty="0"/>
              <a:t>This slide deck is designed to be used four-hour hands-on course</a:t>
            </a:r>
          </a:p>
          <a:p>
            <a:r>
              <a:rPr lang="en-US" sz="2800" dirty="0"/>
              <a:t>Four 50 minutes lecture with lots of hands on time</a:t>
            </a:r>
          </a:p>
          <a:p>
            <a:r>
              <a:rPr lang="en-US" sz="2800" dirty="0"/>
              <a:t>Encourage students to type examples</a:t>
            </a:r>
          </a:p>
          <a:p>
            <a:r>
              <a:rPr lang="en-US" sz="2800" dirty="0"/>
              <a:t>10 minute beaks between sessions with questions</a:t>
            </a:r>
          </a:p>
          <a:p>
            <a:r>
              <a:rPr lang="en-US" sz="2800" dirty="0"/>
              <a:t>15 minutes for questions that the end of the session</a:t>
            </a:r>
          </a:p>
          <a:p>
            <a:endParaRPr lang="en-US" dirty="0"/>
          </a:p>
        </p:txBody>
      </p:sp>
    </p:spTree>
    <p:extLst>
      <p:ext uri="{BB962C8B-B14F-4D97-AF65-F5344CB8AC3E}">
        <p14:creationId xmlns:p14="http://schemas.microsoft.com/office/powerpoint/2010/main" val="1025725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40F63-9716-6E4A-BB56-E2C1D11DC1E0}"/>
              </a:ext>
            </a:extLst>
          </p:cNvPr>
          <p:cNvSpPr>
            <a:spLocks noGrp="1"/>
          </p:cNvSpPr>
          <p:nvPr>
            <p:ph type="title"/>
          </p:nvPr>
        </p:nvSpPr>
        <p:spPr/>
        <p:txBody>
          <a:bodyPr/>
          <a:lstStyle/>
          <a:p>
            <a:r>
              <a:rPr lang="en-US" dirty="0"/>
              <a:t>Why Graph for Healthcare</a:t>
            </a:r>
          </a:p>
        </p:txBody>
      </p:sp>
      <p:sp>
        <p:nvSpPr>
          <p:cNvPr id="8" name="Text Placeholder 7">
            <a:extLst>
              <a:ext uri="{FF2B5EF4-FFF2-40B4-BE49-F238E27FC236}">
                <a16:creationId xmlns:a16="http://schemas.microsoft.com/office/drawing/2014/main" id="{1F6C8ABE-5930-934D-9C7B-8A3F217A4616}"/>
              </a:ext>
            </a:extLst>
          </p:cNvPr>
          <p:cNvSpPr>
            <a:spLocks noGrp="1"/>
          </p:cNvSpPr>
          <p:nvPr>
            <p:ph type="body" idx="1"/>
          </p:nvPr>
        </p:nvSpPr>
        <p:spPr/>
        <p:txBody>
          <a:bodyPr/>
          <a:lstStyle/>
          <a:p>
            <a:r>
              <a:rPr lang="en-US" dirty="0"/>
              <a:t>Lecture</a:t>
            </a:r>
          </a:p>
        </p:txBody>
      </p:sp>
      <p:sp>
        <p:nvSpPr>
          <p:cNvPr id="5" name="Footer Placeholder 4">
            <a:extLst>
              <a:ext uri="{FF2B5EF4-FFF2-40B4-BE49-F238E27FC236}">
                <a16:creationId xmlns:a16="http://schemas.microsoft.com/office/drawing/2014/main" id="{D3FED33B-D82E-9C46-BD32-B1261589FF9E}"/>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250F2EF-3F53-8B48-B424-EC4C8996D5EB}"/>
              </a:ext>
            </a:extLst>
          </p:cNvPr>
          <p:cNvSpPr>
            <a:spLocks noGrp="1"/>
          </p:cNvSpPr>
          <p:nvPr>
            <p:ph type="sldNum" sz="quarter" idx="4294967295"/>
          </p:nvPr>
        </p:nvSpPr>
        <p:spPr>
          <a:xfrm>
            <a:off x="17084675" y="9513888"/>
            <a:ext cx="796925" cy="536575"/>
          </a:xfrm>
        </p:spPr>
        <p:txBody>
          <a:bodyPr/>
          <a:lstStyle/>
          <a:p>
            <a:fld id="{3310D8EA-3107-4873-B9AB-DD7D3E79053A}" type="slidenum">
              <a:rPr lang="en-US" smtClean="0"/>
              <a:t>10</a:t>
            </a:fld>
            <a:endParaRPr lang="en-US"/>
          </a:p>
        </p:txBody>
      </p:sp>
    </p:spTree>
    <p:extLst>
      <p:ext uri="{BB962C8B-B14F-4D97-AF65-F5344CB8AC3E}">
        <p14:creationId xmlns:p14="http://schemas.microsoft.com/office/powerpoint/2010/main" val="16477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330263" y="314587"/>
            <a:ext cx="15422880" cy="1092986"/>
          </a:xfrm>
        </p:spPr>
        <p:txBody>
          <a:bodyPr>
            <a:normAutofit/>
          </a:bodyPr>
          <a:lstStyle/>
          <a:p>
            <a:r>
              <a:rPr lang="en-US" sz="528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0567" y="2021034"/>
            <a:ext cx="2586737" cy="527831"/>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5203490" y="2778190"/>
            <a:ext cx="2613814" cy="79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8930346" y="1979979"/>
            <a:ext cx="2613814" cy="148130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48" b="1" dirty="0">
                <a:solidFill>
                  <a:schemeClr val="tx1"/>
                </a:solidFill>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4293344" y="2021033"/>
            <a:ext cx="835485" cy="461665"/>
          </a:xfrm>
          <a:prstGeom prst="rect">
            <a:avLst/>
          </a:prstGeom>
          <a:noFill/>
        </p:spPr>
        <p:txBody>
          <a:bodyPr wrap="none" rtlCol="0">
            <a:spAutoFit/>
          </a:bodyPr>
          <a:lstStyle/>
          <a:p>
            <a:r>
              <a:rPr lang="en-US" sz="2400" dirty="0"/>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7817304" y="2270701"/>
            <a:ext cx="1113042" cy="142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7817304" y="3167061"/>
            <a:ext cx="1113042" cy="82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11544160" y="2405269"/>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11544160" y="3053021"/>
            <a:ext cx="11130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12821420" y="2151180"/>
            <a:ext cx="2081019" cy="638316"/>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12650149" y="2769225"/>
            <a:ext cx="4132863" cy="638316"/>
          </a:xfrm>
          <a:prstGeom prst="rect">
            <a:avLst/>
          </a:prstGeom>
          <a:noFill/>
        </p:spPr>
        <p:txBody>
          <a:bodyPr wrap="none" rtlCol="0">
            <a:spAutoFit/>
          </a:bodyPr>
          <a:lstStyle/>
          <a:p>
            <a:r>
              <a:rPr lang="en-US" sz="3548" dirty="0"/>
              <a:t>Explanations (Why)</a:t>
            </a:r>
          </a:p>
        </p:txBody>
      </p:sp>
      <p:sp>
        <p:nvSpPr>
          <p:cNvPr id="55" name="TextBox 54">
            <a:extLst>
              <a:ext uri="{FF2B5EF4-FFF2-40B4-BE49-F238E27FC236}">
                <a16:creationId xmlns:a16="http://schemas.microsoft.com/office/drawing/2014/main" id="{5799CE29-55DD-6A4B-B0DC-25981F2D3B9E}"/>
              </a:ext>
            </a:extLst>
          </p:cNvPr>
          <p:cNvSpPr txBox="1"/>
          <p:nvPr/>
        </p:nvSpPr>
        <p:spPr>
          <a:xfrm>
            <a:off x="327093" y="1991500"/>
            <a:ext cx="2307042" cy="400110"/>
          </a:xfrm>
          <a:prstGeom prst="rect">
            <a:avLst/>
          </a:prstGeom>
          <a:noFill/>
        </p:spPr>
        <p:txBody>
          <a:bodyPr wrap="none" rtlCol="0">
            <a:spAutoFit/>
          </a:bodyPr>
          <a:lstStyle/>
          <a:p>
            <a:r>
              <a:rPr lang="en-US" sz="2000" b="1" dirty="0"/>
              <a:t>1) Procedural Era</a:t>
            </a:r>
          </a:p>
        </p:txBody>
      </p:sp>
      <p:grpSp>
        <p:nvGrpSpPr>
          <p:cNvPr id="3" name="Group 2">
            <a:extLst>
              <a:ext uri="{FF2B5EF4-FFF2-40B4-BE49-F238E27FC236}">
                <a16:creationId xmlns:a16="http://schemas.microsoft.com/office/drawing/2014/main" id="{D7AD419C-4D30-0E4F-9B76-DDE788E37BEB}"/>
              </a:ext>
            </a:extLst>
          </p:cNvPr>
          <p:cNvGrpSpPr/>
          <p:nvPr/>
        </p:nvGrpSpPr>
        <p:grpSpPr>
          <a:xfrm>
            <a:off x="185760" y="3993224"/>
            <a:ext cx="17158388" cy="1983667"/>
            <a:chOff x="126654" y="2722652"/>
            <a:chExt cx="11698901" cy="1352500"/>
          </a:xfrm>
        </p:grpSpPr>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1"/>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Machine</a:t>
              </a:r>
            </a:p>
            <a:p>
              <a:pPr algn="ctr"/>
              <a:r>
                <a:rPr lang="en-US" sz="2800" dirty="0"/>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0" y="3093161"/>
              <a:ext cx="569649" cy="314772"/>
            </a:xfrm>
            <a:prstGeom prst="rect">
              <a:avLst/>
            </a:prstGeom>
            <a:noFill/>
          </p:spPr>
          <p:txBody>
            <a:bodyPr wrap="none" rtlCol="0">
              <a:spAutoFit/>
            </a:bodyPr>
            <a:lstStyle/>
            <a:p>
              <a:r>
                <a:rPr lang="en-US" sz="2400" dirty="0"/>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89"/>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59" y="3689878"/>
              <a:ext cx="854911" cy="272802"/>
            </a:xfrm>
            <a:prstGeom prst="rect">
              <a:avLst/>
            </a:prstGeom>
            <a:solidFill>
              <a:schemeClr val="accent6">
                <a:lumMod val="75000"/>
              </a:schemeClr>
            </a:solidFill>
          </p:spPr>
          <p:txBody>
            <a:bodyPr wrap="none" rtlCol="0">
              <a:spAutoFit/>
            </a:bodyPr>
            <a:lstStyle/>
            <a:p>
              <a:r>
                <a:rPr lang="en-US" sz="2000" b="1" dirty="0">
                  <a:solidFill>
                    <a:schemeClr val="bg1"/>
                  </a:solidFill>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0"/>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Rules</a:t>
              </a:r>
              <a:br>
                <a:rPr lang="en-US" sz="2000" dirty="0"/>
              </a:br>
              <a:r>
                <a:rPr lang="en-US" sz="2000" dirty="0"/>
                <a:t>(10M weights)</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145692" cy="272802"/>
            </a:xfrm>
            <a:prstGeom prst="rect">
              <a:avLst/>
            </a:prstGeom>
            <a:noFill/>
          </p:spPr>
          <p:txBody>
            <a:bodyPr wrap="none" rtlCol="0">
              <a:spAutoFit/>
            </a:bodyPr>
            <a:lstStyle/>
            <a:p>
              <a:r>
                <a:rPr lang="en-US" sz="2000" b="1" dirty="0"/>
                <a:t>2) Machine Learning Era</a:t>
              </a:r>
            </a:p>
          </p:txBody>
        </p: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fld id="{89680184-36F0-7340-B2B6-917CC4ADF00C}" type="slidenum">
              <a:rPr lang="en-US" smtClean="0"/>
              <a:t>100</a:t>
            </a:fld>
            <a:endParaRPr lang="en-US" dirty="0"/>
          </a:p>
        </p:txBody>
      </p:sp>
      <p:grpSp>
        <p:nvGrpSpPr>
          <p:cNvPr id="4" name="Group 3">
            <a:extLst>
              <a:ext uri="{FF2B5EF4-FFF2-40B4-BE49-F238E27FC236}">
                <a16:creationId xmlns:a16="http://schemas.microsoft.com/office/drawing/2014/main" id="{2F19552F-F4F8-8E48-89D1-3F974B01D93A}"/>
              </a:ext>
            </a:extLst>
          </p:cNvPr>
          <p:cNvGrpSpPr/>
          <p:nvPr/>
        </p:nvGrpSpPr>
        <p:grpSpPr>
          <a:xfrm>
            <a:off x="330262" y="6492126"/>
            <a:ext cx="17013885" cy="2787852"/>
            <a:chOff x="225179" y="4426449"/>
            <a:chExt cx="11600376" cy="1900808"/>
          </a:xfrm>
        </p:grpSpPr>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6992F48A-36F2-AE4E-80E7-3D1675B103B6}"/>
                </a:ext>
              </a:extLst>
            </p:cNvPr>
            <p:cNvSpPr txBox="1"/>
            <p:nvPr/>
          </p:nvSpPr>
          <p:spPr>
            <a:xfrm>
              <a:off x="225179" y="4532400"/>
              <a:ext cx="1174054" cy="272802"/>
            </a:xfrm>
            <a:prstGeom prst="rect">
              <a:avLst/>
            </a:prstGeom>
            <a:noFill/>
          </p:spPr>
          <p:txBody>
            <a:bodyPr wrap="none" rtlCol="0">
              <a:spAutoFit/>
            </a:bodyPr>
            <a:lstStyle/>
            <a:p>
              <a:r>
                <a:rPr lang="en-US" sz="2000" b="1" dirty="0"/>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0" y="4901112"/>
              <a:ext cx="569649" cy="314772"/>
            </a:xfrm>
            <a:prstGeom prst="rect">
              <a:avLst/>
            </a:prstGeom>
            <a:noFill/>
          </p:spPr>
          <p:txBody>
            <a:bodyPr wrap="none" rtlCol="0">
              <a:spAutoFit/>
            </a:bodyPr>
            <a:lstStyle/>
            <a:p>
              <a:r>
                <a:rPr lang="en-US" sz="2400" dirty="0"/>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5"/>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4"/>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2" y="5372029"/>
              <a:ext cx="1418877" cy="435215"/>
            </a:xfrm>
            <a:prstGeom prst="rect">
              <a:avLst/>
            </a:prstGeom>
            <a:solidFill>
              <a:schemeClr val="accent6">
                <a:lumMod val="75000"/>
              </a:schemeClr>
            </a:solidFill>
          </p:spPr>
          <p:txBody>
            <a:bodyPr wrap="none" rtlCol="0">
              <a:spAutoFit/>
            </a:bodyPr>
            <a:lstStyle/>
            <a:p>
              <a:r>
                <a:rPr lang="en-US" sz="3548" b="1" dirty="0">
                  <a:solidFill>
                    <a:schemeClr val="bg1"/>
                  </a:solidFill>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0" y="5889202"/>
              <a:ext cx="2817861" cy="435215"/>
            </a:xfrm>
            <a:prstGeom prst="rect">
              <a:avLst/>
            </a:prstGeom>
            <a:noFill/>
          </p:spPr>
          <p:txBody>
            <a:bodyPr wrap="none" rtlCol="0">
              <a:spAutoFit/>
            </a:bodyPr>
            <a:lstStyle/>
            <a:p>
              <a:r>
                <a:rPr lang="en-US" sz="3548" dirty="0"/>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8" y="4867547"/>
              <a:ext cx="1779552" cy="435215"/>
            </a:xfrm>
            <a:prstGeom prst="rect">
              <a:avLst/>
            </a:prstGeom>
            <a:solidFill>
              <a:schemeClr val="accent6">
                <a:lumMod val="75000"/>
              </a:schemeClr>
            </a:solidFill>
          </p:spPr>
          <p:txBody>
            <a:bodyPr wrap="none" rtlCol="0">
              <a:spAutoFit/>
            </a:bodyPr>
            <a:lstStyle/>
            <a:p>
              <a:r>
                <a:rPr lang="en-US" sz="3548" b="1" dirty="0">
                  <a:solidFill>
                    <a:schemeClr val="bg1"/>
                  </a:solidFill>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3"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a:t>
              </a:r>
            </a:p>
            <a:p>
              <a:pPr algn="ctr"/>
              <a:r>
                <a:rPr lang="en-US" sz="2400" dirty="0"/>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4"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6"/>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092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ACD8A-C3B7-9740-84DD-8515F8C65799}"/>
              </a:ext>
            </a:extLst>
          </p:cNvPr>
          <p:cNvSpPr>
            <a:spLocks noGrp="1"/>
          </p:cNvSpPr>
          <p:nvPr>
            <p:ph type="title"/>
          </p:nvPr>
        </p:nvSpPr>
        <p:spPr/>
        <p:txBody>
          <a:bodyPr/>
          <a:lstStyle/>
          <a:p>
            <a:r>
              <a:rPr lang="en-US" dirty="0"/>
              <a:t>Graph Technologies and Graph Platform on The Hub</a:t>
            </a:r>
          </a:p>
        </p:txBody>
      </p:sp>
      <p:sp>
        <p:nvSpPr>
          <p:cNvPr id="4" name="Slide Number Placeholder 3">
            <a:extLst>
              <a:ext uri="{FF2B5EF4-FFF2-40B4-BE49-F238E27FC236}">
                <a16:creationId xmlns:a16="http://schemas.microsoft.com/office/drawing/2014/main" id="{5EE5E665-CF5B-DB44-B147-4E166268400F}"/>
              </a:ext>
            </a:extLst>
          </p:cNvPr>
          <p:cNvSpPr>
            <a:spLocks noGrp="1"/>
          </p:cNvSpPr>
          <p:nvPr>
            <p:ph type="sldNum" sz="quarter" idx="12"/>
          </p:nvPr>
        </p:nvSpPr>
        <p:spPr/>
        <p:txBody>
          <a:bodyPr/>
          <a:lstStyle/>
          <a:p>
            <a:fld id="{00000000-1234-1234-1234-123412341234}" type="slidenum">
              <a:rPr lang="en" smtClean="0"/>
              <a:pPr/>
              <a:t>101</a:t>
            </a:fld>
            <a:endParaRPr lang="en"/>
          </a:p>
        </p:txBody>
      </p:sp>
      <p:pic>
        <p:nvPicPr>
          <p:cNvPr id="5" name="Picture 4">
            <a:extLst>
              <a:ext uri="{FF2B5EF4-FFF2-40B4-BE49-F238E27FC236}">
                <a16:creationId xmlns:a16="http://schemas.microsoft.com/office/drawing/2014/main" id="{44ADCFE0-7120-8A47-BFAB-52617A49E66E}"/>
              </a:ext>
            </a:extLst>
          </p:cNvPr>
          <p:cNvPicPr>
            <a:picLocks noChangeAspect="1"/>
          </p:cNvPicPr>
          <p:nvPr/>
        </p:nvPicPr>
        <p:blipFill>
          <a:blip r:embed="rId2"/>
          <a:stretch>
            <a:fillRect/>
          </a:stretch>
        </p:blipFill>
        <p:spPr>
          <a:xfrm>
            <a:off x="1315097" y="2220686"/>
            <a:ext cx="7086650" cy="3580363"/>
          </a:xfrm>
          <a:prstGeom prst="rect">
            <a:avLst/>
          </a:prstGeom>
          <a:ln>
            <a:solidFill>
              <a:srgbClr val="000000"/>
            </a:solidFill>
          </a:ln>
        </p:spPr>
      </p:pic>
      <p:pic>
        <p:nvPicPr>
          <p:cNvPr id="6" name="Picture 5">
            <a:extLst>
              <a:ext uri="{FF2B5EF4-FFF2-40B4-BE49-F238E27FC236}">
                <a16:creationId xmlns:a16="http://schemas.microsoft.com/office/drawing/2014/main" id="{8DDDE7B1-AF8D-444C-96FA-2D6C5B6480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37785" y="2066989"/>
            <a:ext cx="6361255" cy="3597469"/>
          </a:xfrm>
          <a:prstGeom prst="rect">
            <a:avLst/>
          </a:prstGeom>
          <a:ln>
            <a:solidFill>
              <a:srgbClr val="000000"/>
            </a:solidFill>
          </a:ln>
        </p:spPr>
      </p:pic>
      <p:sp>
        <p:nvSpPr>
          <p:cNvPr id="7" name="TextBox 6">
            <a:extLst>
              <a:ext uri="{FF2B5EF4-FFF2-40B4-BE49-F238E27FC236}">
                <a16:creationId xmlns:a16="http://schemas.microsoft.com/office/drawing/2014/main" id="{2F32616E-3E7F-3E42-B825-A949CDBE8C3B}"/>
              </a:ext>
            </a:extLst>
          </p:cNvPr>
          <p:cNvSpPr txBox="1"/>
          <p:nvPr/>
        </p:nvSpPr>
        <p:spPr>
          <a:xfrm>
            <a:off x="2326591" y="5988823"/>
            <a:ext cx="5904180" cy="2698303"/>
          </a:xfrm>
          <a:prstGeom prst="rect">
            <a:avLst/>
          </a:prstGeom>
          <a:noFill/>
        </p:spPr>
        <p:txBody>
          <a:bodyPr wrap="none" rtlCol="0">
            <a:spAutoFit/>
          </a:bodyPr>
          <a:lstStyle/>
          <a:p>
            <a:r>
              <a:rPr lang="en-US" b="1" dirty="0"/>
              <a:t>ATC Graph Technologies</a:t>
            </a:r>
          </a:p>
          <a:p>
            <a:pPr marL="457200" indent="-457200">
              <a:buFont typeface="+mj-lt"/>
              <a:buAutoNum type="arabicPeriod"/>
            </a:pPr>
            <a:r>
              <a:rPr lang="en-US" dirty="0"/>
              <a:t>General site about graph technologies</a:t>
            </a:r>
          </a:p>
          <a:p>
            <a:pPr marL="457200" indent="-457200">
              <a:buFont typeface="+mj-lt"/>
              <a:buAutoNum type="arabicPeriod"/>
            </a:pPr>
            <a:r>
              <a:rPr lang="en-US" dirty="0"/>
              <a:t>How to get started</a:t>
            </a:r>
          </a:p>
          <a:p>
            <a:pPr marL="457200" indent="-457200">
              <a:buFont typeface="+mj-lt"/>
              <a:buAutoNum type="arabicPeriod"/>
            </a:pPr>
            <a:r>
              <a:rPr lang="en-US" dirty="0"/>
              <a:t>Training</a:t>
            </a:r>
          </a:p>
          <a:p>
            <a:pPr marL="457200" indent="-457200">
              <a:buFont typeface="+mj-lt"/>
              <a:buAutoNum type="arabicPeriod"/>
            </a:pPr>
            <a:r>
              <a:rPr lang="en-US" dirty="0"/>
              <a:t>Market analysis</a:t>
            </a:r>
          </a:p>
          <a:p>
            <a:pPr marL="457200" indent="-457200">
              <a:buFont typeface="+mj-lt"/>
              <a:buAutoNum type="arabicPeriod"/>
            </a:pPr>
            <a:r>
              <a:rPr lang="en-US" dirty="0"/>
              <a:t>Vendor perspectives</a:t>
            </a:r>
          </a:p>
          <a:p>
            <a:pPr marL="457200" indent="-457200">
              <a:buFont typeface="+mj-lt"/>
              <a:buAutoNum type="arabicPeriod"/>
            </a:pPr>
            <a:r>
              <a:rPr lang="en-US" dirty="0"/>
              <a:t>Links to demos and videos</a:t>
            </a:r>
          </a:p>
        </p:txBody>
      </p:sp>
      <p:sp>
        <p:nvSpPr>
          <p:cNvPr id="8" name="TextBox 7">
            <a:extLst>
              <a:ext uri="{FF2B5EF4-FFF2-40B4-BE49-F238E27FC236}">
                <a16:creationId xmlns:a16="http://schemas.microsoft.com/office/drawing/2014/main" id="{60215864-573A-1846-9600-8F143D7893BA}"/>
              </a:ext>
            </a:extLst>
          </p:cNvPr>
          <p:cNvSpPr txBox="1"/>
          <p:nvPr/>
        </p:nvSpPr>
        <p:spPr>
          <a:xfrm>
            <a:off x="10697545" y="5982740"/>
            <a:ext cx="4645824" cy="1209177"/>
          </a:xfrm>
          <a:prstGeom prst="rect">
            <a:avLst/>
          </a:prstGeom>
          <a:noFill/>
        </p:spPr>
        <p:txBody>
          <a:bodyPr wrap="none" rtlCol="0">
            <a:spAutoFit/>
          </a:bodyPr>
          <a:lstStyle/>
          <a:p>
            <a:r>
              <a:rPr lang="en-US" dirty="0"/>
              <a:t>EEPS UHG Graph Platform</a:t>
            </a:r>
          </a:p>
          <a:p>
            <a:r>
              <a:rPr lang="en-US" dirty="0"/>
              <a:t>Part of the Healthcare Platform</a:t>
            </a:r>
          </a:p>
          <a:p>
            <a:r>
              <a:rPr lang="en-US" dirty="0"/>
              <a:t>What is in the Knowledge Graph</a:t>
            </a:r>
          </a:p>
        </p:txBody>
      </p:sp>
      <p:sp>
        <p:nvSpPr>
          <p:cNvPr id="9" name="TextBox 8">
            <a:extLst>
              <a:ext uri="{FF2B5EF4-FFF2-40B4-BE49-F238E27FC236}">
                <a16:creationId xmlns:a16="http://schemas.microsoft.com/office/drawing/2014/main" id="{73B3EABD-FD93-BC4E-B0D1-C400A89344CD}"/>
              </a:ext>
            </a:extLst>
          </p:cNvPr>
          <p:cNvSpPr txBox="1"/>
          <p:nvPr/>
        </p:nvSpPr>
        <p:spPr>
          <a:xfrm>
            <a:off x="9765869" y="8719378"/>
            <a:ext cx="6433171" cy="400110"/>
          </a:xfrm>
          <a:prstGeom prst="rect">
            <a:avLst/>
          </a:prstGeom>
          <a:noFill/>
        </p:spPr>
        <p:txBody>
          <a:bodyPr wrap="none" rtlCol="0">
            <a:spAutoFit/>
          </a:bodyPr>
          <a:lstStyle/>
          <a:p>
            <a:r>
              <a:rPr lang="en-US" sz="2000" dirty="0">
                <a:hlinkClick r:id="rId4"/>
              </a:rPr>
              <a:t>https://hubconnect.uhg.com/groups/uhg-graph-platform</a:t>
            </a:r>
            <a:endParaRPr lang="en-US" sz="2000" dirty="0"/>
          </a:p>
        </p:txBody>
      </p:sp>
      <p:sp>
        <p:nvSpPr>
          <p:cNvPr id="10" name="Rectangle 9">
            <a:extLst>
              <a:ext uri="{FF2B5EF4-FFF2-40B4-BE49-F238E27FC236}">
                <a16:creationId xmlns:a16="http://schemas.microsoft.com/office/drawing/2014/main" id="{15ACAADC-C688-5241-9967-0971140FBEF4}"/>
              </a:ext>
            </a:extLst>
          </p:cNvPr>
          <p:cNvSpPr/>
          <p:nvPr/>
        </p:nvSpPr>
        <p:spPr>
          <a:xfrm>
            <a:off x="1315097" y="8687126"/>
            <a:ext cx="7465505" cy="464614"/>
          </a:xfrm>
          <a:prstGeom prst="rect">
            <a:avLst/>
          </a:prstGeom>
        </p:spPr>
        <p:txBody>
          <a:bodyPr wrap="none">
            <a:spAutoFit/>
          </a:bodyPr>
          <a:lstStyle/>
          <a:p>
            <a:r>
              <a:rPr lang="en-US" dirty="0">
                <a:hlinkClick r:id="rId5"/>
              </a:rPr>
              <a:t>https://hubconnect.uhg.com/groups/graph-databases</a:t>
            </a:r>
            <a:endParaRPr lang="en-US" dirty="0"/>
          </a:p>
        </p:txBody>
      </p:sp>
      <p:pic>
        <p:nvPicPr>
          <p:cNvPr id="11" name="Picture 10">
            <a:extLst>
              <a:ext uri="{FF2B5EF4-FFF2-40B4-BE49-F238E27FC236}">
                <a16:creationId xmlns:a16="http://schemas.microsoft.com/office/drawing/2014/main" id="{D4BE1B0A-5457-3B4F-A1F9-62929A7EF534}"/>
              </a:ext>
            </a:extLst>
          </p:cNvPr>
          <p:cNvPicPr>
            <a:picLocks noChangeAspect="1"/>
          </p:cNvPicPr>
          <p:nvPr/>
        </p:nvPicPr>
        <p:blipFill>
          <a:blip r:embed="rId6"/>
          <a:stretch>
            <a:fillRect/>
          </a:stretch>
        </p:blipFill>
        <p:spPr>
          <a:xfrm>
            <a:off x="10602685" y="7202435"/>
            <a:ext cx="4214327" cy="1261872"/>
          </a:xfrm>
          <a:prstGeom prst="rect">
            <a:avLst/>
          </a:prstGeom>
        </p:spPr>
      </p:pic>
    </p:spTree>
    <p:extLst>
      <p:ext uri="{BB962C8B-B14F-4D97-AF65-F5344CB8AC3E}">
        <p14:creationId xmlns:p14="http://schemas.microsoft.com/office/powerpoint/2010/main" val="32859806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A36B3B-39B9-8A4C-B03E-75861E065723}"/>
              </a:ext>
            </a:extLst>
          </p:cNvPr>
          <p:cNvSpPr>
            <a:spLocks noGrp="1"/>
          </p:cNvSpPr>
          <p:nvPr>
            <p:ph type="title"/>
          </p:nvPr>
        </p:nvSpPr>
        <p:spPr/>
        <p:txBody>
          <a:bodyPr/>
          <a:lstStyle/>
          <a:p>
            <a:r>
              <a:rPr lang="en-US" dirty="0"/>
              <a:t>Learn More</a:t>
            </a:r>
          </a:p>
        </p:txBody>
      </p:sp>
      <p:sp>
        <p:nvSpPr>
          <p:cNvPr id="6" name="Content Placeholder 5">
            <a:extLst>
              <a:ext uri="{FF2B5EF4-FFF2-40B4-BE49-F238E27FC236}">
                <a16:creationId xmlns:a16="http://schemas.microsoft.com/office/drawing/2014/main" id="{283A6E54-C26B-FE40-AD78-20B7BAB04E3A}"/>
              </a:ext>
            </a:extLst>
          </p:cNvPr>
          <p:cNvSpPr>
            <a:spLocks noGrp="1"/>
          </p:cNvSpPr>
          <p:nvPr>
            <p:ph idx="1"/>
          </p:nvPr>
        </p:nvSpPr>
        <p:spPr/>
        <p:txBody>
          <a:bodyPr/>
          <a:lstStyle/>
          <a:p>
            <a:r>
              <a:rPr lang="en-US" dirty="0"/>
              <a:t>Graph UI Demos </a:t>
            </a:r>
            <a:r>
              <a:rPr lang="en-US" dirty="0">
                <a:hlinkClick r:id="rId2"/>
              </a:rPr>
              <a:t>http://graph.optum.com</a:t>
            </a:r>
            <a:endParaRPr lang="en-US" dirty="0"/>
          </a:p>
          <a:p>
            <a:r>
              <a:rPr lang="en-US" dirty="0"/>
              <a:t>Graph, ontologies and NLP </a:t>
            </a:r>
            <a:r>
              <a:rPr lang="en-US" dirty="0">
                <a:hlinkClick r:id="rId3"/>
              </a:rPr>
              <a:t>http://umls.optum.com</a:t>
            </a:r>
            <a:endParaRPr lang="en-US" dirty="0"/>
          </a:p>
          <a:p>
            <a:r>
              <a:rPr lang="en-US" dirty="0"/>
              <a:t>MOVE Graph initiatives</a:t>
            </a:r>
          </a:p>
          <a:p>
            <a:r>
              <a:rPr lang="en-US" dirty="0"/>
              <a:t>Strategy Graphs</a:t>
            </a:r>
          </a:p>
          <a:p>
            <a:r>
              <a:rPr lang="en-US" dirty="0"/>
              <a:t>Enterprise People Fabric – graph to support human capital analytics</a:t>
            </a:r>
          </a:p>
          <a:p>
            <a:r>
              <a:rPr lang="en-US" dirty="0"/>
              <a:t>Flowdock Graph Technologies</a:t>
            </a:r>
          </a:p>
          <a:p>
            <a:r>
              <a:rPr lang="en-US" dirty="0"/>
              <a:t>GSQL 101 Tutorial</a:t>
            </a:r>
          </a:p>
          <a:p>
            <a:r>
              <a:rPr lang="en-US" dirty="0"/>
              <a:t>OTU Courses</a:t>
            </a:r>
          </a:p>
          <a:p>
            <a:pPr lvl="1"/>
            <a:r>
              <a:rPr lang="en-US" dirty="0"/>
              <a:t>Graph Modeling</a:t>
            </a:r>
          </a:p>
          <a:p>
            <a:pPr lvl="1"/>
            <a:r>
              <a:rPr lang="en-US" dirty="0"/>
              <a:t>Graph Algorithms</a:t>
            </a:r>
          </a:p>
          <a:p>
            <a:pPr lvl="1"/>
            <a:r>
              <a:rPr lang="en-US" dirty="0"/>
              <a:t>Graph Visualization</a:t>
            </a:r>
          </a:p>
        </p:txBody>
      </p:sp>
      <p:sp>
        <p:nvSpPr>
          <p:cNvPr id="4" name="Footer Placeholder 3">
            <a:extLst>
              <a:ext uri="{FF2B5EF4-FFF2-40B4-BE49-F238E27FC236}">
                <a16:creationId xmlns:a16="http://schemas.microsoft.com/office/drawing/2014/main" id="{D01B2C32-C58F-4B4A-8DDA-38DB95840462}"/>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48BF2DBD-3521-3E41-A534-D757AC963D24}"/>
              </a:ext>
            </a:extLst>
          </p:cNvPr>
          <p:cNvSpPr>
            <a:spLocks noGrp="1"/>
          </p:cNvSpPr>
          <p:nvPr>
            <p:ph type="sldNum" sz="quarter" idx="12"/>
          </p:nvPr>
        </p:nvSpPr>
        <p:spPr/>
        <p:txBody>
          <a:bodyPr/>
          <a:lstStyle/>
          <a:p>
            <a:fld id="{3310D8EA-3107-4873-B9AB-DD7D3E79053A}" type="slidenum">
              <a:rPr lang="en-US" smtClean="0"/>
              <a:t>102</a:t>
            </a:fld>
            <a:endParaRPr lang="en-US"/>
          </a:p>
        </p:txBody>
      </p:sp>
    </p:spTree>
    <p:extLst>
      <p:ext uri="{BB962C8B-B14F-4D97-AF65-F5344CB8AC3E}">
        <p14:creationId xmlns:p14="http://schemas.microsoft.com/office/powerpoint/2010/main" val="25198685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7AE39-99F5-AA4B-8038-3AF0BFED5D0B}"/>
              </a:ext>
            </a:extLst>
          </p:cNvPr>
          <p:cNvSpPr>
            <a:spLocks noGrp="1"/>
          </p:cNvSpPr>
          <p:nvPr>
            <p:ph type="title"/>
          </p:nvPr>
        </p:nvSpPr>
        <p:spPr>
          <a:xfrm>
            <a:off x="721118" y="0"/>
            <a:ext cx="16596361" cy="1314412"/>
          </a:xfrm>
        </p:spPr>
        <p:txBody>
          <a:bodyPr/>
          <a:lstStyle/>
          <a:p>
            <a:r>
              <a:rPr lang="en-US" sz="8000" dirty="0"/>
              <a:t>Thank you!</a:t>
            </a:r>
          </a:p>
        </p:txBody>
      </p:sp>
      <p:sp>
        <p:nvSpPr>
          <p:cNvPr id="3" name="Text Placeholder 2">
            <a:extLst>
              <a:ext uri="{FF2B5EF4-FFF2-40B4-BE49-F238E27FC236}">
                <a16:creationId xmlns:a16="http://schemas.microsoft.com/office/drawing/2014/main" id="{A8F5A191-1C50-CE40-851F-01C290F0BA06}"/>
              </a:ext>
            </a:extLst>
          </p:cNvPr>
          <p:cNvSpPr>
            <a:spLocks noGrp="1"/>
          </p:cNvSpPr>
          <p:nvPr>
            <p:ph idx="1"/>
          </p:nvPr>
        </p:nvSpPr>
        <p:spPr>
          <a:xfrm>
            <a:off x="721118" y="2005479"/>
            <a:ext cx="16596361" cy="2211958"/>
          </a:xfrm>
        </p:spPr>
        <p:txBody>
          <a:bodyPr/>
          <a:lstStyle/>
          <a:p>
            <a:pPr marL="0" indent="0">
              <a:buNone/>
            </a:pPr>
            <a:r>
              <a:rPr lang="en-US" sz="3200" dirty="0"/>
              <a:t>Dan McCreary, Dan.McCreary@optum.com</a:t>
            </a:r>
          </a:p>
          <a:p>
            <a:pPr marL="0" indent="0">
              <a:buNone/>
            </a:pPr>
            <a:r>
              <a:rPr lang="en-US" sz="3200" dirty="0"/>
              <a:t>Sudeep Vishnumurthy, Sudeep.Vishnumurthy@optum.com</a:t>
            </a:r>
          </a:p>
          <a:p>
            <a:pPr marL="0" indent="0">
              <a:buNone/>
            </a:pPr>
            <a:r>
              <a:rPr lang="en-US" sz="3200" dirty="0"/>
              <a:t>Josh Meekhof, </a:t>
            </a:r>
            <a:r>
              <a:rPr lang="en-US" sz="3200" dirty="0" err="1"/>
              <a:t>Josh_Meekhof@optum.com</a:t>
            </a:r>
            <a:endParaRPr lang="en-US" sz="3200" dirty="0"/>
          </a:p>
        </p:txBody>
      </p:sp>
      <p:sp>
        <p:nvSpPr>
          <p:cNvPr id="4" name="Slide Number Placeholder 3">
            <a:extLst>
              <a:ext uri="{FF2B5EF4-FFF2-40B4-BE49-F238E27FC236}">
                <a16:creationId xmlns:a16="http://schemas.microsoft.com/office/drawing/2014/main" id="{3DD32DEF-E84C-C64E-B27F-5327F8B9FB35}"/>
              </a:ext>
            </a:extLst>
          </p:cNvPr>
          <p:cNvSpPr>
            <a:spLocks noGrp="1"/>
          </p:cNvSpPr>
          <p:nvPr>
            <p:ph type="sldNum" sz="quarter" idx="12"/>
          </p:nvPr>
        </p:nvSpPr>
        <p:spPr/>
        <p:txBody>
          <a:bodyPr/>
          <a:lstStyle/>
          <a:p>
            <a:fld id="{00000000-1234-1234-1234-123412341234}" type="slidenum">
              <a:rPr lang="en" smtClean="0"/>
              <a:pPr/>
              <a:t>103</a:t>
            </a:fld>
            <a:endParaRPr lang="en"/>
          </a:p>
        </p:txBody>
      </p:sp>
      <p:sp>
        <p:nvSpPr>
          <p:cNvPr id="6" name="TextBox 5">
            <a:extLst>
              <a:ext uri="{FF2B5EF4-FFF2-40B4-BE49-F238E27FC236}">
                <a16:creationId xmlns:a16="http://schemas.microsoft.com/office/drawing/2014/main" id="{9A0CC614-B66B-7049-A05C-1CBC42E4BF58}"/>
              </a:ext>
            </a:extLst>
          </p:cNvPr>
          <p:cNvSpPr txBox="1"/>
          <p:nvPr/>
        </p:nvSpPr>
        <p:spPr>
          <a:xfrm>
            <a:off x="8277101" y="4477727"/>
            <a:ext cx="7301999" cy="5304273"/>
          </a:xfrm>
          <a:prstGeom prst="rect">
            <a:avLst/>
          </a:prstGeom>
          <a:noFill/>
        </p:spPr>
        <p:txBody>
          <a:bodyPr wrap="none" rtlCol="0">
            <a:spAutoFit/>
          </a:bodyPr>
          <a:lstStyle/>
          <a:p>
            <a:r>
              <a:rPr lang="en-US" dirty="0"/>
              <a:t>Special thanks to</a:t>
            </a:r>
          </a:p>
          <a:p>
            <a:r>
              <a:rPr lang="en-US" dirty="0"/>
              <a:t>Optum Tech University</a:t>
            </a:r>
          </a:p>
          <a:p>
            <a:r>
              <a:rPr lang="en-US" b="1" dirty="0"/>
              <a:t>Paul Malley </a:t>
            </a:r>
            <a:r>
              <a:rPr lang="en-US" dirty="0"/>
              <a:t>– Knowledge and Learning</a:t>
            </a:r>
          </a:p>
          <a:p>
            <a:r>
              <a:rPr lang="en-US" b="1" dirty="0"/>
              <a:t>Paolo Dominguez </a:t>
            </a:r>
            <a:r>
              <a:rPr lang="en-US" dirty="0"/>
              <a:t>– OTU</a:t>
            </a:r>
          </a:p>
          <a:p>
            <a:r>
              <a:rPr lang="en-US" b="1" dirty="0"/>
              <a:t>Andrew Han </a:t>
            </a:r>
            <a:r>
              <a:rPr lang="en-US" dirty="0"/>
              <a:t>– Docker Configuration</a:t>
            </a:r>
          </a:p>
          <a:p>
            <a:r>
              <a:rPr lang="en-US" b="1" dirty="0"/>
              <a:t>Sathyamoorthy Sivaperuman </a:t>
            </a:r>
            <a:r>
              <a:rPr lang="en-US" dirty="0"/>
              <a:t>– Docker </a:t>
            </a:r>
          </a:p>
          <a:p>
            <a:r>
              <a:rPr lang="en-US" b="1" dirty="0"/>
              <a:t>Richard Seibert </a:t>
            </a:r>
            <a:r>
              <a:rPr lang="en-US" dirty="0"/>
              <a:t>– Docker Configuration Consulting</a:t>
            </a:r>
          </a:p>
          <a:p>
            <a:r>
              <a:rPr lang="en-US" b="1" dirty="0"/>
              <a:t>Ranjan Prasad </a:t>
            </a:r>
            <a:r>
              <a:rPr lang="en-US" dirty="0"/>
              <a:t>- Docker Support Owner</a:t>
            </a:r>
          </a:p>
          <a:p>
            <a:r>
              <a:rPr lang="en-US" b="1" dirty="0"/>
              <a:t>Scott Mackay </a:t>
            </a:r>
            <a:r>
              <a:rPr lang="en-US" dirty="0"/>
              <a:t>– Docker Help</a:t>
            </a:r>
          </a:p>
          <a:p>
            <a:r>
              <a:rPr lang="en-US" b="1" dirty="0"/>
              <a:t>Ramakanth Pandari </a:t>
            </a:r>
            <a:r>
              <a:rPr lang="en-US" dirty="0"/>
              <a:t>– Docker Product Owner</a:t>
            </a:r>
          </a:p>
          <a:p>
            <a:r>
              <a:rPr lang="en-US" b="1" dirty="0"/>
              <a:t>Christopher Moy </a:t>
            </a:r>
            <a:r>
              <a:rPr lang="en-US" dirty="0"/>
              <a:t>– Docker Testing on Windows 10</a:t>
            </a:r>
          </a:p>
          <a:p>
            <a:r>
              <a:rPr lang="en-US" b="1" dirty="0"/>
              <a:t>Daniel Binkley </a:t>
            </a:r>
            <a:r>
              <a:rPr lang="en-US" dirty="0"/>
              <a:t>– Docker Testing</a:t>
            </a:r>
          </a:p>
          <a:p>
            <a:r>
              <a:rPr lang="en-US" b="1" dirty="0"/>
              <a:t>Tyler Macdowell </a:t>
            </a:r>
            <a:r>
              <a:rPr lang="en-US" dirty="0"/>
              <a:t>– Docker Testing</a:t>
            </a:r>
          </a:p>
          <a:p>
            <a:r>
              <a:rPr lang="en-US" b="1" dirty="0"/>
              <a:t>Chris Rothwell </a:t>
            </a:r>
            <a:r>
              <a:rPr lang="en-US" dirty="0"/>
              <a:t>– Docker Testing</a:t>
            </a:r>
          </a:p>
        </p:txBody>
      </p:sp>
    </p:spTree>
    <p:extLst>
      <p:ext uri="{BB962C8B-B14F-4D97-AF65-F5344CB8AC3E}">
        <p14:creationId xmlns:p14="http://schemas.microsoft.com/office/powerpoint/2010/main" val="2511224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7E2F-3463-3245-8694-15D9AA74CA7D}"/>
              </a:ext>
            </a:extLst>
          </p:cNvPr>
          <p:cNvSpPr>
            <a:spLocks noGrp="1"/>
          </p:cNvSpPr>
          <p:nvPr>
            <p:ph type="title"/>
          </p:nvPr>
        </p:nvSpPr>
        <p:spPr/>
        <p:txBody>
          <a:bodyPr/>
          <a:lstStyle/>
          <a:p>
            <a:r>
              <a:rPr lang="en-US" sz="5400" dirty="0"/>
              <a:t>Optum is in Transition</a:t>
            </a:r>
          </a:p>
        </p:txBody>
      </p:sp>
      <p:sp>
        <p:nvSpPr>
          <p:cNvPr id="5" name="TextBox 4">
            <a:extLst>
              <a:ext uri="{FF2B5EF4-FFF2-40B4-BE49-F238E27FC236}">
                <a16:creationId xmlns:a16="http://schemas.microsoft.com/office/drawing/2014/main" id="{BD2A0B00-3307-EA45-BD14-09AC96FA8316}"/>
              </a:ext>
            </a:extLst>
          </p:cNvPr>
          <p:cNvSpPr txBox="1"/>
          <p:nvPr/>
        </p:nvSpPr>
        <p:spPr>
          <a:xfrm>
            <a:off x="800796" y="2310104"/>
            <a:ext cx="2309543" cy="464614"/>
          </a:xfrm>
          <a:prstGeom prst="rect">
            <a:avLst/>
          </a:prstGeom>
          <a:noFill/>
        </p:spPr>
        <p:txBody>
          <a:bodyPr wrap="none" rtlCol="0">
            <a:spAutoFit/>
          </a:bodyPr>
          <a:lstStyle/>
          <a:p>
            <a:r>
              <a:rPr lang="en-US" dirty="0"/>
              <a:t>Today (Legacy)</a:t>
            </a:r>
          </a:p>
        </p:txBody>
      </p:sp>
      <p:sp>
        <p:nvSpPr>
          <p:cNvPr id="6" name="Right Arrow 5">
            <a:extLst>
              <a:ext uri="{FF2B5EF4-FFF2-40B4-BE49-F238E27FC236}">
                <a16:creationId xmlns:a16="http://schemas.microsoft.com/office/drawing/2014/main" id="{D0A33144-03E1-164D-A216-8DDBDDFC2F46}"/>
              </a:ext>
            </a:extLst>
          </p:cNvPr>
          <p:cNvSpPr/>
          <p:nvPr/>
        </p:nvSpPr>
        <p:spPr>
          <a:xfrm>
            <a:off x="800796" y="2626963"/>
            <a:ext cx="16107855" cy="88257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7" name="TextBox 6">
            <a:extLst>
              <a:ext uri="{FF2B5EF4-FFF2-40B4-BE49-F238E27FC236}">
                <a16:creationId xmlns:a16="http://schemas.microsoft.com/office/drawing/2014/main" id="{CB4D14D4-5620-6347-B7DC-86CC886A3A17}"/>
              </a:ext>
            </a:extLst>
          </p:cNvPr>
          <p:cNvSpPr txBox="1"/>
          <p:nvPr/>
        </p:nvSpPr>
        <p:spPr>
          <a:xfrm>
            <a:off x="14007886" y="2341957"/>
            <a:ext cx="2186817" cy="464614"/>
          </a:xfrm>
          <a:prstGeom prst="rect">
            <a:avLst/>
          </a:prstGeom>
          <a:noFill/>
        </p:spPr>
        <p:txBody>
          <a:bodyPr wrap="none" rtlCol="0">
            <a:spAutoFit/>
          </a:bodyPr>
          <a:lstStyle/>
          <a:p>
            <a:r>
              <a:rPr lang="en-US" dirty="0"/>
              <a:t>Future (Goals)</a:t>
            </a:r>
          </a:p>
        </p:txBody>
      </p:sp>
      <p:sp>
        <p:nvSpPr>
          <p:cNvPr id="8" name="TextBox 7">
            <a:extLst>
              <a:ext uri="{FF2B5EF4-FFF2-40B4-BE49-F238E27FC236}">
                <a16:creationId xmlns:a16="http://schemas.microsoft.com/office/drawing/2014/main" id="{E833E5AC-0C82-0C43-AF1E-A73EDA5B4EB0}"/>
              </a:ext>
            </a:extLst>
          </p:cNvPr>
          <p:cNvSpPr txBox="1"/>
          <p:nvPr/>
        </p:nvSpPr>
        <p:spPr>
          <a:xfrm>
            <a:off x="800796" y="3948059"/>
            <a:ext cx="5245154" cy="4031873"/>
          </a:xfrm>
          <a:prstGeom prst="rect">
            <a:avLst/>
          </a:prstGeom>
          <a:noFill/>
        </p:spPr>
        <p:txBody>
          <a:bodyPr wrap="none" rtlCol="0">
            <a:spAutoFit/>
          </a:bodyPr>
          <a:lstStyle/>
          <a:p>
            <a:pPr marL="342900" indent="-342900">
              <a:buFont typeface="Arial" panose="020B0604020202020204" pitchFamily="34" charset="0"/>
              <a:buChar char="•"/>
            </a:pPr>
            <a:r>
              <a:rPr lang="en-US" sz="3200" dirty="0"/>
              <a:t>Batch Claims Analytics</a:t>
            </a:r>
          </a:p>
          <a:p>
            <a:pPr marL="342900" indent="-342900">
              <a:buFont typeface="Arial" panose="020B0604020202020204" pitchFamily="34" charset="0"/>
              <a:buChar char="•"/>
            </a:pPr>
            <a:r>
              <a:rPr lang="en-US" sz="3200" dirty="0"/>
              <a:t>On Site RDBMS Vendors </a:t>
            </a:r>
          </a:p>
          <a:p>
            <a:pPr marL="342900" indent="-342900">
              <a:buFont typeface="Arial" panose="020B0604020202020204" pitchFamily="34" charset="0"/>
              <a:buChar char="•"/>
            </a:pPr>
            <a:r>
              <a:rPr lang="en-US" sz="3200" dirty="0"/>
              <a:t>Claims, Member, Provider</a:t>
            </a:r>
          </a:p>
          <a:p>
            <a:br>
              <a:rPr lang="en-US" sz="3200" dirty="0"/>
            </a:br>
            <a:br>
              <a:rPr lang="en-US" sz="3200" dirty="0"/>
            </a:br>
            <a:br>
              <a:rPr lang="en-US" sz="3200" dirty="0"/>
            </a:br>
            <a:endParaRPr lang="en-US" sz="3200" dirty="0"/>
          </a:p>
          <a:p>
            <a:pPr marL="342900" indent="-342900">
              <a:buFont typeface="Arial" panose="020B0604020202020204" pitchFamily="34" charset="0"/>
              <a:buChar char="•"/>
            </a:pPr>
            <a:r>
              <a:rPr lang="en-US" sz="3200" dirty="0"/>
              <a:t>Silos of Data</a:t>
            </a:r>
          </a:p>
        </p:txBody>
      </p:sp>
      <p:sp>
        <p:nvSpPr>
          <p:cNvPr id="9" name="TextBox 8">
            <a:extLst>
              <a:ext uri="{FF2B5EF4-FFF2-40B4-BE49-F238E27FC236}">
                <a16:creationId xmlns:a16="http://schemas.microsoft.com/office/drawing/2014/main" id="{BC5A8A20-E4F8-8E45-8B48-2F4A3AE17E42}"/>
              </a:ext>
            </a:extLst>
          </p:cNvPr>
          <p:cNvSpPr txBox="1"/>
          <p:nvPr/>
        </p:nvSpPr>
        <p:spPr>
          <a:xfrm>
            <a:off x="7902417" y="3948059"/>
            <a:ext cx="7500771" cy="4031873"/>
          </a:xfrm>
          <a:prstGeom prst="rect">
            <a:avLst/>
          </a:prstGeom>
          <a:noFill/>
        </p:spPr>
        <p:txBody>
          <a:bodyPr wrap="none" rtlCol="0">
            <a:spAutoFit/>
          </a:bodyPr>
          <a:lstStyle/>
          <a:p>
            <a:pPr marL="342900" indent="-342900">
              <a:buFont typeface="Arial" panose="020B0604020202020204" pitchFamily="34" charset="0"/>
              <a:buChar char="•"/>
            </a:pPr>
            <a:r>
              <a:rPr lang="en-US" sz="3200" dirty="0"/>
              <a:t>Streaming (Kafka)</a:t>
            </a:r>
          </a:p>
          <a:p>
            <a:pPr marL="342900" indent="-342900">
              <a:buFont typeface="Arial" panose="020B0604020202020204" pitchFamily="34" charset="0"/>
              <a:buChar char="•"/>
            </a:pPr>
            <a:r>
              <a:rPr lang="en-US" sz="3200" dirty="0"/>
              <a:t>Diverse open source and cloud mix</a:t>
            </a:r>
          </a:p>
          <a:p>
            <a:pPr marL="342900" indent="-342900">
              <a:buFont typeface="Arial" panose="020B0604020202020204" pitchFamily="34" charset="0"/>
              <a:buChar char="•"/>
            </a:pPr>
            <a:r>
              <a:rPr lang="en-US" sz="3200" dirty="0"/>
              <a:t>Full Clinical</a:t>
            </a:r>
          </a:p>
          <a:p>
            <a:pPr marL="342900" indent="-342900">
              <a:buFont typeface="Arial" panose="020B0604020202020204" pitchFamily="34" charset="0"/>
              <a:buChar char="•"/>
            </a:pPr>
            <a:r>
              <a:rPr lang="en-US" sz="3200" dirty="0"/>
              <a:t>Individual Healthcare Record (IHR)</a:t>
            </a:r>
          </a:p>
          <a:p>
            <a:pPr marL="342900" indent="-342900">
              <a:buFont typeface="Arial" panose="020B0604020202020204" pitchFamily="34" charset="0"/>
              <a:buChar char="•"/>
            </a:pPr>
            <a:r>
              <a:rPr lang="en-US" sz="3200" dirty="0"/>
              <a:t>Clinical Decision Support (CDS)</a:t>
            </a:r>
          </a:p>
          <a:p>
            <a:pPr marL="342900" indent="-342900">
              <a:buFont typeface="Arial" panose="020B0604020202020204" pitchFamily="34" charset="0"/>
              <a:buChar char="•"/>
            </a:pPr>
            <a:r>
              <a:rPr lang="en-US" sz="3200" dirty="0"/>
              <a:t>Real-Time Point-of-Care</a:t>
            </a:r>
          </a:p>
          <a:p>
            <a:pPr marL="342900" indent="-342900">
              <a:buFont typeface="Arial" panose="020B0604020202020204" pitchFamily="34" charset="0"/>
              <a:buChar char="•"/>
            </a:pPr>
            <a:r>
              <a:rPr lang="en-US" sz="3200" dirty="0"/>
              <a:t>Accountable Care Organization (ACO)</a:t>
            </a:r>
          </a:p>
          <a:p>
            <a:pPr marL="342900" indent="-342900">
              <a:buFont typeface="Arial" panose="020B0604020202020204" pitchFamily="34" charset="0"/>
              <a:buChar char="•"/>
            </a:pPr>
            <a:r>
              <a:rPr lang="en-US" sz="3200" dirty="0"/>
              <a:t>Integrated Knowledge Graph</a:t>
            </a:r>
          </a:p>
        </p:txBody>
      </p:sp>
      <p:cxnSp>
        <p:nvCxnSpPr>
          <p:cNvPr id="11" name="Straight Arrow Connector 10">
            <a:extLst>
              <a:ext uri="{FF2B5EF4-FFF2-40B4-BE49-F238E27FC236}">
                <a16:creationId xmlns:a16="http://schemas.microsoft.com/office/drawing/2014/main" id="{524342D7-C01E-2645-9C98-3F738E2ADCD8}"/>
              </a:ext>
            </a:extLst>
          </p:cNvPr>
          <p:cNvCxnSpPr>
            <a:cxnSpLocks/>
          </p:cNvCxnSpPr>
          <p:nvPr/>
        </p:nvCxnSpPr>
        <p:spPr>
          <a:xfrm>
            <a:off x="6045950" y="5216918"/>
            <a:ext cx="1856467" cy="0"/>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E676FC-DB9A-504B-982B-054F9D19DB01}"/>
              </a:ext>
            </a:extLst>
          </p:cNvPr>
          <p:cNvCxnSpPr>
            <a:cxnSpLocks/>
          </p:cNvCxnSpPr>
          <p:nvPr/>
        </p:nvCxnSpPr>
        <p:spPr>
          <a:xfrm>
            <a:off x="3713584" y="7665230"/>
            <a:ext cx="4188833" cy="0"/>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8628D3-142A-3441-83D5-B1451D14D37B}"/>
              </a:ext>
            </a:extLst>
          </p:cNvPr>
          <p:cNvCxnSpPr>
            <a:cxnSpLocks/>
          </p:cNvCxnSpPr>
          <p:nvPr/>
        </p:nvCxnSpPr>
        <p:spPr>
          <a:xfrm>
            <a:off x="5467739" y="4193661"/>
            <a:ext cx="2434678" cy="0"/>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2F56A3-5E3D-4A45-B03F-E1787C381214}"/>
              </a:ext>
            </a:extLst>
          </p:cNvPr>
          <p:cNvCxnSpPr>
            <a:cxnSpLocks/>
          </p:cNvCxnSpPr>
          <p:nvPr/>
        </p:nvCxnSpPr>
        <p:spPr>
          <a:xfrm>
            <a:off x="6045950" y="4775269"/>
            <a:ext cx="1856467" cy="0"/>
          </a:xfrm>
          <a:prstGeom prst="straightConnector1">
            <a:avLst/>
          </a:prstGeom>
          <a:ln w="5715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5D4E9-D85B-2A43-A7F7-4849A353D08E}"/>
              </a:ext>
            </a:extLst>
          </p:cNvPr>
          <p:cNvPicPr>
            <a:picLocks noChangeAspect="1"/>
          </p:cNvPicPr>
          <p:nvPr/>
        </p:nvPicPr>
        <p:blipFill>
          <a:blip r:embed="rId3"/>
          <a:stretch>
            <a:fillRect/>
          </a:stretch>
        </p:blipFill>
        <p:spPr>
          <a:xfrm>
            <a:off x="2522770" y="1972558"/>
            <a:ext cx="12297047" cy="7144411"/>
          </a:xfrm>
          <a:prstGeom prst="rect">
            <a:avLst/>
          </a:prstGeom>
        </p:spPr>
      </p:pic>
      <p:sp>
        <p:nvSpPr>
          <p:cNvPr id="2" name="Title 1"/>
          <p:cNvSpPr>
            <a:spLocks noGrp="1"/>
          </p:cNvSpPr>
          <p:nvPr>
            <p:ph type="title"/>
          </p:nvPr>
        </p:nvSpPr>
        <p:spPr/>
        <p:txBody>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12</a:t>
            </a:fld>
            <a:endParaRPr lang="en"/>
          </a:p>
        </p:txBody>
      </p:sp>
      <p:sp>
        <p:nvSpPr>
          <p:cNvPr id="6" name="TextBox 5"/>
          <p:cNvSpPr txBox="1"/>
          <p:nvPr/>
        </p:nvSpPr>
        <p:spPr>
          <a:xfrm>
            <a:off x="8402676" y="9292471"/>
            <a:ext cx="6417141" cy="461665"/>
          </a:xfrm>
          <a:prstGeom prst="rect">
            <a:avLst/>
          </a:prstGeom>
          <a:noFill/>
        </p:spPr>
        <p:txBody>
          <a:bodyPr wrap="none" rtlCol="0">
            <a:spAutoFit/>
          </a:bodyPr>
          <a:lstStyle/>
          <a:p>
            <a:r>
              <a:rPr lang="en-US" sz="2400" dirty="0">
                <a:solidFill>
                  <a:schemeClr val="bg1">
                    <a:lumMod val="50000"/>
                  </a:schemeClr>
                </a:solidFill>
              </a:rPr>
              <a:t>https://db-engines.com/en/</a:t>
            </a:r>
            <a:r>
              <a:rPr lang="en-US" sz="2400" dirty="0" err="1">
                <a:solidFill>
                  <a:schemeClr val="bg1">
                    <a:lumMod val="50000"/>
                  </a:schemeClr>
                </a:solidFill>
              </a:rPr>
              <a:t>ranking_categories</a:t>
            </a:r>
            <a:endParaRPr lang="en-US" sz="2400" dirty="0">
              <a:solidFill>
                <a:schemeClr val="bg1">
                  <a:lumMod val="50000"/>
                </a:schemeClr>
              </a:solidFill>
            </a:endParaRPr>
          </a:p>
        </p:txBody>
      </p:sp>
      <p:cxnSp>
        <p:nvCxnSpPr>
          <p:cNvPr id="7" name="Straight Arrow Connector 6"/>
          <p:cNvCxnSpPr/>
          <p:nvPr/>
        </p:nvCxnSpPr>
        <p:spPr>
          <a:xfrm flipH="1">
            <a:off x="11940356" y="3283079"/>
            <a:ext cx="474803" cy="1260289"/>
          </a:xfrm>
          <a:prstGeom prst="straightConnector1">
            <a:avLst/>
          </a:prstGeom>
          <a:ln w="762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11081782" y="2609725"/>
            <a:ext cx="3387031" cy="523220"/>
          </a:xfrm>
          <a:prstGeom prst="rect">
            <a:avLst/>
          </a:prstGeom>
          <a:noFill/>
        </p:spPr>
        <p:txBody>
          <a:bodyPr wrap="square" rtlCol="0">
            <a:spAutoFit/>
          </a:bodyPr>
          <a:lstStyle/>
          <a:p>
            <a:r>
              <a:rPr lang="en-US" sz="2800" b="1" dirty="0">
                <a:solidFill>
                  <a:schemeClr val="accent1"/>
                </a:solidFill>
              </a:rPr>
              <a:t>Graph Databases</a:t>
            </a:r>
          </a:p>
        </p:txBody>
      </p:sp>
    </p:spTree>
    <p:extLst>
      <p:ext uri="{BB962C8B-B14F-4D97-AF65-F5344CB8AC3E}">
        <p14:creationId xmlns:p14="http://schemas.microsoft.com/office/powerpoint/2010/main" val="69450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5" name="Title 4">
            <a:extLst>
              <a:ext uri="{FF2B5EF4-FFF2-40B4-BE49-F238E27FC236}">
                <a16:creationId xmlns:a16="http://schemas.microsoft.com/office/drawing/2014/main" id="{30747B9E-B3D4-C845-995C-6EB78FE1A12E}"/>
              </a:ext>
            </a:extLst>
          </p:cNvPr>
          <p:cNvSpPr>
            <a:spLocks noGrp="1"/>
          </p:cNvSpPr>
          <p:nvPr>
            <p:ph type="title"/>
          </p:nvPr>
        </p:nvSpPr>
        <p:spPr/>
        <p:txBody>
          <a:bodyPr/>
          <a:lstStyle/>
          <a:p>
            <a:r>
              <a:rPr lang="en" dirty="0"/>
              <a:t>The </a:t>
            </a:r>
            <a:r>
              <a:rPr lang="en-US" dirty="0"/>
              <a:t>“</a:t>
            </a:r>
            <a:r>
              <a:rPr lang="en" dirty="0"/>
              <a:t>Achilles Heel</a:t>
            </a:r>
            <a:r>
              <a:rPr lang="en-US" dirty="0"/>
              <a:t>”</a:t>
            </a:r>
            <a:r>
              <a:rPr lang="en" dirty="0"/>
              <a:t> of </a:t>
            </a:r>
            <a:r>
              <a:rPr lang="en-US" dirty="0"/>
              <a:t>Native </a:t>
            </a:r>
            <a:r>
              <a:rPr lang="en" dirty="0"/>
              <a:t>Graph</a:t>
            </a:r>
            <a:r>
              <a:rPr lang="en-US" dirty="0"/>
              <a:t> Databases</a:t>
            </a:r>
          </a:p>
        </p:txBody>
      </p:sp>
      <p:sp>
        <p:nvSpPr>
          <p:cNvPr id="2" name="Slide Number Placeholder 1"/>
          <p:cNvSpPr>
            <a:spLocks noGrp="1"/>
          </p:cNvSpPr>
          <p:nvPr>
            <p:ph type="sldNum" sz="quarter" idx="12"/>
          </p:nvPr>
        </p:nvSpPr>
        <p:spPr/>
        <p:txBody>
          <a:bodyPr/>
          <a:lstStyle/>
          <a:p>
            <a:fld id="{00000000-1234-1234-1234-123412341234}" type="slidenum">
              <a:rPr lang="en" smtClean="0"/>
              <a:pPr/>
              <a:t>13</a:t>
            </a:fld>
            <a:endParaRPr lang="en"/>
          </a:p>
        </p:txBody>
      </p:sp>
      <p:sp>
        <p:nvSpPr>
          <p:cNvPr id="167" name="Shape 167"/>
          <p:cNvSpPr txBox="1">
            <a:spLocks noGrp="1"/>
          </p:cNvSpPr>
          <p:nvPr>
            <p:ph type="body" idx="4294967295"/>
          </p:nvPr>
        </p:nvSpPr>
        <p:spPr>
          <a:xfrm>
            <a:off x="446003" y="4158957"/>
            <a:ext cx="16331609" cy="897444"/>
          </a:xfrm>
          <a:prstGeom prst="rect">
            <a:avLst/>
          </a:prstGeom>
        </p:spPr>
        <p:txBody>
          <a:bodyPr vert="horz" wrap="square" lIns="155423" tIns="155423" rIns="155423" bIns="155423" rtlCol="0" anchor="t" anchorCtr="0">
            <a:noAutofit/>
          </a:bodyPr>
          <a:lstStyle/>
          <a:p>
            <a:pPr>
              <a:buNone/>
            </a:pPr>
            <a:r>
              <a:rPr lang="en" sz="2400" dirty="0">
                <a:solidFill>
                  <a:srgbClr val="222222"/>
                </a:solidFill>
                <a:highlight>
                  <a:srgbClr val="FFFFFF"/>
                </a:highlight>
                <a:ea typeface="Roboto"/>
                <a:cs typeface="Roboto"/>
                <a:sym typeface="Roboto"/>
              </a:rPr>
              <a:t>If all nodes and arcs don't fit into RAM memory performance will quickly degrade.  A challenge for shared-nothing architectures. Distributed graphs have excellent scale-out characteristics.</a:t>
            </a:r>
          </a:p>
        </p:txBody>
      </p:sp>
      <p:grpSp>
        <p:nvGrpSpPr>
          <p:cNvPr id="3" name="Group 2"/>
          <p:cNvGrpSpPr/>
          <p:nvPr/>
        </p:nvGrpSpPr>
        <p:grpSpPr>
          <a:xfrm>
            <a:off x="3436603" y="5134254"/>
            <a:ext cx="10350407" cy="4828807"/>
            <a:chOff x="1928083" y="4875589"/>
            <a:chExt cx="10350407" cy="4828807"/>
          </a:xfrm>
        </p:grpSpPr>
        <p:cxnSp>
          <p:nvCxnSpPr>
            <p:cNvPr id="168" name="Shape 168"/>
            <p:cNvCxnSpPr/>
            <p:nvPr/>
          </p:nvCxnSpPr>
          <p:spPr>
            <a:xfrm rot="10800000">
              <a:off x="4446717" y="5670424"/>
              <a:ext cx="18360" cy="3103350"/>
            </a:xfrm>
            <a:prstGeom prst="straightConnector1">
              <a:avLst/>
            </a:prstGeom>
            <a:noFill/>
            <a:ln w="28575" cap="flat" cmpd="sng">
              <a:solidFill>
                <a:schemeClr val="dk2"/>
              </a:solidFill>
              <a:prstDash val="solid"/>
              <a:round/>
              <a:headEnd type="none" w="lg" len="lg"/>
              <a:tailEnd type="triangle" w="lg" len="lg"/>
            </a:ln>
          </p:spPr>
        </p:cxnSp>
        <p:cxnSp>
          <p:nvCxnSpPr>
            <p:cNvPr id="169" name="Shape 169"/>
            <p:cNvCxnSpPr/>
            <p:nvPr/>
          </p:nvCxnSpPr>
          <p:spPr>
            <a:xfrm rot="10800000" flipH="1">
              <a:off x="4428570" y="8737139"/>
              <a:ext cx="7849920" cy="18360"/>
            </a:xfrm>
            <a:prstGeom prst="straightConnector1">
              <a:avLst/>
            </a:prstGeom>
            <a:noFill/>
            <a:ln w="28575" cap="flat" cmpd="sng">
              <a:solidFill>
                <a:schemeClr val="dk2"/>
              </a:solidFill>
              <a:prstDash val="solid"/>
              <a:round/>
              <a:headEnd type="none" w="lg" len="lg"/>
              <a:tailEnd type="triangle" w="lg" len="lg"/>
            </a:ln>
          </p:spPr>
        </p:cxnSp>
        <p:sp>
          <p:nvSpPr>
            <p:cNvPr id="170" name="Shape 170"/>
            <p:cNvSpPr/>
            <p:nvPr/>
          </p:nvSpPr>
          <p:spPr>
            <a:xfrm>
              <a:off x="4428570" y="6100524"/>
              <a:ext cx="4746359" cy="2545541"/>
            </a:xfrm>
            <a:custGeom>
              <a:avLst/>
              <a:gdLst/>
              <a:ahLst/>
              <a:cxnLst/>
              <a:rect l="0" t="0" r="0" b="0"/>
              <a:pathLst>
                <a:path w="97070" h="59039" extrusionOk="0">
                  <a:moveTo>
                    <a:pt x="0" y="1056"/>
                  </a:moveTo>
                  <a:cubicBezTo>
                    <a:pt x="12721" y="1821"/>
                    <a:pt x="60148" y="-4015"/>
                    <a:pt x="76327" y="5648"/>
                  </a:cubicBezTo>
                  <a:cubicBezTo>
                    <a:pt x="92505" y="15311"/>
                    <a:pt x="93612" y="50140"/>
                    <a:pt x="97070" y="59039"/>
                  </a:cubicBezTo>
                </a:path>
              </a:pathLst>
            </a:custGeom>
            <a:noFill/>
            <a:ln w="57150" cap="flat" cmpd="sng">
              <a:solidFill>
                <a:schemeClr val="accent1"/>
              </a:solidFill>
              <a:prstDash val="solid"/>
              <a:round/>
              <a:headEnd type="none" w="lg" len="lg"/>
              <a:tailEnd type="none" w="lg" len="lg"/>
            </a:ln>
          </p:spPr>
        </p:sp>
        <p:sp>
          <p:nvSpPr>
            <p:cNvPr id="171" name="Shape 171"/>
            <p:cNvSpPr txBox="1"/>
            <p:nvPr/>
          </p:nvSpPr>
          <p:spPr>
            <a:xfrm>
              <a:off x="1928083" y="5079213"/>
              <a:ext cx="2610180" cy="1445413"/>
            </a:xfrm>
            <a:prstGeom prst="rect">
              <a:avLst/>
            </a:prstGeom>
            <a:noFill/>
            <a:ln>
              <a:noFill/>
            </a:ln>
          </p:spPr>
          <p:txBody>
            <a:bodyPr wrap="square" lIns="155423" tIns="155423" rIns="155423" bIns="155423" anchor="t" anchorCtr="0">
              <a:noAutofit/>
            </a:bodyPr>
            <a:lstStyle/>
            <a:p>
              <a:r>
                <a:rPr lang="en-US" sz="2400" b="1" dirty="0"/>
                <a:t>Graph</a:t>
              </a:r>
            </a:p>
            <a:p>
              <a:r>
                <a:rPr lang="en-US" sz="2400" b="1" dirty="0"/>
                <a:t>Traversal</a:t>
              </a:r>
            </a:p>
            <a:p>
              <a:r>
                <a:rPr lang="en" sz="2400" b="1" dirty="0"/>
                <a:t>Performance</a:t>
              </a:r>
            </a:p>
          </p:txBody>
        </p:sp>
        <p:sp>
          <p:nvSpPr>
            <p:cNvPr id="172" name="Shape 172"/>
            <p:cNvSpPr txBox="1"/>
            <p:nvPr/>
          </p:nvSpPr>
          <p:spPr>
            <a:xfrm>
              <a:off x="8384215" y="8846576"/>
              <a:ext cx="3249210" cy="857820"/>
            </a:xfrm>
            <a:prstGeom prst="rect">
              <a:avLst/>
            </a:prstGeom>
            <a:noFill/>
            <a:ln>
              <a:noFill/>
            </a:ln>
          </p:spPr>
          <p:txBody>
            <a:bodyPr wrap="square" lIns="155423" tIns="155423" rIns="155423" bIns="155423" anchor="t" anchorCtr="0">
              <a:noAutofit/>
            </a:bodyPr>
            <a:lstStyle/>
            <a:p>
              <a:r>
                <a:rPr lang="en" sz="2400" b="1"/>
                <a:t>Graph Size</a:t>
              </a:r>
            </a:p>
          </p:txBody>
        </p:sp>
        <p:cxnSp>
          <p:nvCxnSpPr>
            <p:cNvPr id="173" name="Shape 173"/>
            <p:cNvCxnSpPr/>
            <p:nvPr/>
          </p:nvCxnSpPr>
          <p:spPr>
            <a:xfrm>
              <a:off x="7696182" y="5679604"/>
              <a:ext cx="54570" cy="3084990"/>
            </a:xfrm>
            <a:prstGeom prst="straightConnector1">
              <a:avLst/>
            </a:prstGeom>
            <a:noFill/>
            <a:ln w="9525" cap="flat" cmpd="sng">
              <a:solidFill>
                <a:schemeClr val="dk2"/>
              </a:solidFill>
              <a:prstDash val="lgDash"/>
              <a:round/>
              <a:headEnd type="none" w="lg" len="lg"/>
              <a:tailEnd type="none" w="lg" len="lg"/>
            </a:ln>
          </p:spPr>
        </p:cxnSp>
        <p:sp>
          <p:nvSpPr>
            <p:cNvPr id="174" name="Shape 174"/>
            <p:cNvSpPr txBox="1"/>
            <p:nvPr/>
          </p:nvSpPr>
          <p:spPr>
            <a:xfrm>
              <a:off x="7458905" y="4875589"/>
              <a:ext cx="2610180" cy="668610"/>
            </a:xfrm>
            <a:prstGeom prst="rect">
              <a:avLst/>
            </a:prstGeom>
            <a:noFill/>
            <a:ln>
              <a:noFill/>
            </a:ln>
          </p:spPr>
          <p:txBody>
            <a:bodyPr wrap="square" lIns="155423" tIns="155423" rIns="155423" bIns="155423" anchor="t" anchorCtr="0">
              <a:noAutofit/>
            </a:bodyPr>
            <a:lstStyle/>
            <a:p>
              <a:r>
                <a:rPr lang="en" sz="2400" b="1"/>
                <a:t>RAM full limit</a:t>
              </a:r>
            </a:p>
          </p:txBody>
        </p:sp>
        <p:sp>
          <p:nvSpPr>
            <p:cNvPr id="175" name="Shape 175"/>
            <p:cNvSpPr txBox="1"/>
            <p:nvPr/>
          </p:nvSpPr>
          <p:spPr>
            <a:xfrm>
              <a:off x="7696182" y="7491549"/>
              <a:ext cx="1478490" cy="668610"/>
            </a:xfrm>
            <a:prstGeom prst="rect">
              <a:avLst/>
            </a:prstGeom>
            <a:noFill/>
            <a:ln>
              <a:noFill/>
            </a:ln>
          </p:spPr>
          <p:txBody>
            <a:bodyPr wrap="square" lIns="155423" tIns="155423" rIns="155423" bIns="155423" anchor="t" anchorCtr="0">
              <a:noAutofit/>
            </a:bodyPr>
            <a:lstStyle/>
            <a:p>
              <a:r>
                <a:rPr lang="en" sz="2000" b="1"/>
                <a:t>Disk Swap</a:t>
              </a:r>
            </a:p>
          </p:txBody>
        </p:sp>
        <p:sp>
          <p:nvSpPr>
            <p:cNvPr id="176" name="Shape 176"/>
            <p:cNvSpPr txBox="1"/>
            <p:nvPr/>
          </p:nvSpPr>
          <p:spPr>
            <a:xfrm>
              <a:off x="4939376" y="6445320"/>
              <a:ext cx="2117520" cy="668610"/>
            </a:xfrm>
            <a:prstGeom prst="rect">
              <a:avLst/>
            </a:prstGeom>
            <a:noFill/>
            <a:ln>
              <a:noFill/>
            </a:ln>
          </p:spPr>
          <p:txBody>
            <a:bodyPr wrap="square" lIns="155423" tIns="155423" rIns="155423" bIns="155423" anchor="t" anchorCtr="0">
              <a:noAutofit/>
            </a:bodyPr>
            <a:lstStyle/>
            <a:p>
              <a:r>
                <a:rPr lang="en" sz="2000" b="1" dirty="0"/>
                <a:t>No Disk Swap</a:t>
              </a:r>
            </a:p>
          </p:txBody>
        </p:sp>
      </p:grpSp>
      <p:sp>
        <p:nvSpPr>
          <p:cNvPr id="4" name="Rectangle 3"/>
          <p:cNvSpPr/>
          <p:nvPr/>
        </p:nvSpPr>
        <p:spPr>
          <a:xfrm>
            <a:off x="3728645" y="2036099"/>
            <a:ext cx="2696705" cy="191275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16" name="Group 242"/>
          <p:cNvGrpSpPr/>
          <p:nvPr/>
        </p:nvGrpSpPr>
        <p:grpSpPr>
          <a:xfrm>
            <a:off x="3816037" y="2090620"/>
            <a:ext cx="2234618" cy="1600200"/>
            <a:chOff x="3505200" y="4267200"/>
            <a:chExt cx="1676400" cy="1600200"/>
          </a:xfrm>
        </p:grpSpPr>
        <p:sp>
          <p:nvSpPr>
            <p:cNvPr id="17" name="Oval 16"/>
            <p:cNvSpPr/>
            <p:nvPr/>
          </p:nvSpPr>
          <p:spPr bwMode="auto">
            <a:xfrm>
              <a:off x="4191000" y="4267200"/>
              <a:ext cx="228600" cy="228600"/>
            </a:xfrm>
            <a:prstGeom prst="ellipse">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18" name="Oval 17"/>
            <p:cNvSpPr/>
            <p:nvPr/>
          </p:nvSpPr>
          <p:spPr bwMode="auto">
            <a:xfrm>
              <a:off x="3886200" y="4724400"/>
              <a:ext cx="228600" cy="228600"/>
            </a:xfrm>
            <a:prstGeom prst="ellipse">
              <a:avLst/>
            </a:prstGeom>
            <a:solidFill>
              <a:srgbClr val="996633"/>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19" name="Oval 18"/>
            <p:cNvSpPr/>
            <p:nvPr/>
          </p:nvSpPr>
          <p:spPr bwMode="auto">
            <a:xfrm>
              <a:off x="4191000" y="5105400"/>
              <a:ext cx="228600" cy="228600"/>
            </a:xfrm>
            <a:prstGeom prst="ellipse">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0" name="Oval 19"/>
            <p:cNvSpPr/>
            <p:nvPr/>
          </p:nvSpPr>
          <p:spPr bwMode="auto">
            <a:xfrm>
              <a:off x="4724400" y="4495800"/>
              <a:ext cx="228600" cy="228600"/>
            </a:xfrm>
            <a:prstGeom prst="ellipse">
              <a:avLst/>
            </a:prstGeom>
            <a:solidFill>
              <a:srgbClr val="888B8D"/>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1" name="Oval 20"/>
            <p:cNvSpPr/>
            <p:nvPr/>
          </p:nvSpPr>
          <p:spPr bwMode="auto">
            <a:xfrm>
              <a:off x="4648200" y="4953000"/>
              <a:ext cx="228600" cy="228600"/>
            </a:xfrm>
            <a:prstGeom prst="ellipse">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2" name="Oval 21"/>
            <p:cNvSpPr/>
            <p:nvPr/>
          </p:nvSpPr>
          <p:spPr bwMode="auto">
            <a:xfrm>
              <a:off x="3581400" y="5257800"/>
              <a:ext cx="228600" cy="228600"/>
            </a:xfrm>
            <a:prstGeom prst="ellipse">
              <a:avLst/>
            </a:prstGeom>
            <a:solidFill>
              <a:srgbClr val="7030A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3" name="Oval 22"/>
            <p:cNvSpPr/>
            <p:nvPr/>
          </p:nvSpPr>
          <p:spPr bwMode="auto">
            <a:xfrm>
              <a:off x="4419600" y="5486400"/>
              <a:ext cx="228600" cy="228600"/>
            </a:xfrm>
            <a:prstGeom prst="ellipse">
              <a:avLst/>
            </a:prstGeom>
            <a:solidFill>
              <a:srgbClr val="7396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4" name="Oval 23"/>
            <p:cNvSpPr/>
            <p:nvPr/>
          </p:nvSpPr>
          <p:spPr bwMode="auto">
            <a:xfrm>
              <a:off x="3505200" y="4572000"/>
              <a:ext cx="228600" cy="228600"/>
            </a:xfrm>
            <a:prstGeom prst="ellipse">
              <a:avLst/>
            </a:prstGeom>
            <a:solidFill>
              <a:schemeClr val="bg1">
                <a:lumMod val="6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25" name="Oval 24"/>
            <p:cNvSpPr/>
            <p:nvPr/>
          </p:nvSpPr>
          <p:spPr bwMode="auto">
            <a:xfrm>
              <a:off x="4953000" y="5334000"/>
              <a:ext cx="228600" cy="228600"/>
            </a:xfrm>
            <a:prstGeom prst="ellipse">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26" name="Straight Arrow Connector 25"/>
            <p:cNvCxnSpPr/>
            <p:nvPr/>
          </p:nvCxnSpPr>
          <p:spPr>
            <a:xfrm flipV="1">
              <a:off x="3700322" y="4381500"/>
              <a:ext cx="490678" cy="2239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419600" y="4381500"/>
              <a:ext cx="304800" cy="228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757878" y="4690922"/>
              <a:ext cx="4622" cy="2620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843322" y="5148122"/>
              <a:ext cx="1431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648200" y="5448300"/>
              <a:ext cx="304800" cy="152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4386122" y="5300522"/>
              <a:ext cx="1050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081322" y="4919522"/>
              <a:ext cx="1431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3776522" y="4919522"/>
              <a:ext cx="143156" cy="3717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614878" y="4800600"/>
              <a:ext cx="4622" cy="4906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305300" y="4495800"/>
              <a:ext cx="80822" cy="6430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810000" y="5300522"/>
              <a:ext cx="414478" cy="715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Oval 36"/>
            <p:cNvSpPr/>
            <p:nvPr/>
          </p:nvSpPr>
          <p:spPr bwMode="auto">
            <a:xfrm>
              <a:off x="3962400" y="5638800"/>
              <a:ext cx="228600" cy="228600"/>
            </a:xfrm>
            <a:prstGeom prst="ellipse">
              <a:avLst/>
            </a:prstGeom>
            <a:solidFill>
              <a:srgbClr val="A22B38"/>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38" name="Straight Arrow Connector 37"/>
            <p:cNvCxnSpPr/>
            <p:nvPr/>
          </p:nvCxnSpPr>
          <p:spPr>
            <a:xfrm flipV="1">
              <a:off x="4157522" y="5334000"/>
              <a:ext cx="147778" cy="3382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9" name="Rectangle 38"/>
          <p:cNvSpPr/>
          <p:nvPr/>
        </p:nvSpPr>
        <p:spPr>
          <a:xfrm>
            <a:off x="9873635" y="1968307"/>
            <a:ext cx="2747491" cy="191275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nvGrpSpPr>
          <p:cNvPr id="40" name="Group 242"/>
          <p:cNvGrpSpPr/>
          <p:nvPr/>
        </p:nvGrpSpPr>
        <p:grpSpPr>
          <a:xfrm>
            <a:off x="10151341" y="2167202"/>
            <a:ext cx="2234618" cy="1600200"/>
            <a:chOff x="3505200" y="4267200"/>
            <a:chExt cx="1676400" cy="1600200"/>
          </a:xfrm>
        </p:grpSpPr>
        <p:sp>
          <p:nvSpPr>
            <p:cNvPr id="41" name="Oval 40"/>
            <p:cNvSpPr/>
            <p:nvPr/>
          </p:nvSpPr>
          <p:spPr bwMode="auto">
            <a:xfrm>
              <a:off x="4191000" y="4267200"/>
              <a:ext cx="228600" cy="228600"/>
            </a:xfrm>
            <a:prstGeom prst="ellipse">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2" name="Oval 41"/>
            <p:cNvSpPr/>
            <p:nvPr/>
          </p:nvSpPr>
          <p:spPr bwMode="auto">
            <a:xfrm>
              <a:off x="3886200" y="4724400"/>
              <a:ext cx="228600" cy="228600"/>
            </a:xfrm>
            <a:prstGeom prst="ellipse">
              <a:avLst/>
            </a:prstGeom>
            <a:solidFill>
              <a:srgbClr val="996633"/>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3" name="Oval 42"/>
            <p:cNvSpPr/>
            <p:nvPr/>
          </p:nvSpPr>
          <p:spPr bwMode="auto">
            <a:xfrm>
              <a:off x="4191000" y="5105400"/>
              <a:ext cx="228600" cy="228600"/>
            </a:xfrm>
            <a:prstGeom prst="ellipse">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4" name="Oval 43"/>
            <p:cNvSpPr/>
            <p:nvPr/>
          </p:nvSpPr>
          <p:spPr bwMode="auto">
            <a:xfrm>
              <a:off x="4724400" y="4495800"/>
              <a:ext cx="228600" cy="228600"/>
            </a:xfrm>
            <a:prstGeom prst="ellipse">
              <a:avLst/>
            </a:prstGeom>
            <a:solidFill>
              <a:srgbClr val="888B8D"/>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5" name="Oval 44"/>
            <p:cNvSpPr/>
            <p:nvPr/>
          </p:nvSpPr>
          <p:spPr bwMode="auto">
            <a:xfrm>
              <a:off x="4648200" y="4953000"/>
              <a:ext cx="228600" cy="228600"/>
            </a:xfrm>
            <a:prstGeom prst="ellipse">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581400" y="5257800"/>
              <a:ext cx="228600" cy="228600"/>
            </a:xfrm>
            <a:prstGeom prst="ellipse">
              <a:avLst/>
            </a:prstGeom>
            <a:solidFill>
              <a:srgbClr val="7030A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419600" y="5486400"/>
              <a:ext cx="228600" cy="228600"/>
            </a:xfrm>
            <a:prstGeom prst="ellipse">
              <a:avLst/>
            </a:prstGeom>
            <a:solidFill>
              <a:srgbClr val="73960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3505200" y="4572000"/>
              <a:ext cx="228600" cy="228600"/>
            </a:xfrm>
            <a:prstGeom prst="ellipse">
              <a:avLst/>
            </a:prstGeom>
            <a:solidFill>
              <a:schemeClr val="bg1">
                <a:lumMod val="65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953000" y="5334000"/>
              <a:ext cx="228600" cy="228600"/>
            </a:xfrm>
            <a:prstGeom prst="ellipse">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0" name="Straight Arrow Connector 49"/>
            <p:cNvCxnSpPr/>
            <p:nvPr/>
          </p:nvCxnSpPr>
          <p:spPr>
            <a:xfrm flipV="1">
              <a:off x="3700322" y="4381500"/>
              <a:ext cx="490678" cy="2239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419600" y="4381500"/>
              <a:ext cx="304800" cy="2286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757878" y="4690922"/>
              <a:ext cx="4622" cy="2620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843322" y="5148122"/>
              <a:ext cx="1431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4648200" y="5448300"/>
              <a:ext cx="304800" cy="15240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4386122" y="5300522"/>
              <a:ext cx="1050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4081322" y="4919522"/>
              <a:ext cx="143156" cy="2193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3776522" y="4919522"/>
              <a:ext cx="143156" cy="371756"/>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614878" y="4800600"/>
              <a:ext cx="4622" cy="4906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05300" y="4495800"/>
              <a:ext cx="80822" cy="6430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3810000" y="5300522"/>
              <a:ext cx="414478" cy="715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3962400" y="5638800"/>
              <a:ext cx="228600" cy="228600"/>
            </a:xfrm>
            <a:prstGeom prst="ellipse">
              <a:avLst/>
            </a:prstGeom>
            <a:solidFill>
              <a:srgbClr val="A22B38"/>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2" name="Straight Arrow Connector 61"/>
            <p:cNvCxnSpPr/>
            <p:nvPr/>
          </p:nvCxnSpPr>
          <p:spPr>
            <a:xfrm flipV="1">
              <a:off x="4157522" y="5334000"/>
              <a:ext cx="147778" cy="33827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Oval 62"/>
          <p:cNvSpPr/>
          <p:nvPr/>
        </p:nvSpPr>
        <p:spPr bwMode="auto">
          <a:xfrm>
            <a:off x="13179780" y="2903921"/>
            <a:ext cx="304721" cy="228600"/>
          </a:xfrm>
          <a:prstGeom prst="ellipse">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64" name="Oval 63"/>
          <p:cNvSpPr/>
          <p:nvPr/>
        </p:nvSpPr>
        <p:spPr bwMode="auto">
          <a:xfrm>
            <a:off x="12925848" y="2497025"/>
            <a:ext cx="304721" cy="228600"/>
          </a:xfrm>
          <a:prstGeom prst="ellipse">
            <a:avLst/>
          </a:prstGeom>
          <a:solidFill>
            <a:srgbClr val="996633"/>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65" name="Oval 64"/>
          <p:cNvSpPr/>
          <p:nvPr/>
        </p:nvSpPr>
        <p:spPr bwMode="auto">
          <a:xfrm>
            <a:off x="12925847" y="3334784"/>
            <a:ext cx="304721" cy="228600"/>
          </a:xfrm>
          <a:prstGeom prst="ellipse">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a:endCxn id="64" idx="2"/>
          </p:cNvCxnSpPr>
          <p:nvPr/>
        </p:nvCxnSpPr>
        <p:spPr>
          <a:xfrm>
            <a:off x="12125865" y="2528037"/>
            <a:ext cx="799983" cy="83288"/>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4" idx="3"/>
            <a:endCxn id="49" idx="7"/>
          </p:cNvCxnSpPr>
          <p:nvPr/>
        </p:nvCxnSpPr>
        <p:spPr>
          <a:xfrm flipH="1">
            <a:off x="12341334" y="2692148"/>
            <a:ext cx="629138" cy="57533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3" idx="2"/>
            <a:endCxn id="49" idx="6"/>
          </p:cNvCxnSpPr>
          <p:nvPr/>
        </p:nvCxnSpPr>
        <p:spPr>
          <a:xfrm flipH="1">
            <a:off x="12385959" y="3018222"/>
            <a:ext cx="793820" cy="33008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65" idx="2"/>
          </p:cNvCxnSpPr>
          <p:nvPr/>
        </p:nvCxnSpPr>
        <p:spPr>
          <a:xfrm>
            <a:off x="12405050" y="3402892"/>
            <a:ext cx="520796" cy="46193"/>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5" idx="7"/>
            <a:endCxn id="63" idx="5"/>
          </p:cNvCxnSpPr>
          <p:nvPr/>
        </p:nvCxnSpPr>
        <p:spPr>
          <a:xfrm flipV="1">
            <a:off x="13185943" y="3099044"/>
            <a:ext cx="253933" cy="26921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10062" y="1977347"/>
            <a:ext cx="891591" cy="464614"/>
          </a:xfrm>
          <a:prstGeom prst="rect">
            <a:avLst/>
          </a:prstGeom>
          <a:noFill/>
        </p:spPr>
        <p:txBody>
          <a:bodyPr wrap="none" rtlCol="0">
            <a:spAutoFit/>
          </a:bodyPr>
          <a:lstStyle/>
          <a:p>
            <a:r>
              <a:rPr lang="en-US" b="1" dirty="0"/>
              <a:t>RAM</a:t>
            </a:r>
          </a:p>
        </p:txBody>
      </p:sp>
      <p:sp>
        <p:nvSpPr>
          <p:cNvPr id="82" name="TextBox 81"/>
          <p:cNvSpPr txBox="1"/>
          <p:nvPr/>
        </p:nvSpPr>
        <p:spPr>
          <a:xfrm>
            <a:off x="8967425" y="1979300"/>
            <a:ext cx="891591" cy="464614"/>
          </a:xfrm>
          <a:prstGeom prst="rect">
            <a:avLst/>
          </a:prstGeom>
          <a:noFill/>
        </p:spPr>
        <p:txBody>
          <a:bodyPr wrap="none" rtlCol="0">
            <a:spAutoFit/>
          </a:bodyPr>
          <a:lstStyle/>
          <a:p>
            <a:r>
              <a:rPr lang="en-US" b="1" dirty="0"/>
              <a:t>RAM</a:t>
            </a:r>
          </a:p>
        </p:txBody>
      </p:sp>
      <p:sp>
        <p:nvSpPr>
          <p:cNvPr id="6" name="TextBox 5">
            <a:extLst>
              <a:ext uri="{FF2B5EF4-FFF2-40B4-BE49-F238E27FC236}">
                <a16:creationId xmlns:a16="http://schemas.microsoft.com/office/drawing/2014/main" id="{86B8687C-C7B2-C14F-8F30-C8EF7FF732C9}"/>
              </a:ext>
            </a:extLst>
          </p:cNvPr>
          <p:cNvSpPr txBox="1"/>
          <p:nvPr/>
        </p:nvSpPr>
        <p:spPr>
          <a:xfrm>
            <a:off x="13312909" y="6162295"/>
            <a:ext cx="3858431" cy="1209177"/>
          </a:xfrm>
          <a:prstGeom prst="rect">
            <a:avLst/>
          </a:prstGeom>
          <a:noFill/>
        </p:spPr>
        <p:txBody>
          <a:bodyPr wrap="square" rtlCol="0">
            <a:spAutoFit/>
          </a:bodyPr>
          <a:lstStyle/>
          <a:p>
            <a:r>
              <a:rPr lang="en-US" dirty="0"/>
              <a:t>AWS has a single server that has 12TB RAM and 443 cores for $30/</a:t>
            </a:r>
            <a:r>
              <a:rPr lang="en-US" dirty="0" err="1"/>
              <a:t>hr</a:t>
            </a:r>
            <a:endParaRPr lang="en-US" dirty="0"/>
          </a:p>
        </p:txBody>
      </p:sp>
    </p:spTree>
    <p:extLst>
      <p:ext uri="{BB962C8B-B14F-4D97-AF65-F5344CB8AC3E}">
        <p14:creationId xmlns:p14="http://schemas.microsoft.com/office/powerpoint/2010/main" val="1956029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Straight Connector 193">
            <a:extLst>
              <a:ext uri="{FF2B5EF4-FFF2-40B4-BE49-F238E27FC236}">
                <a16:creationId xmlns:a16="http://schemas.microsoft.com/office/drawing/2014/main" id="{637D3349-7072-234F-A1CA-0146AD3CF482}"/>
              </a:ext>
            </a:extLst>
          </p:cNvPr>
          <p:cNvCxnSpPr>
            <a:cxnSpLocks/>
            <a:stCxn id="28" idx="3"/>
            <a:endCxn id="27" idx="7"/>
          </p:cNvCxnSpPr>
          <p:nvPr/>
        </p:nvCxnSpPr>
        <p:spPr>
          <a:xfrm flipH="1">
            <a:off x="2224146" y="7410855"/>
            <a:ext cx="247706" cy="41557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A30CA48-7FAD-5D4C-B8BB-C57CC482CD22}"/>
              </a:ext>
            </a:extLst>
          </p:cNvPr>
          <p:cNvCxnSpPr>
            <a:cxnSpLocks/>
            <a:stCxn id="3" idx="4"/>
            <a:endCxn id="4" idx="0"/>
          </p:cNvCxnSpPr>
          <p:nvPr/>
        </p:nvCxnSpPr>
        <p:spPr>
          <a:xfrm>
            <a:off x="7541682" y="3049621"/>
            <a:ext cx="2821106" cy="210817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8317D5-91FA-8E4D-B109-503F63E952C5}"/>
              </a:ext>
            </a:extLst>
          </p:cNvPr>
          <p:cNvCxnSpPr>
            <a:cxnSpLocks/>
            <a:stCxn id="7" idx="3"/>
            <a:endCxn id="8" idx="0"/>
          </p:cNvCxnSpPr>
          <p:nvPr/>
        </p:nvCxnSpPr>
        <p:spPr>
          <a:xfrm flipH="1">
            <a:off x="3729910" y="4164021"/>
            <a:ext cx="1314756" cy="672672"/>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D3655B-AEA3-B34F-8C80-4F7A37563FF9}"/>
              </a:ext>
            </a:extLst>
          </p:cNvPr>
          <p:cNvCxnSpPr>
            <a:cxnSpLocks/>
            <a:stCxn id="7" idx="5"/>
            <a:endCxn id="39" idx="0"/>
          </p:cNvCxnSpPr>
          <p:nvPr/>
        </p:nvCxnSpPr>
        <p:spPr>
          <a:xfrm>
            <a:off x="6128929" y="4164021"/>
            <a:ext cx="492058" cy="881287"/>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EEF3E02-2C9C-6D42-B6CB-70AA78B3BFDB}"/>
              </a:ext>
            </a:extLst>
          </p:cNvPr>
          <p:cNvCxnSpPr>
            <a:cxnSpLocks/>
            <a:stCxn id="39" idx="4"/>
            <a:endCxn id="6" idx="0"/>
          </p:cNvCxnSpPr>
          <p:nvPr/>
        </p:nvCxnSpPr>
        <p:spPr>
          <a:xfrm flipH="1">
            <a:off x="5084348" y="6125562"/>
            <a:ext cx="1536639" cy="1733187"/>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101F04D-49C6-464E-B2E3-039A87CFB30F}"/>
              </a:ext>
            </a:extLst>
          </p:cNvPr>
          <p:cNvCxnSpPr>
            <a:cxnSpLocks/>
            <a:stCxn id="84" idx="4"/>
            <a:endCxn id="4" idx="0"/>
          </p:cNvCxnSpPr>
          <p:nvPr/>
        </p:nvCxnSpPr>
        <p:spPr>
          <a:xfrm>
            <a:off x="10175671" y="3781048"/>
            <a:ext cx="187117" cy="137674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B14364F-E334-334A-8A5C-97CCBD1D7BDA}"/>
              </a:ext>
            </a:extLst>
          </p:cNvPr>
          <p:cNvCxnSpPr>
            <a:cxnSpLocks/>
            <a:stCxn id="39" idx="6"/>
            <a:endCxn id="4" idx="2"/>
          </p:cNvCxnSpPr>
          <p:nvPr/>
        </p:nvCxnSpPr>
        <p:spPr>
          <a:xfrm>
            <a:off x="8104127" y="5585435"/>
            <a:ext cx="927397" cy="22548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360BC448-180D-F24E-832B-49C593938630}"/>
              </a:ext>
            </a:extLst>
          </p:cNvPr>
          <p:cNvSpPr txBox="1"/>
          <p:nvPr/>
        </p:nvSpPr>
        <p:spPr>
          <a:xfrm>
            <a:off x="12166526" y="5510968"/>
            <a:ext cx="822661" cy="464614"/>
          </a:xfrm>
          <a:prstGeom prst="rect">
            <a:avLst/>
          </a:prstGeom>
          <a:noFill/>
        </p:spPr>
        <p:txBody>
          <a:bodyPr wrap="none" rtlCol="0">
            <a:spAutoFit/>
          </a:bodyPr>
          <a:lstStyle/>
          <a:p>
            <a:r>
              <a:rPr lang="en-US" dirty="0"/>
              <a:t>RDF</a:t>
            </a:r>
          </a:p>
        </p:txBody>
      </p:sp>
      <p:cxnSp>
        <p:nvCxnSpPr>
          <p:cNvPr id="205" name="Straight Connector 204">
            <a:extLst>
              <a:ext uri="{FF2B5EF4-FFF2-40B4-BE49-F238E27FC236}">
                <a16:creationId xmlns:a16="http://schemas.microsoft.com/office/drawing/2014/main" id="{011C6A3E-CE3C-9D4C-A2AC-B6C6A989F5D4}"/>
              </a:ext>
            </a:extLst>
          </p:cNvPr>
          <p:cNvCxnSpPr>
            <a:cxnSpLocks/>
            <a:stCxn id="4" idx="4"/>
            <a:endCxn id="204" idx="0"/>
          </p:cNvCxnSpPr>
          <p:nvPr/>
        </p:nvCxnSpPr>
        <p:spPr>
          <a:xfrm flipH="1">
            <a:off x="8695059" y="6464051"/>
            <a:ext cx="1667729" cy="247706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76D7BFB-B5F6-934A-93B6-6B6DA3CA101D}"/>
              </a:ext>
            </a:extLst>
          </p:cNvPr>
          <p:cNvSpPr>
            <a:spLocks noGrp="1"/>
          </p:cNvSpPr>
          <p:nvPr>
            <p:ph type="title"/>
          </p:nvPr>
        </p:nvSpPr>
        <p:spPr>
          <a:xfrm>
            <a:off x="396878" y="420935"/>
            <a:ext cx="16596361" cy="773724"/>
          </a:xfrm>
        </p:spPr>
        <p:txBody>
          <a:bodyPr/>
          <a:lstStyle/>
          <a:p>
            <a:r>
              <a:rPr lang="en-US" dirty="0"/>
              <a:t>Graph Technology Relationships</a:t>
            </a:r>
          </a:p>
        </p:txBody>
      </p:sp>
      <p:sp>
        <p:nvSpPr>
          <p:cNvPr id="3" name="Oval 2">
            <a:extLst>
              <a:ext uri="{FF2B5EF4-FFF2-40B4-BE49-F238E27FC236}">
                <a16:creationId xmlns:a16="http://schemas.microsoft.com/office/drawing/2014/main" id="{475C91EF-533D-7A42-9952-3964AF4D3A48}"/>
              </a:ext>
            </a:extLst>
          </p:cNvPr>
          <p:cNvSpPr/>
          <p:nvPr/>
        </p:nvSpPr>
        <p:spPr>
          <a:xfrm>
            <a:off x="6561880" y="1966409"/>
            <a:ext cx="1959604" cy="108321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Optum</a:t>
            </a:r>
          </a:p>
        </p:txBody>
      </p:sp>
      <p:sp>
        <p:nvSpPr>
          <p:cNvPr id="4" name="Oval 3">
            <a:extLst>
              <a:ext uri="{FF2B5EF4-FFF2-40B4-BE49-F238E27FC236}">
                <a16:creationId xmlns:a16="http://schemas.microsoft.com/office/drawing/2014/main" id="{FD103760-BFC9-234F-890D-9429EE594975}"/>
              </a:ext>
            </a:extLst>
          </p:cNvPr>
          <p:cNvSpPr/>
          <p:nvPr/>
        </p:nvSpPr>
        <p:spPr>
          <a:xfrm>
            <a:off x="9031524" y="5157797"/>
            <a:ext cx="2662528" cy="1306254"/>
          </a:xfrm>
          <a:prstGeom prst="ellipse">
            <a:avLst/>
          </a:prstGeom>
          <a:solidFill>
            <a:schemeClr val="accent2"/>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solidFill>
                  <a:schemeClr val="tx1"/>
                </a:solidFill>
              </a:rPr>
              <a:t>Graph</a:t>
            </a:r>
          </a:p>
        </p:txBody>
      </p:sp>
      <p:sp>
        <p:nvSpPr>
          <p:cNvPr id="5" name="Oval 4">
            <a:extLst>
              <a:ext uri="{FF2B5EF4-FFF2-40B4-BE49-F238E27FC236}">
                <a16:creationId xmlns:a16="http://schemas.microsoft.com/office/drawing/2014/main" id="{583E54C5-CDF9-A643-A0A7-494A16E69A43}"/>
              </a:ext>
            </a:extLst>
          </p:cNvPr>
          <p:cNvSpPr/>
          <p:nvPr/>
        </p:nvSpPr>
        <p:spPr>
          <a:xfrm>
            <a:off x="10265989" y="8274075"/>
            <a:ext cx="2787748" cy="1334084"/>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Clinical</a:t>
            </a:r>
          </a:p>
          <a:p>
            <a:pPr algn="ctr"/>
            <a:r>
              <a:rPr lang="en-US" b="1" dirty="0">
                <a:solidFill>
                  <a:schemeClr val="bg1"/>
                </a:solidFill>
              </a:rPr>
              <a:t>Decision</a:t>
            </a:r>
          </a:p>
          <a:p>
            <a:pPr algn="ctr"/>
            <a:r>
              <a:rPr lang="en-US" b="1" dirty="0">
                <a:solidFill>
                  <a:schemeClr val="bg1"/>
                </a:solidFill>
              </a:rPr>
              <a:t>Support</a:t>
            </a:r>
          </a:p>
        </p:txBody>
      </p:sp>
      <p:sp>
        <p:nvSpPr>
          <p:cNvPr id="6" name="Oval 5">
            <a:extLst>
              <a:ext uri="{FF2B5EF4-FFF2-40B4-BE49-F238E27FC236}">
                <a16:creationId xmlns:a16="http://schemas.microsoft.com/office/drawing/2014/main" id="{142F4F4B-3B31-F94B-8EF6-64EDF5D91BF1}"/>
              </a:ext>
            </a:extLst>
          </p:cNvPr>
          <p:cNvSpPr/>
          <p:nvPr/>
        </p:nvSpPr>
        <p:spPr>
          <a:xfrm>
            <a:off x="3472425" y="7858749"/>
            <a:ext cx="3223846" cy="1406467"/>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Natural</a:t>
            </a:r>
          </a:p>
          <a:p>
            <a:pPr algn="ctr"/>
            <a:r>
              <a:rPr lang="en-US" b="1" dirty="0">
                <a:solidFill>
                  <a:schemeClr val="bg1"/>
                </a:solidFill>
              </a:rPr>
              <a:t>Language</a:t>
            </a:r>
          </a:p>
          <a:p>
            <a:pPr algn="ctr"/>
            <a:r>
              <a:rPr lang="en-US" b="1" dirty="0">
                <a:solidFill>
                  <a:schemeClr val="bg1"/>
                </a:solidFill>
              </a:rPr>
              <a:t>Processing</a:t>
            </a:r>
          </a:p>
        </p:txBody>
      </p:sp>
      <p:sp>
        <p:nvSpPr>
          <p:cNvPr id="7" name="Oval 6">
            <a:extLst>
              <a:ext uri="{FF2B5EF4-FFF2-40B4-BE49-F238E27FC236}">
                <a16:creationId xmlns:a16="http://schemas.microsoft.com/office/drawing/2014/main" id="{6D3D02E0-8402-4148-82F3-404D34EAD94F}"/>
              </a:ext>
            </a:extLst>
          </p:cNvPr>
          <p:cNvSpPr/>
          <p:nvPr/>
        </p:nvSpPr>
        <p:spPr>
          <a:xfrm>
            <a:off x="4820108" y="3239442"/>
            <a:ext cx="1533379" cy="108321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AI</a:t>
            </a:r>
          </a:p>
        </p:txBody>
      </p:sp>
      <p:sp>
        <p:nvSpPr>
          <p:cNvPr id="8" name="Oval 7">
            <a:extLst>
              <a:ext uri="{FF2B5EF4-FFF2-40B4-BE49-F238E27FC236}">
                <a16:creationId xmlns:a16="http://schemas.microsoft.com/office/drawing/2014/main" id="{16265E76-9F52-1242-8C67-53C944387382}"/>
              </a:ext>
            </a:extLst>
          </p:cNvPr>
          <p:cNvSpPr/>
          <p:nvPr/>
        </p:nvSpPr>
        <p:spPr>
          <a:xfrm>
            <a:off x="2645525" y="4836693"/>
            <a:ext cx="2168770" cy="108321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Machine</a:t>
            </a:r>
          </a:p>
          <a:p>
            <a:pPr algn="ctr"/>
            <a:r>
              <a:rPr lang="en-US" b="1" dirty="0">
                <a:solidFill>
                  <a:schemeClr val="bg1"/>
                </a:solidFill>
              </a:rPr>
              <a:t>Learning</a:t>
            </a:r>
          </a:p>
        </p:txBody>
      </p:sp>
      <p:sp>
        <p:nvSpPr>
          <p:cNvPr id="9" name="Oval 8">
            <a:extLst>
              <a:ext uri="{FF2B5EF4-FFF2-40B4-BE49-F238E27FC236}">
                <a16:creationId xmlns:a16="http://schemas.microsoft.com/office/drawing/2014/main" id="{1F9DA430-C276-3E41-8DC9-000C9C5C1B25}"/>
              </a:ext>
            </a:extLst>
          </p:cNvPr>
          <p:cNvSpPr/>
          <p:nvPr/>
        </p:nvSpPr>
        <p:spPr>
          <a:xfrm>
            <a:off x="15022371" y="2666148"/>
            <a:ext cx="1394358" cy="712777"/>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Trust</a:t>
            </a:r>
          </a:p>
        </p:txBody>
      </p:sp>
      <p:sp>
        <p:nvSpPr>
          <p:cNvPr id="10" name="Oval 9">
            <a:extLst>
              <a:ext uri="{FF2B5EF4-FFF2-40B4-BE49-F238E27FC236}">
                <a16:creationId xmlns:a16="http://schemas.microsoft.com/office/drawing/2014/main" id="{EA88D0EB-0F09-464B-A4D8-DABD9EFC10CB}"/>
              </a:ext>
            </a:extLst>
          </p:cNvPr>
          <p:cNvSpPr/>
          <p:nvPr/>
        </p:nvSpPr>
        <p:spPr>
          <a:xfrm>
            <a:off x="11668990" y="1873796"/>
            <a:ext cx="2282714" cy="68084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Blockchain</a:t>
            </a:r>
          </a:p>
        </p:txBody>
      </p:sp>
      <p:sp>
        <p:nvSpPr>
          <p:cNvPr id="11" name="Oval 10">
            <a:extLst>
              <a:ext uri="{FF2B5EF4-FFF2-40B4-BE49-F238E27FC236}">
                <a16:creationId xmlns:a16="http://schemas.microsoft.com/office/drawing/2014/main" id="{073E456D-842B-AB4C-A7F5-0EF6A6AFEFFB}"/>
              </a:ext>
            </a:extLst>
          </p:cNvPr>
          <p:cNvSpPr/>
          <p:nvPr/>
        </p:nvSpPr>
        <p:spPr>
          <a:xfrm>
            <a:off x="14766100" y="1848680"/>
            <a:ext cx="1906901" cy="509055"/>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Security</a:t>
            </a:r>
          </a:p>
        </p:txBody>
      </p:sp>
      <p:cxnSp>
        <p:nvCxnSpPr>
          <p:cNvPr id="13" name="Straight Connector 12">
            <a:extLst>
              <a:ext uri="{FF2B5EF4-FFF2-40B4-BE49-F238E27FC236}">
                <a16:creationId xmlns:a16="http://schemas.microsoft.com/office/drawing/2014/main" id="{44C8CB85-3CCC-374B-A020-491917AC3A66}"/>
              </a:ext>
            </a:extLst>
          </p:cNvPr>
          <p:cNvCxnSpPr>
            <a:cxnSpLocks/>
            <a:stCxn id="136" idx="2"/>
            <a:endCxn id="10" idx="4"/>
          </p:cNvCxnSpPr>
          <p:nvPr/>
        </p:nvCxnSpPr>
        <p:spPr>
          <a:xfrm flipH="1" flipV="1">
            <a:off x="12810347" y="2554638"/>
            <a:ext cx="851376" cy="145692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2AA93F-B4F8-6444-B6E4-A4736AB6F91F}"/>
              </a:ext>
            </a:extLst>
          </p:cNvPr>
          <p:cNvCxnSpPr>
            <a:cxnSpLocks/>
            <a:stCxn id="9" idx="2"/>
            <a:endCxn id="11" idx="2"/>
          </p:cNvCxnSpPr>
          <p:nvPr/>
        </p:nvCxnSpPr>
        <p:spPr>
          <a:xfrm flipH="1" flipV="1">
            <a:off x="14766100" y="2103208"/>
            <a:ext cx="256271" cy="91932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880C41-8683-2C43-94AF-116151052D4C}"/>
              </a:ext>
            </a:extLst>
          </p:cNvPr>
          <p:cNvCxnSpPr>
            <a:cxnSpLocks/>
            <a:stCxn id="3" idx="6"/>
            <a:endCxn id="10" idx="2"/>
          </p:cNvCxnSpPr>
          <p:nvPr/>
        </p:nvCxnSpPr>
        <p:spPr>
          <a:xfrm flipV="1">
            <a:off x="8521484" y="2214217"/>
            <a:ext cx="3147506" cy="293798"/>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B158323-278E-964D-B0CD-5BDB5724095F}"/>
              </a:ext>
            </a:extLst>
          </p:cNvPr>
          <p:cNvSpPr/>
          <p:nvPr/>
        </p:nvSpPr>
        <p:spPr>
          <a:xfrm>
            <a:off x="372985" y="7667801"/>
            <a:ext cx="2168770" cy="108321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Deep</a:t>
            </a:r>
          </a:p>
          <a:p>
            <a:pPr algn="ctr"/>
            <a:r>
              <a:rPr lang="en-US" b="1" dirty="0">
                <a:solidFill>
                  <a:schemeClr val="bg1"/>
                </a:solidFill>
              </a:rPr>
              <a:t>Learning</a:t>
            </a:r>
          </a:p>
        </p:txBody>
      </p:sp>
      <p:sp>
        <p:nvSpPr>
          <p:cNvPr id="28" name="Oval 27">
            <a:extLst>
              <a:ext uri="{FF2B5EF4-FFF2-40B4-BE49-F238E27FC236}">
                <a16:creationId xmlns:a16="http://schemas.microsoft.com/office/drawing/2014/main" id="{80E3B4F7-CCEF-D54A-9898-2E87BB0A82F9}"/>
              </a:ext>
            </a:extLst>
          </p:cNvPr>
          <p:cNvSpPr/>
          <p:nvPr/>
        </p:nvSpPr>
        <p:spPr>
          <a:xfrm>
            <a:off x="2071832" y="6486276"/>
            <a:ext cx="2731507" cy="1083212"/>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Neural</a:t>
            </a:r>
          </a:p>
          <a:p>
            <a:pPr algn="ctr"/>
            <a:r>
              <a:rPr lang="en-US" b="1" dirty="0">
                <a:solidFill>
                  <a:schemeClr val="bg1"/>
                </a:solidFill>
              </a:rPr>
              <a:t>Networks</a:t>
            </a:r>
          </a:p>
        </p:txBody>
      </p:sp>
      <p:cxnSp>
        <p:nvCxnSpPr>
          <p:cNvPr id="32" name="Straight Connector 31">
            <a:extLst>
              <a:ext uri="{FF2B5EF4-FFF2-40B4-BE49-F238E27FC236}">
                <a16:creationId xmlns:a16="http://schemas.microsoft.com/office/drawing/2014/main" id="{3378FC02-4793-314D-B969-68EE61FD560E}"/>
              </a:ext>
            </a:extLst>
          </p:cNvPr>
          <p:cNvCxnSpPr>
            <a:cxnSpLocks/>
            <a:stCxn id="3" idx="4"/>
            <a:endCxn id="7" idx="0"/>
          </p:cNvCxnSpPr>
          <p:nvPr/>
        </p:nvCxnSpPr>
        <p:spPr>
          <a:xfrm flipH="1">
            <a:off x="5586798" y="3049621"/>
            <a:ext cx="1954884" cy="189821"/>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E916F1CC-6E7F-574E-A5EC-490FE4650E9E}"/>
              </a:ext>
            </a:extLst>
          </p:cNvPr>
          <p:cNvSpPr/>
          <p:nvPr/>
        </p:nvSpPr>
        <p:spPr>
          <a:xfrm>
            <a:off x="5137846" y="5045308"/>
            <a:ext cx="2966281" cy="1080254"/>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Knowledge</a:t>
            </a:r>
          </a:p>
          <a:p>
            <a:pPr algn="ctr"/>
            <a:r>
              <a:rPr lang="en-US" sz="2000" b="1" dirty="0">
                <a:solidFill>
                  <a:schemeClr val="bg1"/>
                </a:solidFill>
              </a:rPr>
              <a:t>Representation</a:t>
            </a:r>
          </a:p>
        </p:txBody>
      </p:sp>
      <p:cxnSp>
        <p:nvCxnSpPr>
          <p:cNvPr id="47" name="Straight Connector 46">
            <a:extLst>
              <a:ext uri="{FF2B5EF4-FFF2-40B4-BE49-F238E27FC236}">
                <a16:creationId xmlns:a16="http://schemas.microsoft.com/office/drawing/2014/main" id="{1D1A8F54-5C89-2F4C-ADEA-5775DEAC78DD}"/>
              </a:ext>
            </a:extLst>
          </p:cNvPr>
          <p:cNvCxnSpPr>
            <a:cxnSpLocks/>
            <a:stCxn id="8" idx="4"/>
            <a:endCxn id="28" idx="0"/>
          </p:cNvCxnSpPr>
          <p:nvPr/>
        </p:nvCxnSpPr>
        <p:spPr>
          <a:xfrm flipH="1">
            <a:off x="3437586" y="5919905"/>
            <a:ext cx="292324" cy="566371"/>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0ADAF8-4C7F-4543-9B6A-D536AB90568A}"/>
              </a:ext>
            </a:extLst>
          </p:cNvPr>
          <p:cNvCxnSpPr>
            <a:cxnSpLocks/>
            <a:stCxn id="11" idx="2"/>
            <a:endCxn id="10" idx="6"/>
          </p:cNvCxnSpPr>
          <p:nvPr/>
        </p:nvCxnSpPr>
        <p:spPr>
          <a:xfrm flipH="1">
            <a:off x="13951704" y="2103208"/>
            <a:ext cx="814396" cy="11100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5FC4722-9D2C-4F47-BE61-C3428064FBE8}"/>
              </a:ext>
            </a:extLst>
          </p:cNvPr>
          <p:cNvCxnSpPr>
            <a:cxnSpLocks/>
            <a:stCxn id="4" idx="4"/>
            <a:endCxn id="5" idx="0"/>
          </p:cNvCxnSpPr>
          <p:nvPr/>
        </p:nvCxnSpPr>
        <p:spPr>
          <a:xfrm>
            <a:off x="10362788" y="6464051"/>
            <a:ext cx="1297075" cy="181002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316AE99B-F3F9-EF49-BFAD-1BD88C88485C}"/>
              </a:ext>
            </a:extLst>
          </p:cNvPr>
          <p:cNvSpPr/>
          <p:nvPr/>
        </p:nvSpPr>
        <p:spPr>
          <a:xfrm>
            <a:off x="12921968" y="7041127"/>
            <a:ext cx="1771688" cy="633615"/>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bg1"/>
                </a:solidFill>
              </a:rPr>
              <a:t>Rules</a:t>
            </a:r>
          </a:p>
        </p:txBody>
      </p:sp>
      <p:sp>
        <p:nvSpPr>
          <p:cNvPr id="82" name="Oval 81">
            <a:extLst>
              <a:ext uri="{FF2B5EF4-FFF2-40B4-BE49-F238E27FC236}">
                <a16:creationId xmlns:a16="http://schemas.microsoft.com/office/drawing/2014/main" id="{9DB8F8F3-73B9-E648-A2CE-0BF387C6EAE6}"/>
              </a:ext>
            </a:extLst>
          </p:cNvPr>
          <p:cNvSpPr/>
          <p:nvPr/>
        </p:nvSpPr>
        <p:spPr>
          <a:xfrm>
            <a:off x="12065356" y="4721526"/>
            <a:ext cx="1969994" cy="541606"/>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Inference</a:t>
            </a:r>
          </a:p>
        </p:txBody>
      </p:sp>
      <p:sp>
        <p:nvSpPr>
          <p:cNvPr id="84" name="Oval 83">
            <a:extLst>
              <a:ext uri="{FF2B5EF4-FFF2-40B4-BE49-F238E27FC236}">
                <a16:creationId xmlns:a16="http://schemas.microsoft.com/office/drawing/2014/main" id="{8CDAFD28-6920-4A48-ABE8-65ED1DC3C16A}"/>
              </a:ext>
            </a:extLst>
          </p:cNvPr>
          <p:cNvSpPr/>
          <p:nvPr/>
        </p:nvSpPr>
        <p:spPr>
          <a:xfrm>
            <a:off x="9190674" y="3239442"/>
            <a:ext cx="1969994" cy="541606"/>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IoT</a:t>
            </a:r>
          </a:p>
        </p:txBody>
      </p:sp>
      <p:cxnSp>
        <p:nvCxnSpPr>
          <p:cNvPr id="88" name="Straight Connector 87">
            <a:extLst>
              <a:ext uri="{FF2B5EF4-FFF2-40B4-BE49-F238E27FC236}">
                <a16:creationId xmlns:a16="http://schemas.microsoft.com/office/drawing/2014/main" id="{E2A906E0-4719-8B4F-9661-3176F642E024}"/>
              </a:ext>
            </a:extLst>
          </p:cNvPr>
          <p:cNvCxnSpPr>
            <a:cxnSpLocks/>
            <a:stCxn id="3" idx="4"/>
            <a:endCxn id="84" idx="2"/>
          </p:cNvCxnSpPr>
          <p:nvPr/>
        </p:nvCxnSpPr>
        <p:spPr>
          <a:xfrm>
            <a:off x="7541682" y="3049621"/>
            <a:ext cx="1648992" cy="460624"/>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3C0FE30-10DA-6247-812A-843AE34B4109}"/>
              </a:ext>
            </a:extLst>
          </p:cNvPr>
          <p:cNvCxnSpPr>
            <a:cxnSpLocks/>
            <a:stCxn id="6" idx="6"/>
            <a:endCxn id="124" idx="2"/>
          </p:cNvCxnSpPr>
          <p:nvPr/>
        </p:nvCxnSpPr>
        <p:spPr>
          <a:xfrm flipV="1">
            <a:off x="6696271" y="6113404"/>
            <a:ext cx="6677633" cy="244857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53E832F2-13C6-6245-B4B0-40764A1AC09E}"/>
              </a:ext>
            </a:extLst>
          </p:cNvPr>
          <p:cNvSpPr txBox="1"/>
          <p:nvPr/>
        </p:nvSpPr>
        <p:spPr>
          <a:xfrm>
            <a:off x="2584646" y="3991883"/>
            <a:ext cx="1651414" cy="464614"/>
          </a:xfrm>
          <a:prstGeom prst="rect">
            <a:avLst/>
          </a:prstGeom>
          <a:noFill/>
        </p:spPr>
        <p:txBody>
          <a:bodyPr wrap="none" rtlCol="0">
            <a:spAutoFit/>
          </a:bodyPr>
          <a:lstStyle/>
          <a:p>
            <a:r>
              <a:rPr lang="en-US" dirty="0"/>
              <a:t>Algorithms</a:t>
            </a:r>
          </a:p>
        </p:txBody>
      </p:sp>
      <p:sp>
        <p:nvSpPr>
          <p:cNvPr id="115" name="TextBox 114">
            <a:extLst>
              <a:ext uri="{FF2B5EF4-FFF2-40B4-BE49-F238E27FC236}">
                <a16:creationId xmlns:a16="http://schemas.microsoft.com/office/drawing/2014/main" id="{CDFE7FE6-4D60-E84B-BA5D-1F0772046DD2}"/>
              </a:ext>
            </a:extLst>
          </p:cNvPr>
          <p:cNvSpPr txBox="1"/>
          <p:nvPr/>
        </p:nvSpPr>
        <p:spPr>
          <a:xfrm>
            <a:off x="6551246" y="4308736"/>
            <a:ext cx="2343911" cy="464614"/>
          </a:xfrm>
          <a:prstGeom prst="rect">
            <a:avLst/>
          </a:prstGeom>
          <a:noFill/>
        </p:spPr>
        <p:txBody>
          <a:bodyPr wrap="none" rtlCol="0">
            <a:spAutoFit/>
          </a:bodyPr>
          <a:lstStyle/>
          <a:p>
            <a:r>
              <a:rPr lang="en-US" dirty="0"/>
              <a:t>Data Structures</a:t>
            </a:r>
          </a:p>
        </p:txBody>
      </p:sp>
      <p:cxnSp>
        <p:nvCxnSpPr>
          <p:cNvPr id="120" name="Straight Connector 119">
            <a:extLst>
              <a:ext uri="{FF2B5EF4-FFF2-40B4-BE49-F238E27FC236}">
                <a16:creationId xmlns:a16="http://schemas.microsoft.com/office/drawing/2014/main" id="{95EFC5CD-A33B-4A49-98F9-1FB172E79E1B}"/>
              </a:ext>
            </a:extLst>
          </p:cNvPr>
          <p:cNvCxnSpPr>
            <a:cxnSpLocks/>
            <a:stCxn id="81" idx="3"/>
            <a:endCxn id="5" idx="7"/>
          </p:cNvCxnSpPr>
          <p:nvPr/>
        </p:nvCxnSpPr>
        <p:spPr>
          <a:xfrm flipH="1">
            <a:off x="12645481" y="7581951"/>
            <a:ext cx="535945" cy="88749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5C09FC81-EF4D-0342-AA98-038EC465BD73}"/>
              </a:ext>
            </a:extLst>
          </p:cNvPr>
          <p:cNvSpPr txBox="1"/>
          <p:nvPr/>
        </p:nvSpPr>
        <p:spPr>
          <a:xfrm>
            <a:off x="11246903" y="7235524"/>
            <a:ext cx="1582997" cy="464614"/>
          </a:xfrm>
          <a:prstGeom prst="rect">
            <a:avLst/>
          </a:prstGeom>
          <a:noFill/>
        </p:spPr>
        <p:txBody>
          <a:bodyPr wrap="none" rtlCol="0">
            <a:spAutoFit/>
          </a:bodyPr>
          <a:lstStyle/>
          <a:p>
            <a:r>
              <a:rPr lang="en-US" dirty="0"/>
              <a:t>Real Time</a:t>
            </a:r>
          </a:p>
        </p:txBody>
      </p:sp>
      <p:sp>
        <p:nvSpPr>
          <p:cNvPr id="124" name="Oval 123">
            <a:extLst>
              <a:ext uri="{FF2B5EF4-FFF2-40B4-BE49-F238E27FC236}">
                <a16:creationId xmlns:a16="http://schemas.microsoft.com/office/drawing/2014/main" id="{C901C014-E44A-3E44-B93C-82CF5063E040}"/>
              </a:ext>
            </a:extLst>
          </p:cNvPr>
          <p:cNvSpPr/>
          <p:nvPr/>
        </p:nvSpPr>
        <p:spPr>
          <a:xfrm>
            <a:off x="13373904" y="5842601"/>
            <a:ext cx="2304613" cy="541606"/>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Semantics</a:t>
            </a:r>
          </a:p>
        </p:txBody>
      </p:sp>
      <p:sp>
        <p:nvSpPr>
          <p:cNvPr id="136" name="Oval 135">
            <a:extLst>
              <a:ext uri="{FF2B5EF4-FFF2-40B4-BE49-F238E27FC236}">
                <a16:creationId xmlns:a16="http://schemas.microsoft.com/office/drawing/2014/main" id="{1C40FC98-DC0C-8749-8F13-C98885D5A3CF}"/>
              </a:ext>
            </a:extLst>
          </p:cNvPr>
          <p:cNvSpPr/>
          <p:nvPr/>
        </p:nvSpPr>
        <p:spPr>
          <a:xfrm>
            <a:off x="13661723" y="3655169"/>
            <a:ext cx="2429353" cy="712777"/>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Smart</a:t>
            </a:r>
          </a:p>
          <a:p>
            <a:pPr algn="ctr"/>
            <a:r>
              <a:rPr lang="en-US" sz="2000" b="1" dirty="0">
                <a:solidFill>
                  <a:schemeClr val="bg1"/>
                </a:solidFill>
              </a:rPr>
              <a:t>Contracts</a:t>
            </a:r>
          </a:p>
        </p:txBody>
      </p:sp>
      <p:cxnSp>
        <p:nvCxnSpPr>
          <p:cNvPr id="140" name="Straight Connector 139">
            <a:extLst>
              <a:ext uri="{FF2B5EF4-FFF2-40B4-BE49-F238E27FC236}">
                <a16:creationId xmlns:a16="http://schemas.microsoft.com/office/drawing/2014/main" id="{61C39CA0-A0CD-4B41-815E-9C96E0BED1CC}"/>
              </a:ext>
            </a:extLst>
          </p:cNvPr>
          <p:cNvCxnSpPr>
            <a:cxnSpLocks/>
            <a:stCxn id="124" idx="0"/>
            <a:endCxn id="136" idx="4"/>
          </p:cNvCxnSpPr>
          <p:nvPr/>
        </p:nvCxnSpPr>
        <p:spPr>
          <a:xfrm flipV="1">
            <a:off x="14526211" y="4367946"/>
            <a:ext cx="350189" cy="1474655"/>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7F4A6D3-69F0-0041-A17F-6AF8E1324F29}"/>
              </a:ext>
            </a:extLst>
          </p:cNvPr>
          <p:cNvCxnSpPr>
            <a:cxnSpLocks/>
            <a:stCxn id="124" idx="2"/>
            <a:endCxn id="4" idx="6"/>
          </p:cNvCxnSpPr>
          <p:nvPr/>
        </p:nvCxnSpPr>
        <p:spPr>
          <a:xfrm flipH="1" flipV="1">
            <a:off x="11694052" y="5810924"/>
            <a:ext cx="1679852" cy="30248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28BE403A-FE32-7347-895F-332B1D14E44F}"/>
              </a:ext>
            </a:extLst>
          </p:cNvPr>
          <p:cNvSpPr/>
          <p:nvPr/>
        </p:nvSpPr>
        <p:spPr>
          <a:xfrm>
            <a:off x="11325773" y="3682584"/>
            <a:ext cx="1952503" cy="541606"/>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a:solidFill>
                  <a:schemeClr val="bg1"/>
                </a:solidFill>
              </a:rPr>
              <a:t>Edge</a:t>
            </a:r>
          </a:p>
          <a:p>
            <a:pPr algn="ctr"/>
            <a:r>
              <a:rPr lang="en-US" sz="1600" b="1" dirty="0">
                <a:solidFill>
                  <a:schemeClr val="bg1"/>
                </a:solidFill>
              </a:rPr>
              <a:t>Computing</a:t>
            </a:r>
          </a:p>
        </p:txBody>
      </p:sp>
      <p:cxnSp>
        <p:nvCxnSpPr>
          <p:cNvPr id="181" name="Straight Connector 180">
            <a:extLst>
              <a:ext uri="{FF2B5EF4-FFF2-40B4-BE49-F238E27FC236}">
                <a16:creationId xmlns:a16="http://schemas.microsoft.com/office/drawing/2014/main" id="{0DF7606F-BDFF-6242-B5C5-262FE42F6107}"/>
              </a:ext>
            </a:extLst>
          </p:cNvPr>
          <p:cNvCxnSpPr>
            <a:cxnSpLocks/>
            <a:stCxn id="84" idx="4"/>
            <a:endCxn id="161" idx="2"/>
          </p:cNvCxnSpPr>
          <p:nvPr/>
        </p:nvCxnSpPr>
        <p:spPr>
          <a:xfrm>
            <a:off x="10175671" y="3781048"/>
            <a:ext cx="1150102" cy="17233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281B731-1535-D54D-8DD7-73ED0FA5AF7D}"/>
              </a:ext>
            </a:extLst>
          </p:cNvPr>
          <p:cNvCxnSpPr>
            <a:cxnSpLocks/>
            <a:stCxn id="161" idx="4"/>
            <a:endCxn id="82" idx="0"/>
          </p:cNvCxnSpPr>
          <p:nvPr/>
        </p:nvCxnSpPr>
        <p:spPr>
          <a:xfrm>
            <a:off x="12302025" y="4224190"/>
            <a:ext cx="748328" cy="497336"/>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D17E1CD9-6825-8B49-AEC1-F1D9C0DB28F7}"/>
              </a:ext>
            </a:extLst>
          </p:cNvPr>
          <p:cNvCxnSpPr>
            <a:cxnSpLocks/>
            <a:stCxn id="124" idx="4"/>
            <a:endCxn id="81" idx="0"/>
          </p:cNvCxnSpPr>
          <p:nvPr/>
        </p:nvCxnSpPr>
        <p:spPr>
          <a:xfrm flipH="1">
            <a:off x="13807812" y="6384207"/>
            <a:ext cx="718399" cy="65692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C629FD0A-7340-6348-AB51-AAD1EA83F912}"/>
              </a:ext>
            </a:extLst>
          </p:cNvPr>
          <p:cNvSpPr/>
          <p:nvPr/>
        </p:nvSpPr>
        <p:spPr>
          <a:xfrm>
            <a:off x="7546402" y="8941117"/>
            <a:ext cx="2297314" cy="541606"/>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Genomics</a:t>
            </a:r>
          </a:p>
        </p:txBody>
      </p:sp>
      <p:cxnSp>
        <p:nvCxnSpPr>
          <p:cNvPr id="213" name="Straight Connector 212">
            <a:extLst>
              <a:ext uri="{FF2B5EF4-FFF2-40B4-BE49-F238E27FC236}">
                <a16:creationId xmlns:a16="http://schemas.microsoft.com/office/drawing/2014/main" id="{546C24B2-E708-A74A-AF91-FF14C0F585C7}"/>
              </a:ext>
            </a:extLst>
          </p:cNvPr>
          <p:cNvCxnSpPr>
            <a:cxnSpLocks/>
            <a:stCxn id="124" idx="0"/>
            <a:endCxn id="82" idx="5"/>
          </p:cNvCxnSpPr>
          <p:nvPr/>
        </p:nvCxnSpPr>
        <p:spPr>
          <a:xfrm flipH="1" flipV="1">
            <a:off x="13746851" y="5183816"/>
            <a:ext cx="779360" cy="658785"/>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12101E1D-E7F9-7842-A5D1-8E8CF1F3A269}"/>
              </a:ext>
            </a:extLst>
          </p:cNvPr>
          <p:cNvSpPr txBox="1"/>
          <p:nvPr/>
        </p:nvSpPr>
        <p:spPr>
          <a:xfrm>
            <a:off x="9114119" y="8382133"/>
            <a:ext cx="627095" cy="400110"/>
          </a:xfrm>
          <a:prstGeom prst="rect">
            <a:avLst/>
          </a:prstGeom>
          <a:noFill/>
        </p:spPr>
        <p:txBody>
          <a:bodyPr wrap="none" rtlCol="0">
            <a:spAutoFit/>
          </a:bodyPr>
          <a:lstStyle/>
          <a:p>
            <a:r>
              <a:rPr lang="en-US" sz="2000" dirty="0">
                <a:solidFill>
                  <a:schemeClr val="bg1">
                    <a:lumMod val="50000"/>
                  </a:schemeClr>
                </a:solidFill>
              </a:rPr>
              <a:t>IHR</a:t>
            </a:r>
          </a:p>
        </p:txBody>
      </p:sp>
      <p:sp>
        <p:nvSpPr>
          <p:cNvPr id="222" name="TextBox 221">
            <a:extLst>
              <a:ext uri="{FF2B5EF4-FFF2-40B4-BE49-F238E27FC236}">
                <a16:creationId xmlns:a16="http://schemas.microsoft.com/office/drawing/2014/main" id="{AEBBE676-94AD-5F47-95EA-8C060C50CF2F}"/>
              </a:ext>
            </a:extLst>
          </p:cNvPr>
          <p:cNvSpPr txBox="1"/>
          <p:nvPr/>
        </p:nvSpPr>
        <p:spPr>
          <a:xfrm>
            <a:off x="10950837" y="2831413"/>
            <a:ext cx="627095" cy="400110"/>
          </a:xfrm>
          <a:prstGeom prst="rect">
            <a:avLst/>
          </a:prstGeom>
          <a:noFill/>
        </p:spPr>
        <p:txBody>
          <a:bodyPr wrap="none" rtlCol="0">
            <a:spAutoFit/>
          </a:bodyPr>
          <a:lstStyle/>
          <a:p>
            <a:r>
              <a:rPr lang="en-US" sz="2000" dirty="0">
                <a:solidFill>
                  <a:schemeClr val="bg1">
                    <a:lumMod val="50000"/>
                  </a:schemeClr>
                </a:solidFill>
              </a:rPr>
              <a:t>IHR</a:t>
            </a:r>
          </a:p>
        </p:txBody>
      </p:sp>
      <p:sp>
        <p:nvSpPr>
          <p:cNvPr id="223" name="TextBox 222">
            <a:extLst>
              <a:ext uri="{FF2B5EF4-FFF2-40B4-BE49-F238E27FC236}">
                <a16:creationId xmlns:a16="http://schemas.microsoft.com/office/drawing/2014/main" id="{1BFDA514-1987-9A47-9724-CB22A77B9FC3}"/>
              </a:ext>
            </a:extLst>
          </p:cNvPr>
          <p:cNvSpPr txBox="1"/>
          <p:nvPr/>
        </p:nvSpPr>
        <p:spPr>
          <a:xfrm>
            <a:off x="13115975" y="8935209"/>
            <a:ext cx="627095" cy="400110"/>
          </a:xfrm>
          <a:prstGeom prst="rect">
            <a:avLst/>
          </a:prstGeom>
          <a:noFill/>
        </p:spPr>
        <p:txBody>
          <a:bodyPr wrap="none" rtlCol="0">
            <a:spAutoFit/>
          </a:bodyPr>
          <a:lstStyle/>
          <a:p>
            <a:r>
              <a:rPr lang="en-US" sz="2000" dirty="0">
                <a:solidFill>
                  <a:schemeClr val="bg1">
                    <a:lumMod val="50000"/>
                  </a:schemeClr>
                </a:solidFill>
              </a:rPr>
              <a:t>IHR</a:t>
            </a:r>
          </a:p>
        </p:txBody>
      </p:sp>
      <p:cxnSp>
        <p:nvCxnSpPr>
          <p:cNvPr id="224" name="Straight Connector 223">
            <a:extLst>
              <a:ext uri="{FF2B5EF4-FFF2-40B4-BE49-F238E27FC236}">
                <a16:creationId xmlns:a16="http://schemas.microsoft.com/office/drawing/2014/main" id="{12E61048-E14D-8C4F-A992-56B81112CB8E}"/>
              </a:ext>
            </a:extLst>
          </p:cNvPr>
          <p:cNvCxnSpPr>
            <a:cxnSpLocks/>
            <a:stCxn id="4" idx="3"/>
            <a:endCxn id="28" idx="6"/>
          </p:cNvCxnSpPr>
          <p:nvPr/>
        </p:nvCxnSpPr>
        <p:spPr>
          <a:xfrm flipH="1">
            <a:off x="4803339" y="6272755"/>
            <a:ext cx="4618103" cy="755127"/>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E87DF541-7491-C04A-ABF6-3E23C7C64C9A}"/>
              </a:ext>
            </a:extLst>
          </p:cNvPr>
          <p:cNvSpPr/>
          <p:nvPr/>
        </p:nvSpPr>
        <p:spPr>
          <a:xfrm>
            <a:off x="14035350" y="7989388"/>
            <a:ext cx="2562400" cy="633615"/>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r>
              <a:rPr lang="en-US" sz="2400" b="1" dirty="0">
                <a:solidFill>
                  <a:schemeClr val="bg1"/>
                </a:solidFill>
              </a:rPr>
              <a:t>Ontologies</a:t>
            </a:r>
          </a:p>
        </p:txBody>
      </p:sp>
      <p:sp>
        <p:nvSpPr>
          <p:cNvPr id="62" name="Oval 61">
            <a:extLst>
              <a:ext uri="{FF2B5EF4-FFF2-40B4-BE49-F238E27FC236}">
                <a16:creationId xmlns:a16="http://schemas.microsoft.com/office/drawing/2014/main" id="{776C17A6-C285-B446-A1D2-9E377AF19D80}"/>
              </a:ext>
            </a:extLst>
          </p:cNvPr>
          <p:cNvSpPr/>
          <p:nvPr/>
        </p:nvSpPr>
        <p:spPr>
          <a:xfrm>
            <a:off x="14960118" y="7020824"/>
            <a:ext cx="2222096" cy="633615"/>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algn="ctr"/>
            <a:r>
              <a:rPr lang="en-US" sz="1800" b="1" dirty="0">
                <a:solidFill>
                  <a:schemeClr val="bg1"/>
                </a:solidFill>
              </a:rPr>
              <a:t>Taxonomies</a:t>
            </a:r>
          </a:p>
        </p:txBody>
      </p:sp>
      <p:cxnSp>
        <p:nvCxnSpPr>
          <p:cNvPr id="63" name="Straight Connector 62">
            <a:extLst>
              <a:ext uri="{FF2B5EF4-FFF2-40B4-BE49-F238E27FC236}">
                <a16:creationId xmlns:a16="http://schemas.microsoft.com/office/drawing/2014/main" id="{45244F4B-36A1-884F-993E-54DAC9639EDE}"/>
              </a:ext>
            </a:extLst>
          </p:cNvPr>
          <p:cNvCxnSpPr>
            <a:cxnSpLocks/>
            <a:stCxn id="81" idx="6"/>
            <a:endCxn id="62" idx="2"/>
          </p:cNvCxnSpPr>
          <p:nvPr/>
        </p:nvCxnSpPr>
        <p:spPr>
          <a:xfrm flipV="1">
            <a:off x="14693656" y="7337632"/>
            <a:ext cx="266462" cy="20303"/>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AA12DF7-A3DC-3F42-AE4C-F2B911088255}"/>
              </a:ext>
            </a:extLst>
          </p:cNvPr>
          <p:cNvCxnSpPr>
            <a:cxnSpLocks/>
            <a:stCxn id="81" idx="4"/>
            <a:endCxn id="61" idx="1"/>
          </p:cNvCxnSpPr>
          <p:nvPr/>
        </p:nvCxnSpPr>
        <p:spPr>
          <a:xfrm>
            <a:off x="13807812" y="7674742"/>
            <a:ext cx="602793" cy="407437"/>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743375-7AC6-B849-BD9F-AE6F69A2E82C}"/>
              </a:ext>
            </a:extLst>
          </p:cNvPr>
          <p:cNvCxnSpPr>
            <a:cxnSpLocks/>
            <a:stCxn id="5" idx="6"/>
            <a:endCxn id="61" idx="2"/>
          </p:cNvCxnSpPr>
          <p:nvPr/>
        </p:nvCxnSpPr>
        <p:spPr>
          <a:xfrm flipV="1">
            <a:off x="13053737" y="8306196"/>
            <a:ext cx="981613" cy="634921"/>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A93A8FBF-D923-D643-BDAF-84CBE7AE09C2}"/>
              </a:ext>
            </a:extLst>
          </p:cNvPr>
          <p:cNvSpPr/>
          <p:nvPr/>
        </p:nvSpPr>
        <p:spPr>
          <a:xfrm>
            <a:off x="6496550" y="6881246"/>
            <a:ext cx="2131565" cy="839474"/>
          </a:xfrm>
          <a:prstGeom prst="ellipse">
            <a:avLst/>
          </a:prstGeom>
          <a:solidFill>
            <a:schemeClr val="accent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solidFill>
                  <a:schemeClr val="bg1"/>
                </a:solidFill>
              </a:rPr>
              <a:t>Fact Extraction</a:t>
            </a:r>
          </a:p>
        </p:txBody>
      </p:sp>
      <p:cxnSp>
        <p:nvCxnSpPr>
          <p:cNvPr id="85" name="Straight Connector 84">
            <a:extLst>
              <a:ext uri="{FF2B5EF4-FFF2-40B4-BE49-F238E27FC236}">
                <a16:creationId xmlns:a16="http://schemas.microsoft.com/office/drawing/2014/main" id="{3591F0E6-4AA2-5943-85A2-EE223FDE233F}"/>
              </a:ext>
            </a:extLst>
          </p:cNvPr>
          <p:cNvCxnSpPr>
            <a:cxnSpLocks/>
            <a:stCxn id="83" idx="3"/>
            <a:endCxn id="6" idx="7"/>
          </p:cNvCxnSpPr>
          <p:nvPr/>
        </p:nvCxnSpPr>
        <p:spPr>
          <a:xfrm flipH="1">
            <a:off x="6224150" y="7597782"/>
            <a:ext cx="584560" cy="46693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1CDA46D-0FD8-F543-9C69-B75BD9909EF4}"/>
              </a:ext>
            </a:extLst>
          </p:cNvPr>
          <p:cNvCxnSpPr>
            <a:cxnSpLocks/>
            <a:stCxn id="4" idx="3"/>
            <a:endCxn id="83" idx="7"/>
          </p:cNvCxnSpPr>
          <p:nvPr/>
        </p:nvCxnSpPr>
        <p:spPr>
          <a:xfrm flipH="1">
            <a:off x="8315955" y="6272755"/>
            <a:ext cx="1105487" cy="731429"/>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96646C6-5461-994C-B8F0-1B53EA2B3007}"/>
              </a:ext>
            </a:extLst>
          </p:cNvPr>
          <p:cNvCxnSpPr>
            <a:cxnSpLocks/>
            <a:endCxn id="6" idx="1"/>
          </p:cNvCxnSpPr>
          <p:nvPr/>
        </p:nvCxnSpPr>
        <p:spPr>
          <a:xfrm>
            <a:off x="3292314" y="7569488"/>
            <a:ext cx="652232" cy="495233"/>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521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E3205E-4B5B-FE45-9815-A41C2F0DA1A5}"/>
              </a:ext>
            </a:extLst>
          </p:cNvPr>
          <p:cNvPicPr>
            <a:picLocks noChangeAspect="1"/>
          </p:cNvPicPr>
          <p:nvPr/>
        </p:nvPicPr>
        <p:blipFill>
          <a:blip r:embed="rId2"/>
          <a:stretch>
            <a:fillRect/>
          </a:stretch>
        </p:blipFill>
        <p:spPr>
          <a:xfrm>
            <a:off x="2117919" y="329254"/>
            <a:ext cx="12344529" cy="8701348"/>
          </a:xfrm>
          <a:prstGeom prst="rect">
            <a:avLst/>
          </a:prstGeom>
        </p:spPr>
      </p:pic>
      <p:sp>
        <p:nvSpPr>
          <p:cNvPr id="4" name="Footer Placeholder 3">
            <a:extLst>
              <a:ext uri="{FF2B5EF4-FFF2-40B4-BE49-F238E27FC236}">
                <a16:creationId xmlns:a16="http://schemas.microsoft.com/office/drawing/2014/main" id="{7404F631-F28E-7E4E-A891-108C6DC7EA55}"/>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21EA8256-246C-E841-90B7-06A33B08BDE3}"/>
              </a:ext>
            </a:extLst>
          </p:cNvPr>
          <p:cNvSpPr>
            <a:spLocks noGrp="1"/>
          </p:cNvSpPr>
          <p:nvPr>
            <p:ph type="sldNum" sz="quarter" idx="12"/>
          </p:nvPr>
        </p:nvSpPr>
        <p:spPr/>
        <p:txBody>
          <a:bodyPr/>
          <a:lstStyle/>
          <a:p>
            <a:fld id="{3310D8EA-3107-4873-B9AB-DD7D3E79053A}" type="slidenum">
              <a:rPr lang="en-US" smtClean="0"/>
              <a:t>15</a:t>
            </a:fld>
            <a:endParaRPr lang="en-US"/>
          </a:p>
        </p:txBody>
      </p:sp>
      <p:sp>
        <p:nvSpPr>
          <p:cNvPr id="2" name="Title 1">
            <a:extLst>
              <a:ext uri="{FF2B5EF4-FFF2-40B4-BE49-F238E27FC236}">
                <a16:creationId xmlns:a16="http://schemas.microsoft.com/office/drawing/2014/main" id="{BB392377-C462-6C4C-A01C-47FA9FE1E1DF}"/>
              </a:ext>
            </a:extLst>
          </p:cNvPr>
          <p:cNvSpPr>
            <a:spLocks noGrp="1"/>
          </p:cNvSpPr>
          <p:nvPr>
            <p:ph type="title" idx="4294967295"/>
          </p:nvPr>
        </p:nvSpPr>
        <p:spPr>
          <a:xfrm>
            <a:off x="422250" y="-154386"/>
            <a:ext cx="6616503" cy="1408151"/>
          </a:xfrm>
        </p:spPr>
        <p:txBody>
          <a:bodyPr/>
          <a:lstStyle/>
          <a:p>
            <a:r>
              <a:rPr lang="en-US" dirty="0"/>
              <a:t>When to Use Graph</a:t>
            </a:r>
          </a:p>
        </p:txBody>
      </p:sp>
      <p:sp>
        <p:nvSpPr>
          <p:cNvPr id="5" name="TextBox 4">
            <a:extLst>
              <a:ext uri="{FF2B5EF4-FFF2-40B4-BE49-F238E27FC236}">
                <a16:creationId xmlns:a16="http://schemas.microsoft.com/office/drawing/2014/main" id="{7479B77F-FCFE-F342-B5DF-E5BE648C3666}"/>
              </a:ext>
            </a:extLst>
          </p:cNvPr>
          <p:cNvSpPr txBox="1"/>
          <p:nvPr/>
        </p:nvSpPr>
        <p:spPr>
          <a:xfrm>
            <a:off x="8473123" y="9144910"/>
            <a:ext cx="8446543" cy="369332"/>
          </a:xfrm>
          <a:prstGeom prst="rect">
            <a:avLst/>
          </a:prstGeom>
          <a:noFill/>
        </p:spPr>
        <p:txBody>
          <a:bodyPr wrap="none" rtlCol="0">
            <a:spAutoFit/>
          </a:bodyPr>
          <a:lstStyle/>
          <a:p>
            <a:r>
              <a:rPr lang="en-US" sz="1800" dirty="0">
                <a:hlinkClick r:id="rId3"/>
              </a:rPr>
              <a:t>https://medium.com/@dmccreary/a-taxonomy-of-graph-use-cases-2ba34618cf78</a:t>
            </a:r>
            <a:endParaRPr lang="en-US" sz="1800" dirty="0"/>
          </a:p>
        </p:txBody>
      </p:sp>
    </p:spTree>
    <p:extLst>
      <p:ext uri="{BB962C8B-B14F-4D97-AF65-F5344CB8AC3E}">
        <p14:creationId xmlns:p14="http://schemas.microsoft.com/office/powerpoint/2010/main" val="1594421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1749205" y="490775"/>
            <a:ext cx="14485020" cy="973590"/>
          </a:xfrm>
          <a:prstGeom prst="rect">
            <a:avLst/>
          </a:prstGeom>
        </p:spPr>
        <p:txBody>
          <a:bodyPr vert="horz" wrap="square" lIns="155423" tIns="155423" rIns="155423" bIns="155423" rtlCol="0" anchor="t" anchorCtr="0">
            <a:noAutofit/>
          </a:bodyPr>
          <a:lstStyle/>
          <a:p>
            <a:r>
              <a:rPr lang="en-US" b="1" dirty="0"/>
              <a:t>Graphs work well on high-variability data</a:t>
            </a:r>
            <a:endParaRPr lang="en" b="1" dirty="0"/>
          </a:p>
        </p:txBody>
      </p:sp>
      <p:sp>
        <p:nvSpPr>
          <p:cNvPr id="194" name="Shape 194"/>
          <p:cNvSpPr txBox="1">
            <a:spLocks noGrp="1"/>
          </p:cNvSpPr>
          <p:nvPr>
            <p:ph type="body" idx="1"/>
          </p:nvPr>
        </p:nvSpPr>
        <p:spPr>
          <a:xfrm>
            <a:off x="1543297" y="5812849"/>
            <a:ext cx="14485020" cy="2883606"/>
          </a:xfrm>
          <a:prstGeom prst="rect">
            <a:avLst/>
          </a:prstGeom>
        </p:spPr>
        <p:txBody>
          <a:bodyPr vert="horz" wrap="square" lIns="155423" tIns="155423" rIns="155423" bIns="155423" rtlCol="0" anchor="t" anchorCtr="0">
            <a:noAutofit/>
          </a:bodyPr>
          <a:lstStyle/>
          <a:p>
            <a:pPr marL="457200" indent="-457200"/>
            <a:r>
              <a:rPr lang="en-US" sz="3200" dirty="0"/>
              <a:t>Most business systems fit somewhere on a spectrum of data </a:t>
            </a:r>
            <a:r>
              <a:rPr lang="en-US" sz="3200" b="1" dirty="0"/>
              <a:t>variability</a:t>
            </a:r>
          </a:p>
          <a:p>
            <a:pPr marL="457200" indent="-457200"/>
            <a:r>
              <a:rPr lang="en-US" sz="3200" dirty="0"/>
              <a:t>Highly regular systems, like a GL have low variability</a:t>
            </a:r>
          </a:p>
          <a:p>
            <a:pPr marL="457200" indent="-457200"/>
            <a:r>
              <a:rPr lang="en-US" sz="3200" dirty="0"/>
              <a:t>Variability tends to grow over time as exceptions are introduced to a system</a:t>
            </a:r>
          </a:p>
          <a:p>
            <a:pPr marL="457200" indent="-457200"/>
            <a:r>
              <a:rPr lang="en-US" sz="3200" dirty="0"/>
              <a:t>Few real world systems can accurately predict</a:t>
            </a:r>
            <a:endParaRPr sz="3200" dirty="0"/>
          </a:p>
        </p:txBody>
      </p:sp>
      <p:sp>
        <p:nvSpPr>
          <p:cNvPr id="196" name="Shape 196"/>
          <p:cNvSpPr txBox="1"/>
          <p:nvPr/>
        </p:nvSpPr>
        <p:spPr>
          <a:xfrm>
            <a:off x="1384451" y="3390874"/>
            <a:ext cx="3742380" cy="683213"/>
          </a:xfrm>
          <a:prstGeom prst="rect">
            <a:avLst/>
          </a:prstGeom>
          <a:noFill/>
          <a:ln>
            <a:noFill/>
          </a:ln>
        </p:spPr>
        <p:txBody>
          <a:bodyPr wrap="square" lIns="155423" tIns="155423" rIns="155423" bIns="155423" anchor="t" anchorCtr="0">
            <a:spAutoFit/>
          </a:bodyPr>
          <a:lstStyle/>
          <a:p>
            <a:pPr algn="ctr"/>
            <a:r>
              <a:rPr lang="en" sz="2400" b="1" dirty="0"/>
              <a:t>General Ledger</a:t>
            </a:r>
            <a:r>
              <a:rPr lang="en-US" sz="2400" b="1" dirty="0"/>
              <a:t> (GL)</a:t>
            </a:r>
            <a:endParaRPr lang="en" sz="2400" b="1" dirty="0"/>
          </a:p>
        </p:txBody>
      </p:sp>
      <p:sp>
        <p:nvSpPr>
          <p:cNvPr id="197" name="Shape 197"/>
          <p:cNvSpPr txBox="1"/>
          <p:nvPr/>
        </p:nvSpPr>
        <p:spPr>
          <a:xfrm>
            <a:off x="9909980" y="3426200"/>
            <a:ext cx="3012060" cy="657390"/>
          </a:xfrm>
          <a:prstGeom prst="rect">
            <a:avLst/>
          </a:prstGeom>
          <a:noFill/>
          <a:ln>
            <a:noFill/>
          </a:ln>
        </p:spPr>
        <p:txBody>
          <a:bodyPr wrap="square" lIns="155423" tIns="155423" rIns="155423" bIns="155423" anchor="t" anchorCtr="0">
            <a:noAutofit/>
          </a:bodyPr>
          <a:lstStyle/>
          <a:p>
            <a:r>
              <a:rPr lang="en" sz="2400" b="1" dirty="0"/>
              <a:t>Drug Interactions</a:t>
            </a:r>
          </a:p>
        </p:txBody>
      </p:sp>
      <p:sp>
        <p:nvSpPr>
          <p:cNvPr id="198" name="Shape 198"/>
          <p:cNvSpPr txBox="1"/>
          <p:nvPr/>
        </p:nvSpPr>
        <p:spPr>
          <a:xfrm>
            <a:off x="6696788" y="3382585"/>
            <a:ext cx="1584570" cy="657390"/>
          </a:xfrm>
          <a:prstGeom prst="rect">
            <a:avLst/>
          </a:prstGeom>
          <a:noFill/>
          <a:ln>
            <a:noFill/>
          </a:ln>
        </p:spPr>
        <p:txBody>
          <a:bodyPr wrap="square" lIns="155423" tIns="155423" rIns="155423" bIns="155423" anchor="t" anchorCtr="0">
            <a:noAutofit/>
          </a:bodyPr>
          <a:lstStyle/>
          <a:p>
            <a:r>
              <a:rPr lang="en" sz="2400" b="1" dirty="0"/>
              <a:t>Claims</a:t>
            </a:r>
          </a:p>
        </p:txBody>
      </p:sp>
      <p:sp>
        <p:nvSpPr>
          <p:cNvPr id="199" name="Shape 199"/>
          <p:cNvSpPr txBox="1"/>
          <p:nvPr/>
        </p:nvSpPr>
        <p:spPr>
          <a:xfrm>
            <a:off x="7820070" y="4617043"/>
            <a:ext cx="2107320" cy="657390"/>
          </a:xfrm>
          <a:prstGeom prst="rect">
            <a:avLst/>
          </a:prstGeom>
          <a:noFill/>
          <a:ln>
            <a:noFill/>
          </a:ln>
        </p:spPr>
        <p:txBody>
          <a:bodyPr wrap="square" lIns="155423" tIns="155423" rIns="155423" bIns="155423" anchor="t" anchorCtr="0">
            <a:noAutofit/>
          </a:bodyPr>
          <a:lstStyle/>
          <a:p>
            <a:pPr algn="ctr"/>
            <a:r>
              <a:rPr lang="en" sz="2400" b="1" dirty="0"/>
              <a:t>Providers</a:t>
            </a:r>
          </a:p>
        </p:txBody>
      </p:sp>
      <p:sp>
        <p:nvSpPr>
          <p:cNvPr id="200" name="Shape 200"/>
          <p:cNvSpPr txBox="1"/>
          <p:nvPr/>
        </p:nvSpPr>
        <p:spPr>
          <a:xfrm>
            <a:off x="10047845" y="4594766"/>
            <a:ext cx="2107320" cy="657390"/>
          </a:xfrm>
          <a:prstGeom prst="rect">
            <a:avLst/>
          </a:prstGeom>
          <a:noFill/>
          <a:ln>
            <a:noFill/>
          </a:ln>
        </p:spPr>
        <p:txBody>
          <a:bodyPr wrap="square" lIns="155423" tIns="155423" rIns="155423" bIns="155423" anchor="t" anchorCtr="0">
            <a:noAutofit/>
          </a:bodyPr>
          <a:lstStyle/>
          <a:p>
            <a:r>
              <a:rPr lang="en" sz="2400" b="1" dirty="0"/>
              <a:t>Genomics</a:t>
            </a:r>
          </a:p>
        </p:txBody>
      </p:sp>
      <p:sp>
        <p:nvSpPr>
          <p:cNvPr id="201" name="Shape 201"/>
          <p:cNvSpPr txBox="1"/>
          <p:nvPr/>
        </p:nvSpPr>
        <p:spPr>
          <a:xfrm>
            <a:off x="5095209" y="3940667"/>
            <a:ext cx="1949730" cy="657390"/>
          </a:xfrm>
          <a:prstGeom prst="rect">
            <a:avLst/>
          </a:prstGeom>
          <a:noFill/>
          <a:ln>
            <a:noFill/>
          </a:ln>
        </p:spPr>
        <p:txBody>
          <a:bodyPr wrap="square" lIns="155423" tIns="155423" rIns="155423" bIns="155423" anchor="t" anchorCtr="0">
            <a:noAutofit/>
          </a:bodyPr>
          <a:lstStyle/>
          <a:p>
            <a:r>
              <a:rPr lang="en" sz="2400" b="1"/>
              <a:t>Invoice</a:t>
            </a:r>
          </a:p>
        </p:txBody>
      </p:sp>
      <p:sp>
        <p:nvSpPr>
          <p:cNvPr id="2" name="Slide Number Placeholder 1"/>
          <p:cNvSpPr>
            <a:spLocks noGrp="1"/>
          </p:cNvSpPr>
          <p:nvPr>
            <p:ph type="sldNum" idx="12"/>
          </p:nvPr>
        </p:nvSpPr>
        <p:spPr/>
        <p:txBody>
          <a:bodyPr/>
          <a:lstStyle/>
          <a:p>
            <a:fld id="{00000000-1234-1234-1234-123412341234}" type="slidenum">
              <a:rPr lang="en" smtClean="0"/>
              <a:pPr/>
              <a:t>16</a:t>
            </a:fld>
            <a:endParaRPr lang="en"/>
          </a:p>
        </p:txBody>
      </p:sp>
      <p:sp>
        <p:nvSpPr>
          <p:cNvPr id="13" name="Shape 201"/>
          <p:cNvSpPr txBox="1"/>
          <p:nvPr/>
        </p:nvSpPr>
        <p:spPr>
          <a:xfrm>
            <a:off x="2264965" y="4234796"/>
            <a:ext cx="1949730" cy="657390"/>
          </a:xfrm>
          <a:prstGeom prst="rect">
            <a:avLst/>
          </a:prstGeom>
          <a:noFill/>
          <a:ln>
            <a:noFill/>
          </a:ln>
        </p:spPr>
        <p:txBody>
          <a:bodyPr wrap="square" lIns="155423" tIns="155423" rIns="155423" bIns="155423" anchor="t" anchorCtr="0">
            <a:noAutofit/>
          </a:bodyPr>
          <a:lstStyle/>
          <a:p>
            <a:r>
              <a:rPr lang="en-US" sz="2400" b="1" dirty="0"/>
              <a:t>Star Rating</a:t>
            </a:r>
            <a:endParaRPr lang="en" sz="2400" b="1" dirty="0"/>
          </a:p>
        </p:txBody>
      </p:sp>
      <p:sp>
        <p:nvSpPr>
          <p:cNvPr id="14" name="Shape 201"/>
          <p:cNvSpPr txBox="1"/>
          <p:nvPr/>
        </p:nvSpPr>
        <p:spPr>
          <a:xfrm>
            <a:off x="4607695" y="4630235"/>
            <a:ext cx="2437245" cy="657390"/>
          </a:xfrm>
          <a:prstGeom prst="rect">
            <a:avLst/>
          </a:prstGeom>
          <a:noFill/>
          <a:ln>
            <a:noFill/>
          </a:ln>
        </p:spPr>
        <p:txBody>
          <a:bodyPr wrap="square" lIns="155423" tIns="155423" rIns="155423" bIns="155423" anchor="t" anchorCtr="0">
            <a:noAutofit/>
          </a:bodyPr>
          <a:lstStyle/>
          <a:p>
            <a:r>
              <a:rPr lang="en-US" sz="2400" b="1" dirty="0"/>
              <a:t>Shopping Cart</a:t>
            </a:r>
            <a:endParaRPr lang="en" sz="2400" b="1" dirty="0"/>
          </a:p>
        </p:txBody>
      </p:sp>
      <p:sp>
        <p:nvSpPr>
          <p:cNvPr id="4" name="Left-Right Arrow 3"/>
          <p:cNvSpPr/>
          <p:nvPr/>
        </p:nvSpPr>
        <p:spPr>
          <a:xfrm>
            <a:off x="1161301" y="1953855"/>
            <a:ext cx="15214316" cy="1313649"/>
          </a:xfrm>
          <a:prstGeom prst="leftRightArrow">
            <a:avLst>
              <a:gd name="adj1" fmla="val 60876"/>
              <a:gd name="adj2" fmla="val 50000"/>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5" name="TextBox 4"/>
          <p:cNvSpPr txBox="1"/>
          <p:nvPr/>
        </p:nvSpPr>
        <p:spPr>
          <a:xfrm>
            <a:off x="1784900" y="2350958"/>
            <a:ext cx="2358915" cy="464614"/>
          </a:xfrm>
          <a:prstGeom prst="rect">
            <a:avLst/>
          </a:prstGeom>
          <a:noFill/>
        </p:spPr>
        <p:txBody>
          <a:bodyPr wrap="none" rtlCol="0">
            <a:spAutoFit/>
          </a:bodyPr>
          <a:lstStyle/>
          <a:p>
            <a:r>
              <a:rPr lang="en-US" b="1" dirty="0">
                <a:solidFill>
                  <a:schemeClr val="bg1"/>
                </a:solidFill>
              </a:rPr>
              <a:t>Low Variability</a:t>
            </a:r>
          </a:p>
        </p:txBody>
      </p:sp>
      <p:sp>
        <p:nvSpPr>
          <p:cNvPr id="17" name="TextBox 16"/>
          <p:cNvSpPr txBox="1"/>
          <p:nvPr/>
        </p:nvSpPr>
        <p:spPr>
          <a:xfrm>
            <a:off x="13330942" y="2350958"/>
            <a:ext cx="2427844" cy="464614"/>
          </a:xfrm>
          <a:prstGeom prst="rect">
            <a:avLst/>
          </a:prstGeom>
          <a:noFill/>
        </p:spPr>
        <p:txBody>
          <a:bodyPr wrap="none" rtlCol="0">
            <a:spAutoFit/>
          </a:bodyPr>
          <a:lstStyle/>
          <a:p>
            <a:r>
              <a:rPr lang="en-US" b="1" dirty="0">
                <a:solidFill>
                  <a:schemeClr val="bg1"/>
                </a:solidFill>
              </a:rPr>
              <a:t>High Variability</a:t>
            </a:r>
          </a:p>
        </p:txBody>
      </p:sp>
      <p:sp>
        <p:nvSpPr>
          <p:cNvPr id="18" name="Shape 200"/>
          <p:cNvSpPr txBox="1"/>
          <p:nvPr/>
        </p:nvSpPr>
        <p:spPr>
          <a:xfrm>
            <a:off x="7489073" y="3959653"/>
            <a:ext cx="2558772" cy="657390"/>
          </a:xfrm>
          <a:prstGeom prst="rect">
            <a:avLst/>
          </a:prstGeom>
          <a:noFill/>
          <a:ln>
            <a:noFill/>
          </a:ln>
        </p:spPr>
        <p:txBody>
          <a:bodyPr wrap="square" lIns="155423" tIns="155423" rIns="155423" bIns="155423" anchor="t" anchorCtr="0">
            <a:noAutofit/>
          </a:bodyPr>
          <a:lstStyle/>
          <a:p>
            <a:pPr algn="ctr"/>
            <a:r>
              <a:rPr lang="en-US" sz="2400" b="1" dirty="0"/>
              <a:t>Benefit Plans</a:t>
            </a:r>
            <a:endParaRPr lang="en" sz="2400" b="1" dirty="0"/>
          </a:p>
        </p:txBody>
      </p:sp>
      <p:sp>
        <p:nvSpPr>
          <p:cNvPr id="19" name="Shape 197"/>
          <p:cNvSpPr txBox="1"/>
          <p:nvPr/>
        </p:nvSpPr>
        <p:spPr>
          <a:xfrm>
            <a:off x="11540126" y="3971253"/>
            <a:ext cx="3004738" cy="657390"/>
          </a:xfrm>
          <a:prstGeom prst="rect">
            <a:avLst/>
          </a:prstGeom>
          <a:noFill/>
          <a:ln>
            <a:noFill/>
          </a:ln>
        </p:spPr>
        <p:txBody>
          <a:bodyPr wrap="square" lIns="155423" tIns="155423" rIns="155423" bIns="155423" anchor="t" anchorCtr="0">
            <a:noAutofit/>
          </a:bodyPr>
          <a:lstStyle/>
          <a:p>
            <a:pPr algn="ctr"/>
            <a:r>
              <a:rPr lang="en-US" sz="2400" b="1" dirty="0"/>
              <a:t>360 Applications</a:t>
            </a:r>
            <a:endParaRPr lang="en" sz="2400" b="1" dirty="0"/>
          </a:p>
        </p:txBody>
      </p:sp>
      <p:sp>
        <p:nvSpPr>
          <p:cNvPr id="20" name="Shape 197"/>
          <p:cNvSpPr txBox="1"/>
          <p:nvPr/>
        </p:nvSpPr>
        <p:spPr>
          <a:xfrm>
            <a:off x="12366235" y="4678695"/>
            <a:ext cx="2078278" cy="657390"/>
          </a:xfrm>
          <a:prstGeom prst="rect">
            <a:avLst/>
          </a:prstGeom>
          <a:noFill/>
          <a:ln>
            <a:noFill/>
          </a:ln>
        </p:spPr>
        <p:txBody>
          <a:bodyPr wrap="square" lIns="155423" tIns="155423" rIns="155423" bIns="155423" anchor="t" anchorCtr="0">
            <a:noAutofit/>
          </a:bodyPr>
          <a:lstStyle/>
          <a:p>
            <a:pPr algn="ctr"/>
            <a:r>
              <a:rPr lang="en-US" sz="2400" b="1" dirty="0"/>
              <a:t>Data Hubs</a:t>
            </a:r>
            <a:endParaRPr lang="en" sz="2400" b="1" dirty="0"/>
          </a:p>
        </p:txBody>
      </p:sp>
      <p:sp>
        <p:nvSpPr>
          <p:cNvPr id="21" name="Shape 197">
            <a:extLst>
              <a:ext uri="{FF2B5EF4-FFF2-40B4-BE49-F238E27FC236}">
                <a16:creationId xmlns:a16="http://schemas.microsoft.com/office/drawing/2014/main" id="{62245A03-A2DE-8A4A-902E-C61C49141441}"/>
              </a:ext>
            </a:extLst>
          </p:cNvPr>
          <p:cNvSpPr txBox="1"/>
          <p:nvPr/>
        </p:nvSpPr>
        <p:spPr>
          <a:xfrm>
            <a:off x="13222165" y="3390874"/>
            <a:ext cx="3012060" cy="657390"/>
          </a:xfrm>
          <a:prstGeom prst="rect">
            <a:avLst/>
          </a:prstGeom>
          <a:noFill/>
          <a:ln>
            <a:noFill/>
          </a:ln>
        </p:spPr>
        <p:txBody>
          <a:bodyPr wrap="square" lIns="155423" tIns="155423" rIns="155423" bIns="155423" anchor="t" anchorCtr="0">
            <a:noAutofit/>
          </a:bodyPr>
          <a:lstStyle/>
          <a:p>
            <a:pPr algn="ctr"/>
            <a:r>
              <a:rPr lang="en" sz="3200" b="1" dirty="0">
                <a:solidFill>
                  <a:schemeClr val="accent1"/>
                </a:solidFill>
              </a:rPr>
              <a:t>Clinical Data</a:t>
            </a:r>
          </a:p>
        </p:txBody>
      </p:sp>
    </p:spTree>
    <p:extLst>
      <p:ext uri="{BB962C8B-B14F-4D97-AF65-F5344CB8AC3E}">
        <p14:creationId xmlns:p14="http://schemas.microsoft.com/office/powerpoint/2010/main" val="1818442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9ED476-651F-3942-A719-F84AD31D81D9}"/>
              </a:ext>
            </a:extLst>
          </p:cNvPr>
          <p:cNvSpPr>
            <a:spLocks noGrp="1"/>
          </p:cNvSpPr>
          <p:nvPr>
            <p:ph type="title"/>
          </p:nvPr>
        </p:nvSpPr>
        <p:spPr>
          <a:xfrm>
            <a:off x="726439" y="543168"/>
            <a:ext cx="16596361" cy="858834"/>
          </a:xfrm>
        </p:spPr>
        <p:txBody>
          <a:bodyPr/>
          <a:lstStyle/>
          <a:p>
            <a:r>
              <a:rPr lang="en-US" dirty="0"/>
              <a:t>Graph and Clinical Data</a:t>
            </a:r>
          </a:p>
        </p:txBody>
      </p:sp>
      <p:sp>
        <p:nvSpPr>
          <p:cNvPr id="6" name="Content Placeholder 5">
            <a:extLst>
              <a:ext uri="{FF2B5EF4-FFF2-40B4-BE49-F238E27FC236}">
                <a16:creationId xmlns:a16="http://schemas.microsoft.com/office/drawing/2014/main" id="{99DB45C9-2856-1A4C-A422-A51E88476905}"/>
              </a:ext>
            </a:extLst>
          </p:cNvPr>
          <p:cNvSpPr>
            <a:spLocks noGrp="1"/>
          </p:cNvSpPr>
          <p:nvPr>
            <p:ph idx="1"/>
          </p:nvPr>
        </p:nvSpPr>
        <p:spPr>
          <a:xfrm>
            <a:off x="7433974" y="2530222"/>
            <a:ext cx="9087879" cy="5675016"/>
          </a:xfrm>
        </p:spPr>
        <p:txBody>
          <a:bodyPr/>
          <a:lstStyle/>
          <a:p>
            <a:pPr>
              <a:spcBef>
                <a:spcPts val="0"/>
              </a:spcBef>
            </a:pPr>
            <a:r>
              <a:rPr lang="en-US" sz="3600" dirty="0"/>
              <a:t>Graph databases are </a:t>
            </a:r>
            <a:r>
              <a:rPr lang="en-US" sz="3600" b="1" dirty="0"/>
              <a:t>ideal</a:t>
            </a:r>
            <a:r>
              <a:rPr lang="en-US" sz="3600" dirty="0"/>
              <a:t> for storing clinical data</a:t>
            </a:r>
          </a:p>
          <a:p>
            <a:pPr>
              <a:spcBef>
                <a:spcPts val="0"/>
              </a:spcBef>
            </a:pPr>
            <a:r>
              <a:rPr lang="en-US" sz="3600" dirty="0"/>
              <a:t>Clinical data is both </a:t>
            </a:r>
            <a:r>
              <a:rPr lang="en-US" sz="3600" b="1" dirty="0"/>
              <a:t>complex</a:t>
            </a:r>
            <a:r>
              <a:rPr lang="en-US" sz="3600" dirty="0"/>
              <a:t> and has high </a:t>
            </a:r>
            <a:r>
              <a:rPr lang="en-US" sz="3600" b="1" dirty="0"/>
              <a:t>variability</a:t>
            </a:r>
          </a:p>
          <a:p>
            <a:pPr>
              <a:spcBef>
                <a:spcPts val="0"/>
              </a:spcBef>
            </a:pPr>
            <a:r>
              <a:rPr lang="en-US" sz="3600" dirty="0"/>
              <a:t>Strong real-time analytical performance at scale is needed for real-time clinical decision support</a:t>
            </a:r>
          </a:p>
          <a:p>
            <a:pPr>
              <a:spcBef>
                <a:spcPts val="0"/>
              </a:spcBef>
            </a:pPr>
            <a:r>
              <a:rPr lang="en-US" sz="3600" dirty="0"/>
              <a:t>Graph algorithms like Cosine Similarity are ideal at ”</a:t>
            </a:r>
            <a:r>
              <a:rPr lang="en-US" sz="3600" b="1" dirty="0"/>
              <a:t>Patients Like Me</a:t>
            </a:r>
            <a:r>
              <a:rPr lang="en-US" sz="3600" dirty="0"/>
              <a:t>” queries</a:t>
            </a:r>
          </a:p>
        </p:txBody>
      </p:sp>
      <p:sp>
        <p:nvSpPr>
          <p:cNvPr id="4" name="Slide Number Placeholder 3">
            <a:extLst>
              <a:ext uri="{FF2B5EF4-FFF2-40B4-BE49-F238E27FC236}">
                <a16:creationId xmlns:a16="http://schemas.microsoft.com/office/drawing/2014/main" id="{2F2573C2-2B6A-7444-A231-D680ED9697D9}"/>
              </a:ext>
            </a:extLst>
          </p:cNvPr>
          <p:cNvSpPr>
            <a:spLocks noGrp="1"/>
          </p:cNvSpPr>
          <p:nvPr>
            <p:ph type="sldNum" sz="quarter" idx="12"/>
          </p:nvPr>
        </p:nvSpPr>
        <p:spPr/>
        <p:txBody>
          <a:bodyPr/>
          <a:lstStyle/>
          <a:p>
            <a:fld id="{00000000-1234-1234-1234-123412341234}" type="slidenum">
              <a:rPr lang="en" smtClean="0"/>
              <a:pPr/>
              <a:t>17</a:t>
            </a:fld>
            <a:endParaRPr lang="en"/>
          </a:p>
        </p:txBody>
      </p:sp>
      <p:grpSp>
        <p:nvGrpSpPr>
          <p:cNvPr id="10" name="Group 9">
            <a:extLst>
              <a:ext uri="{FF2B5EF4-FFF2-40B4-BE49-F238E27FC236}">
                <a16:creationId xmlns:a16="http://schemas.microsoft.com/office/drawing/2014/main" id="{FCA44B59-18DB-954C-A271-0CD40ED34FAB}"/>
              </a:ext>
            </a:extLst>
          </p:cNvPr>
          <p:cNvGrpSpPr/>
          <p:nvPr/>
        </p:nvGrpSpPr>
        <p:grpSpPr>
          <a:xfrm>
            <a:off x="1237999" y="2685104"/>
            <a:ext cx="5546035" cy="5546035"/>
            <a:chOff x="5724939" y="1813339"/>
            <a:chExt cx="5546035" cy="5546035"/>
          </a:xfrm>
        </p:grpSpPr>
        <p:pic>
          <p:nvPicPr>
            <p:cNvPr id="9" name="Picture 8">
              <a:extLst>
                <a:ext uri="{FF2B5EF4-FFF2-40B4-BE49-F238E27FC236}">
                  <a16:creationId xmlns:a16="http://schemas.microsoft.com/office/drawing/2014/main" id="{FA930EFD-E2E4-A242-810E-4A7956F1E7F1}"/>
                </a:ext>
              </a:extLst>
            </p:cNvPr>
            <p:cNvPicPr>
              <a:picLocks noChangeAspect="1"/>
            </p:cNvPicPr>
            <p:nvPr/>
          </p:nvPicPr>
          <p:blipFill>
            <a:blip r:embed="rId2"/>
            <a:stretch>
              <a:fillRect/>
            </a:stretch>
          </p:blipFill>
          <p:spPr>
            <a:xfrm>
              <a:off x="5724939" y="1813339"/>
              <a:ext cx="5546035" cy="5546035"/>
            </a:xfrm>
            <a:prstGeom prst="rect">
              <a:avLst/>
            </a:prstGeom>
          </p:spPr>
        </p:pic>
        <p:sp>
          <p:nvSpPr>
            <p:cNvPr id="7" name="Oval 6">
              <a:extLst>
                <a:ext uri="{FF2B5EF4-FFF2-40B4-BE49-F238E27FC236}">
                  <a16:creationId xmlns:a16="http://schemas.microsoft.com/office/drawing/2014/main" id="{C20781D7-49AB-4B44-8B98-F8491055E164}"/>
                </a:ext>
              </a:extLst>
            </p:cNvPr>
            <p:cNvSpPr/>
            <p:nvPr/>
          </p:nvSpPr>
          <p:spPr>
            <a:xfrm>
              <a:off x="7195931" y="1979766"/>
              <a:ext cx="3200399" cy="22661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400" b="1" dirty="0">
                  <a:solidFill>
                    <a:srgbClr val="000000"/>
                  </a:solidFill>
                </a:rPr>
                <a:t>Graph</a:t>
              </a:r>
              <a:endParaRPr lang="en-US" sz="4800" b="1" dirty="0">
                <a:solidFill>
                  <a:srgbClr val="000000"/>
                </a:solidFill>
              </a:endParaRPr>
            </a:p>
          </p:txBody>
        </p:sp>
        <p:sp>
          <p:nvSpPr>
            <p:cNvPr id="8" name="Oval 7">
              <a:extLst>
                <a:ext uri="{FF2B5EF4-FFF2-40B4-BE49-F238E27FC236}">
                  <a16:creationId xmlns:a16="http://schemas.microsoft.com/office/drawing/2014/main" id="{9C6805E2-D9ED-5F4C-A67D-B8B01E62BCA2}"/>
                </a:ext>
              </a:extLst>
            </p:cNvPr>
            <p:cNvSpPr/>
            <p:nvPr/>
          </p:nvSpPr>
          <p:spPr>
            <a:xfrm>
              <a:off x="6798365" y="4631325"/>
              <a:ext cx="3041374" cy="270214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t>Clinical</a:t>
              </a:r>
            </a:p>
            <a:p>
              <a:pPr algn="ctr"/>
              <a:r>
                <a:rPr lang="en-US" sz="4000" b="1" dirty="0"/>
                <a:t>Data</a:t>
              </a:r>
            </a:p>
          </p:txBody>
        </p:sp>
      </p:grpSp>
    </p:spTree>
    <p:extLst>
      <p:ext uri="{BB962C8B-B14F-4D97-AF65-F5344CB8AC3E}">
        <p14:creationId xmlns:p14="http://schemas.microsoft.com/office/powerpoint/2010/main" val="3998979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EF66-DEA0-9146-9E2F-E7A541FA99CE}"/>
              </a:ext>
            </a:extLst>
          </p:cNvPr>
          <p:cNvSpPr>
            <a:spLocks noGrp="1"/>
          </p:cNvSpPr>
          <p:nvPr>
            <p:ph type="title"/>
          </p:nvPr>
        </p:nvSpPr>
        <p:spPr>
          <a:xfrm>
            <a:off x="437288" y="614966"/>
            <a:ext cx="12625409" cy="812533"/>
          </a:xfrm>
        </p:spPr>
        <p:txBody>
          <a:bodyPr/>
          <a:lstStyle/>
          <a:p>
            <a:r>
              <a:rPr lang="en-US" dirty="0"/>
              <a:t>Our “Simplified” Clinical Model</a:t>
            </a:r>
          </a:p>
        </p:txBody>
      </p:sp>
      <p:sp>
        <p:nvSpPr>
          <p:cNvPr id="4" name="Slide Number Placeholder 3">
            <a:extLst>
              <a:ext uri="{FF2B5EF4-FFF2-40B4-BE49-F238E27FC236}">
                <a16:creationId xmlns:a16="http://schemas.microsoft.com/office/drawing/2014/main" id="{6791EA26-22C2-2C49-9416-BD95608BB2C6}"/>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5" name="Picture 4">
            <a:extLst>
              <a:ext uri="{FF2B5EF4-FFF2-40B4-BE49-F238E27FC236}">
                <a16:creationId xmlns:a16="http://schemas.microsoft.com/office/drawing/2014/main" id="{F48EEE17-6F8A-874F-9E73-EB19E300561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8104" y="1427499"/>
            <a:ext cx="13730936" cy="7716501"/>
          </a:xfrm>
          <a:prstGeom prst="rect">
            <a:avLst/>
          </a:prstGeom>
        </p:spPr>
      </p:pic>
      <p:sp>
        <p:nvSpPr>
          <p:cNvPr id="3" name="TextBox 2">
            <a:extLst>
              <a:ext uri="{FF2B5EF4-FFF2-40B4-BE49-F238E27FC236}">
                <a16:creationId xmlns:a16="http://schemas.microsoft.com/office/drawing/2014/main" id="{5C65D99A-F8ED-C54F-A014-B6043F0280CD}"/>
              </a:ext>
            </a:extLst>
          </p:cNvPr>
          <p:cNvSpPr txBox="1"/>
          <p:nvPr/>
        </p:nvSpPr>
        <p:spPr>
          <a:xfrm>
            <a:off x="2700670" y="8470076"/>
            <a:ext cx="1757212" cy="464614"/>
          </a:xfrm>
          <a:prstGeom prst="rect">
            <a:avLst/>
          </a:prstGeom>
          <a:noFill/>
        </p:spPr>
        <p:txBody>
          <a:bodyPr wrap="none" rtlCol="0">
            <a:spAutoFit/>
          </a:bodyPr>
          <a:lstStyle/>
          <a:p>
            <a:r>
              <a:rPr lang="en-US" dirty="0">
                <a:solidFill>
                  <a:schemeClr val="bg1"/>
                </a:solidFill>
              </a:rPr>
              <a:t>17 verticies</a:t>
            </a:r>
          </a:p>
        </p:txBody>
      </p:sp>
    </p:spTree>
    <p:extLst>
      <p:ext uri="{BB962C8B-B14F-4D97-AF65-F5344CB8AC3E}">
        <p14:creationId xmlns:p14="http://schemas.microsoft.com/office/powerpoint/2010/main" val="1743136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96A3-77C7-FD4E-A6E6-2FBD7C762A52}"/>
              </a:ext>
            </a:extLst>
          </p:cNvPr>
          <p:cNvSpPr>
            <a:spLocks noGrp="1"/>
          </p:cNvSpPr>
          <p:nvPr>
            <p:ph type="title"/>
          </p:nvPr>
        </p:nvSpPr>
        <p:spPr>
          <a:xfrm>
            <a:off x="400230" y="186612"/>
            <a:ext cx="16596361" cy="1025500"/>
          </a:xfrm>
        </p:spPr>
        <p:txBody>
          <a:bodyPr/>
          <a:lstStyle/>
          <a:p>
            <a:r>
              <a:rPr lang="en-US" sz="3600" dirty="0"/>
              <a:t>15 of 21 Andrew Witty Strategies Involve</a:t>
            </a:r>
            <a:br>
              <a:rPr lang="en-US" sz="3600" dirty="0"/>
            </a:br>
            <a:r>
              <a:rPr lang="en-US" sz="3600" dirty="0"/>
              <a:t>Graph Technologies</a:t>
            </a:r>
          </a:p>
        </p:txBody>
      </p:sp>
      <p:sp>
        <p:nvSpPr>
          <p:cNvPr id="3" name="Content Placeholder 2">
            <a:extLst>
              <a:ext uri="{FF2B5EF4-FFF2-40B4-BE49-F238E27FC236}">
                <a16:creationId xmlns:a16="http://schemas.microsoft.com/office/drawing/2014/main" id="{D901024B-1C34-8C4F-B9E7-8E1E8B21C763}"/>
              </a:ext>
            </a:extLst>
          </p:cNvPr>
          <p:cNvSpPr>
            <a:spLocks noGrp="1"/>
          </p:cNvSpPr>
          <p:nvPr>
            <p:ph sz="half" idx="1"/>
          </p:nvPr>
        </p:nvSpPr>
        <p:spPr>
          <a:xfrm>
            <a:off x="595809" y="1931111"/>
            <a:ext cx="8102601" cy="7583131"/>
          </a:xfrm>
        </p:spPr>
        <p:txBody>
          <a:bodyPr/>
          <a:lstStyle/>
          <a:p>
            <a:pPr marL="0" indent="0">
              <a:lnSpc>
                <a:spcPct val="100000"/>
              </a:lnSpc>
              <a:spcBef>
                <a:spcPts val="0"/>
              </a:spcBef>
              <a:spcAft>
                <a:spcPts val="900"/>
              </a:spcAft>
              <a:buNone/>
            </a:pPr>
            <a:r>
              <a:rPr lang="en-US" sz="2400" b="1" dirty="0"/>
              <a:t>Clinical Expertise</a:t>
            </a:r>
          </a:p>
          <a:p>
            <a:pPr marL="931862" lvl="1" indent="-457200">
              <a:lnSpc>
                <a:spcPct val="100000"/>
              </a:lnSpc>
              <a:spcAft>
                <a:spcPts val="900"/>
              </a:spcAft>
              <a:buFont typeface="+mj-lt"/>
              <a:buAutoNum type="arabicPeriod"/>
            </a:pPr>
            <a:r>
              <a:rPr lang="en-US" sz="2400" b="1" dirty="0">
                <a:solidFill>
                  <a:schemeClr val="accent1"/>
                </a:solidFill>
              </a:rPr>
              <a:t>Integrated, Holistic Health Data (IHR)</a:t>
            </a:r>
          </a:p>
          <a:p>
            <a:pPr marL="931862" lvl="1" indent="-457200">
              <a:lnSpc>
                <a:spcPct val="100000"/>
              </a:lnSpc>
              <a:spcAft>
                <a:spcPts val="900"/>
              </a:spcAft>
              <a:buFont typeface="+mj-lt"/>
              <a:buAutoNum type="arabicPeriod"/>
            </a:pPr>
            <a:r>
              <a:rPr lang="en-US" sz="2400" b="1" dirty="0">
                <a:solidFill>
                  <a:schemeClr val="accent1"/>
                </a:solidFill>
              </a:rPr>
              <a:t>Clinical Insights Across Care Continuum</a:t>
            </a:r>
          </a:p>
          <a:p>
            <a:pPr marL="931862" lvl="1" indent="-457200">
              <a:lnSpc>
                <a:spcPct val="100000"/>
              </a:lnSpc>
              <a:spcAft>
                <a:spcPts val="900"/>
              </a:spcAft>
              <a:buFont typeface="+mj-lt"/>
              <a:buAutoNum type="arabicPeriod"/>
            </a:pPr>
            <a:r>
              <a:rPr lang="en-US" sz="2400" b="1" dirty="0">
                <a:solidFill>
                  <a:schemeClr val="accent1"/>
                </a:solidFill>
              </a:rPr>
              <a:t>Application Route</a:t>
            </a:r>
          </a:p>
          <a:p>
            <a:pPr marL="931862" lvl="1" indent="-457200">
              <a:lnSpc>
                <a:spcPct val="100000"/>
              </a:lnSpc>
              <a:spcAft>
                <a:spcPts val="900"/>
              </a:spcAft>
              <a:buFont typeface="+mj-lt"/>
              <a:buAutoNum type="arabicPeriod"/>
            </a:pPr>
            <a:r>
              <a:rPr lang="en-US" sz="2400" dirty="0"/>
              <a:t>Benefit Alignment</a:t>
            </a:r>
          </a:p>
          <a:p>
            <a:pPr marL="0" indent="0">
              <a:lnSpc>
                <a:spcPct val="100000"/>
              </a:lnSpc>
              <a:spcBef>
                <a:spcPts val="0"/>
              </a:spcBef>
              <a:spcAft>
                <a:spcPts val="900"/>
              </a:spcAft>
              <a:buNone/>
            </a:pPr>
            <a:r>
              <a:rPr lang="en-US" sz="2400" b="1" dirty="0"/>
              <a:t>Benefit Alignment</a:t>
            </a:r>
          </a:p>
          <a:p>
            <a:pPr marL="931862" lvl="1" indent="-457200">
              <a:lnSpc>
                <a:spcPct val="100000"/>
              </a:lnSpc>
              <a:spcAft>
                <a:spcPts val="900"/>
              </a:spcAft>
              <a:buFont typeface="+mj-lt"/>
              <a:buAutoNum type="arabicPeriod" startAt="5"/>
            </a:pPr>
            <a:r>
              <a:rPr lang="en-US" sz="2400" dirty="0"/>
              <a:t>Financial Accountability</a:t>
            </a:r>
          </a:p>
          <a:p>
            <a:pPr marL="931862" lvl="1" indent="-457200">
              <a:lnSpc>
                <a:spcPct val="100000"/>
              </a:lnSpc>
              <a:spcAft>
                <a:spcPts val="900"/>
              </a:spcAft>
              <a:buFont typeface="+mj-lt"/>
              <a:buAutoNum type="arabicPeriod" startAt="5"/>
            </a:pPr>
            <a:r>
              <a:rPr lang="en-US" sz="2400" b="1" dirty="0">
                <a:solidFill>
                  <a:schemeClr val="accent1"/>
                </a:solidFill>
              </a:rPr>
              <a:t>“Smart” Clinical Guidance System</a:t>
            </a:r>
          </a:p>
          <a:p>
            <a:pPr marL="931862" lvl="1" indent="-457200">
              <a:lnSpc>
                <a:spcPct val="100000"/>
              </a:lnSpc>
              <a:spcAft>
                <a:spcPts val="900"/>
              </a:spcAft>
              <a:buFont typeface="+mj-lt"/>
              <a:buAutoNum type="arabicPeriod" startAt="5"/>
            </a:pPr>
            <a:r>
              <a:rPr lang="en-US" sz="2400" dirty="0"/>
              <a:t>Care Assets</a:t>
            </a:r>
          </a:p>
          <a:p>
            <a:pPr marL="931862" lvl="1" indent="-457200">
              <a:lnSpc>
                <a:spcPct val="100000"/>
              </a:lnSpc>
              <a:spcAft>
                <a:spcPts val="900"/>
              </a:spcAft>
              <a:buFont typeface="+mj-lt"/>
              <a:buAutoNum type="arabicPeriod" startAt="5"/>
            </a:pPr>
            <a:r>
              <a:rPr lang="en-US" sz="2400" dirty="0"/>
              <a:t>Health System Development</a:t>
            </a:r>
          </a:p>
          <a:p>
            <a:pPr marL="931862" lvl="1" indent="-457200">
              <a:lnSpc>
                <a:spcPct val="100000"/>
              </a:lnSpc>
              <a:spcAft>
                <a:spcPts val="900"/>
              </a:spcAft>
              <a:buFont typeface="+mj-lt"/>
              <a:buAutoNum type="arabicPeriod" startAt="5"/>
            </a:pPr>
            <a:r>
              <a:rPr lang="en-US" sz="2400" b="1" dirty="0">
                <a:solidFill>
                  <a:schemeClr val="accent1"/>
                </a:solidFill>
              </a:rPr>
              <a:t>Consumer Front End</a:t>
            </a:r>
          </a:p>
          <a:p>
            <a:pPr marL="7937" indent="0">
              <a:lnSpc>
                <a:spcPct val="100000"/>
              </a:lnSpc>
              <a:spcAft>
                <a:spcPts val="900"/>
              </a:spcAft>
              <a:buNone/>
            </a:pPr>
            <a:r>
              <a:rPr lang="en-US" sz="2400" b="1" dirty="0"/>
              <a:t>Consumer Experience</a:t>
            </a:r>
          </a:p>
          <a:p>
            <a:pPr marL="931862" lvl="1" indent="-457200">
              <a:lnSpc>
                <a:spcPct val="100000"/>
              </a:lnSpc>
              <a:spcAft>
                <a:spcPts val="900"/>
              </a:spcAft>
              <a:buFont typeface="+mj-lt"/>
              <a:buAutoNum type="arabicPeriod" startAt="10"/>
            </a:pPr>
            <a:r>
              <a:rPr lang="en-US" sz="2400" b="1" dirty="0">
                <a:solidFill>
                  <a:schemeClr val="accent1"/>
                </a:solidFill>
              </a:rPr>
              <a:t>Big Data Environment</a:t>
            </a:r>
          </a:p>
          <a:p>
            <a:pPr marL="931862" lvl="1" indent="-457200">
              <a:lnSpc>
                <a:spcPct val="100000"/>
              </a:lnSpc>
              <a:spcAft>
                <a:spcPts val="900"/>
              </a:spcAft>
              <a:buFont typeface="+mj-lt"/>
              <a:buAutoNum type="arabicPeriod" startAt="10"/>
            </a:pPr>
            <a:r>
              <a:rPr lang="en-US" sz="2400" b="1" dirty="0">
                <a:solidFill>
                  <a:schemeClr val="accent1"/>
                </a:solidFill>
              </a:rPr>
              <a:t>Consumer Platform</a:t>
            </a:r>
          </a:p>
          <a:p>
            <a:pPr marL="931862" lvl="1" indent="-457200">
              <a:lnSpc>
                <a:spcPct val="100000"/>
              </a:lnSpc>
              <a:spcAft>
                <a:spcPts val="900"/>
              </a:spcAft>
              <a:buFont typeface="+mj-lt"/>
              <a:buAutoNum type="arabicPeriod" startAt="10"/>
            </a:pPr>
            <a:r>
              <a:rPr lang="en-US" sz="2400" b="1" dirty="0">
                <a:solidFill>
                  <a:schemeClr val="accent1"/>
                </a:solidFill>
              </a:rPr>
              <a:t>Price Transparency, Scheduling</a:t>
            </a:r>
          </a:p>
          <a:p>
            <a:pPr lvl="1">
              <a:lnSpc>
                <a:spcPct val="100000"/>
              </a:lnSpc>
              <a:spcAft>
                <a:spcPts val="900"/>
              </a:spcAft>
            </a:pPr>
            <a:endParaRPr lang="en-US" sz="2400" dirty="0"/>
          </a:p>
        </p:txBody>
      </p:sp>
      <p:sp>
        <p:nvSpPr>
          <p:cNvPr id="4" name="Content Placeholder 3">
            <a:extLst>
              <a:ext uri="{FF2B5EF4-FFF2-40B4-BE49-F238E27FC236}">
                <a16:creationId xmlns:a16="http://schemas.microsoft.com/office/drawing/2014/main" id="{EB7D6655-432F-6C46-9672-4B3FB8E65227}"/>
              </a:ext>
            </a:extLst>
          </p:cNvPr>
          <p:cNvSpPr>
            <a:spLocks noGrp="1"/>
          </p:cNvSpPr>
          <p:nvPr>
            <p:ph sz="half" idx="2"/>
          </p:nvPr>
        </p:nvSpPr>
        <p:spPr>
          <a:xfrm>
            <a:off x="9015307" y="1931111"/>
            <a:ext cx="8302172" cy="6554305"/>
          </a:xfrm>
        </p:spPr>
        <p:txBody>
          <a:bodyPr vert="horz" lIns="0" tIns="0" rIns="0" bIns="0" rtlCol="0">
            <a:noAutofit/>
          </a:bodyPr>
          <a:lstStyle/>
          <a:p>
            <a:pPr marL="7937" indent="0">
              <a:lnSpc>
                <a:spcPct val="100000"/>
              </a:lnSpc>
              <a:spcAft>
                <a:spcPts val="1000"/>
              </a:spcAft>
              <a:buNone/>
            </a:pPr>
            <a:r>
              <a:rPr lang="en-US" sz="2400" b="1" dirty="0"/>
              <a:t>Consumer Experience (continued)</a:t>
            </a:r>
          </a:p>
          <a:p>
            <a:pPr marL="931862" lvl="1" indent="-457200">
              <a:lnSpc>
                <a:spcPct val="100000"/>
              </a:lnSpc>
              <a:spcAft>
                <a:spcPts val="1000"/>
              </a:spcAft>
              <a:buFont typeface="+mj-lt"/>
              <a:buAutoNum type="arabicPeriod" startAt="13"/>
            </a:pPr>
            <a:r>
              <a:rPr lang="en-US" sz="2400" dirty="0"/>
              <a:t>Payment and Financial Services</a:t>
            </a:r>
          </a:p>
          <a:p>
            <a:pPr marL="931862" lvl="1" indent="-457200">
              <a:lnSpc>
                <a:spcPct val="100000"/>
              </a:lnSpc>
              <a:spcAft>
                <a:spcPts val="1000"/>
              </a:spcAft>
              <a:buFont typeface="+mj-lt"/>
              <a:buAutoNum type="arabicPeriod" startAt="13"/>
            </a:pPr>
            <a:r>
              <a:rPr lang="en-US" sz="2400" dirty="0"/>
              <a:t>Benefit Augmentation</a:t>
            </a:r>
          </a:p>
          <a:p>
            <a:pPr marL="0" indent="0">
              <a:lnSpc>
                <a:spcPct val="100000"/>
              </a:lnSpc>
              <a:spcBef>
                <a:spcPts val="0"/>
              </a:spcBef>
              <a:spcAft>
                <a:spcPts val="1000"/>
              </a:spcAft>
              <a:buNone/>
            </a:pPr>
            <a:r>
              <a:rPr lang="en-US" sz="2400" b="1" dirty="0"/>
              <a:t>Condition Specific Management</a:t>
            </a:r>
          </a:p>
          <a:p>
            <a:pPr marL="931862" lvl="1" indent="-457200">
              <a:lnSpc>
                <a:spcPct val="100000"/>
              </a:lnSpc>
              <a:spcAft>
                <a:spcPts val="1000"/>
              </a:spcAft>
              <a:buFont typeface="+mj-lt"/>
              <a:buAutoNum type="arabicPeriod" startAt="15"/>
            </a:pPr>
            <a:r>
              <a:rPr lang="en-US" sz="2400" b="1" dirty="0">
                <a:solidFill>
                  <a:schemeClr val="accent1"/>
                </a:solidFill>
              </a:rPr>
              <a:t>Big Data Environment</a:t>
            </a:r>
          </a:p>
          <a:p>
            <a:pPr marL="931862" lvl="1" indent="-457200">
              <a:lnSpc>
                <a:spcPct val="100000"/>
              </a:lnSpc>
              <a:spcAft>
                <a:spcPts val="1000"/>
              </a:spcAft>
              <a:buFont typeface="+mj-lt"/>
              <a:buAutoNum type="arabicPeriod" startAt="15"/>
            </a:pPr>
            <a:r>
              <a:rPr lang="en-US" sz="2400" b="1" dirty="0">
                <a:solidFill>
                  <a:schemeClr val="accent1"/>
                </a:solidFill>
              </a:rPr>
              <a:t>Patient Engagement/Monitoring Tools</a:t>
            </a:r>
          </a:p>
          <a:p>
            <a:pPr marL="931862" lvl="1" indent="-457200">
              <a:lnSpc>
                <a:spcPct val="100000"/>
              </a:lnSpc>
              <a:spcAft>
                <a:spcPts val="1000"/>
              </a:spcAft>
              <a:buFont typeface="+mj-lt"/>
              <a:buAutoNum type="arabicPeriod" startAt="15"/>
            </a:pPr>
            <a:r>
              <a:rPr lang="en-US" sz="2400" b="1" dirty="0">
                <a:solidFill>
                  <a:schemeClr val="accent1"/>
                </a:solidFill>
              </a:rPr>
              <a:t>Customized and Dynamic Care Plan</a:t>
            </a:r>
          </a:p>
          <a:p>
            <a:pPr marL="931862" lvl="1" indent="-457200">
              <a:lnSpc>
                <a:spcPct val="100000"/>
              </a:lnSpc>
              <a:spcAft>
                <a:spcPts val="1000"/>
              </a:spcAft>
              <a:buFont typeface="+mj-lt"/>
              <a:buAutoNum type="arabicPeriod" startAt="15"/>
            </a:pPr>
            <a:r>
              <a:rPr lang="en-US" sz="2400" dirty="0"/>
              <a:t>Services Ecosystem</a:t>
            </a:r>
          </a:p>
          <a:p>
            <a:pPr marL="0" indent="0">
              <a:lnSpc>
                <a:spcPct val="100000"/>
              </a:lnSpc>
              <a:spcBef>
                <a:spcPts val="0"/>
              </a:spcBef>
              <a:spcAft>
                <a:spcPts val="1000"/>
              </a:spcAft>
              <a:buNone/>
            </a:pPr>
            <a:r>
              <a:rPr lang="en-US" sz="2400" b="1" dirty="0"/>
              <a:t>Embedded Technology</a:t>
            </a:r>
          </a:p>
          <a:p>
            <a:pPr marL="931862" lvl="1" indent="-457200">
              <a:lnSpc>
                <a:spcPct val="100000"/>
              </a:lnSpc>
              <a:spcAft>
                <a:spcPts val="1000"/>
              </a:spcAft>
              <a:buFont typeface="+mj-lt"/>
              <a:buAutoNum type="arabicPeriod" startAt="19"/>
            </a:pPr>
            <a:r>
              <a:rPr lang="en-US" sz="2400" b="1" dirty="0">
                <a:solidFill>
                  <a:schemeClr val="accent1"/>
                </a:solidFill>
              </a:rPr>
              <a:t>Big Data Environment</a:t>
            </a:r>
          </a:p>
          <a:p>
            <a:pPr marL="931862" lvl="1" indent="-457200">
              <a:lnSpc>
                <a:spcPct val="100000"/>
              </a:lnSpc>
              <a:spcAft>
                <a:spcPts val="1000"/>
              </a:spcAft>
              <a:buFont typeface="+mj-lt"/>
              <a:buAutoNum type="arabicPeriod" startAt="19"/>
            </a:pPr>
            <a:r>
              <a:rPr lang="en-US" sz="2400" b="1" dirty="0">
                <a:solidFill>
                  <a:schemeClr val="accent1"/>
                </a:solidFill>
              </a:rPr>
              <a:t>Transaction Processing Marketplace</a:t>
            </a:r>
          </a:p>
          <a:p>
            <a:pPr marL="931862" lvl="1" indent="-457200">
              <a:lnSpc>
                <a:spcPct val="100000"/>
              </a:lnSpc>
              <a:spcAft>
                <a:spcPts val="1000"/>
              </a:spcAft>
              <a:buFont typeface="+mj-lt"/>
              <a:buAutoNum type="arabicPeriod" startAt="19"/>
            </a:pPr>
            <a:r>
              <a:rPr lang="en-US" sz="2400" b="1" dirty="0">
                <a:solidFill>
                  <a:schemeClr val="accent1"/>
                </a:solidFill>
              </a:rPr>
              <a:t>Care Navigation and Administration</a:t>
            </a:r>
          </a:p>
          <a:p>
            <a:pPr marL="0" indent="0">
              <a:lnSpc>
                <a:spcPct val="100000"/>
              </a:lnSpc>
              <a:spcBef>
                <a:spcPts val="0"/>
              </a:spcBef>
              <a:spcAft>
                <a:spcPts val="1000"/>
              </a:spcAft>
              <a:buNone/>
            </a:pPr>
            <a:endParaRPr lang="en-US" sz="2400" b="1" dirty="0"/>
          </a:p>
        </p:txBody>
      </p:sp>
      <p:sp>
        <p:nvSpPr>
          <p:cNvPr id="5" name="Footer Placeholder 4">
            <a:extLst>
              <a:ext uri="{FF2B5EF4-FFF2-40B4-BE49-F238E27FC236}">
                <a16:creationId xmlns:a16="http://schemas.microsoft.com/office/drawing/2014/main" id="{12949D4B-602D-A24D-BA5C-69CEC5F3F33A}"/>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3BCB21E-E097-1241-8F10-0307A810011D}"/>
              </a:ext>
            </a:extLst>
          </p:cNvPr>
          <p:cNvSpPr>
            <a:spLocks noGrp="1"/>
          </p:cNvSpPr>
          <p:nvPr>
            <p:ph type="sldNum" sz="quarter" idx="12"/>
          </p:nvPr>
        </p:nvSpPr>
        <p:spPr/>
        <p:txBody>
          <a:bodyPr/>
          <a:lstStyle/>
          <a:p>
            <a:fld id="{3310D8EA-3107-4873-B9AB-DD7D3E79053A}" type="slidenum">
              <a:rPr lang="en-US" smtClean="0"/>
              <a:t>19</a:t>
            </a:fld>
            <a:endParaRPr lang="en-US"/>
          </a:p>
        </p:txBody>
      </p:sp>
      <p:sp>
        <p:nvSpPr>
          <p:cNvPr id="7" name="TextBox 6">
            <a:extLst>
              <a:ext uri="{FF2B5EF4-FFF2-40B4-BE49-F238E27FC236}">
                <a16:creationId xmlns:a16="http://schemas.microsoft.com/office/drawing/2014/main" id="{6DBD8E56-CA79-A04C-9CA7-122F4703C89F}"/>
              </a:ext>
            </a:extLst>
          </p:cNvPr>
          <p:cNvSpPr txBox="1"/>
          <p:nvPr/>
        </p:nvSpPr>
        <p:spPr>
          <a:xfrm>
            <a:off x="8698410" y="8422255"/>
            <a:ext cx="7400261" cy="464614"/>
          </a:xfrm>
          <a:prstGeom prst="rect">
            <a:avLst/>
          </a:prstGeom>
          <a:noFill/>
        </p:spPr>
        <p:txBody>
          <a:bodyPr wrap="square" rtlCol="0">
            <a:spAutoFit/>
          </a:bodyPr>
          <a:lstStyle/>
          <a:p>
            <a:r>
              <a:rPr lang="en-US" dirty="0"/>
              <a:t>Graph related projects are in </a:t>
            </a:r>
            <a:r>
              <a:rPr lang="en-US" b="1" dirty="0">
                <a:solidFill>
                  <a:schemeClr val="accent1"/>
                </a:solidFill>
              </a:rPr>
              <a:t>Orange</a:t>
            </a:r>
          </a:p>
        </p:txBody>
      </p:sp>
    </p:spTree>
    <p:extLst>
      <p:ext uri="{BB962C8B-B14F-4D97-AF65-F5344CB8AC3E}">
        <p14:creationId xmlns:p14="http://schemas.microsoft.com/office/powerpoint/2010/main" val="14424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7BED071-6FD3-5745-8A79-FAF4ADD7649B}"/>
              </a:ext>
            </a:extLst>
          </p:cNvPr>
          <p:cNvSpPr>
            <a:spLocks noGrp="1"/>
          </p:cNvSpPr>
          <p:nvPr>
            <p:ph type="title"/>
          </p:nvPr>
        </p:nvSpPr>
        <p:spPr/>
        <p:txBody>
          <a:bodyPr/>
          <a:lstStyle/>
          <a:p>
            <a:r>
              <a:rPr lang="en-US" sz="4000" dirty="0"/>
              <a:t>Typical timing</a:t>
            </a:r>
            <a:endParaRPr lang="en-US" dirty="0"/>
          </a:p>
        </p:txBody>
      </p:sp>
      <p:sp>
        <p:nvSpPr>
          <p:cNvPr id="10" name="Content Placeholder 9">
            <a:extLst>
              <a:ext uri="{FF2B5EF4-FFF2-40B4-BE49-F238E27FC236}">
                <a16:creationId xmlns:a16="http://schemas.microsoft.com/office/drawing/2014/main" id="{53D9C6A5-2404-2C4C-AFFF-A3A5D6828A1E}"/>
              </a:ext>
            </a:extLst>
          </p:cNvPr>
          <p:cNvSpPr>
            <a:spLocks noGrp="1"/>
          </p:cNvSpPr>
          <p:nvPr>
            <p:ph sz="half" idx="1"/>
          </p:nvPr>
        </p:nvSpPr>
        <p:spPr/>
        <p:txBody>
          <a:bodyPr/>
          <a:lstStyle/>
          <a:p>
            <a:pPr marL="0" indent="0">
              <a:spcAft>
                <a:spcPts val="1000"/>
              </a:spcAft>
              <a:buNone/>
            </a:pPr>
            <a:r>
              <a:rPr lang="en-US" sz="2000" b="1" dirty="0"/>
              <a:t>Introduction (50 minutes)</a:t>
            </a:r>
          </a:p>
          <a:p>
            <a:pPr lvl="1">
              <a:spcAft>
                <a:spcPts val="1000"/>
              </a:spcAft>
            </a:pPr>
            <a:r>
              <a:rPr lang="en-US" sz="2000" dirty="0"/>
              <a:t>Review of Docker</a:t>
            </a:r>
          </a:p>
          <a:p>
            <a:pPr lvl="1">
              <a:spcAft>
                <a:spcPts val="1000"/>
              </a:spcAft>
            </a:pPr>
            <a:r>
              <a:rPr lang="en-US" sz="2000" dirty="0"/>
              <a:t>Clinical Focus</a:t>
            </a:r>
          </a:p>
          <a:p>
            <a:pPr lvl="1">
              <a:spcAft>
                <a:spcPts val="1000"/>
              </a:spcAft>
            </a:pPr>
            <a:r>
              <a:rPr lang="en-US" sz="2000" dirty="0"/>
              <a:t>Running TigerGraph in Docker</a:t>
            </a:r>
          </a:p>
          <a:p>
            <a:pPr lvl="1">
              <a:spcAft>
                <a:spcPts val="1000"/>
              </a:spcAft>
            </a:pPr>
            <a:r>
              <a:rPr lang="en-US" sz="2000" dirty="0"/>
              <a:t>Graph Studio</a:t>
            </a:r>
          </a:p>
          <a:p>
            <a:pPr lvl="1">
              <a:spcAft>
                <a:spcPts val="1000"/>
              </a:spcAft>
            </a:pPr>
            <a:r>
              <a:rPr lang="en-US" sz="2000" dirty="0"/>
              <a:t>The LPG data model</a:t>
            </a:r>
          </a:p>
          <a:p>
            <a:pPr lvl="1">
              <a:spcAft>
                <a:spcPts val="1000"/>
              </a:spcAft>
            </a:pPr>
            <a:r>
              <a:rPr lang="en-US" sz="2000" dirty="0"/>
              <a:t>Break – 5 minutes</a:t>
            </a:r>
          </a:p>
          <a:p>
            <a:pPr marL="0" indent="0">
              <a:spcAft>
                <a:spcPts val="1000"/>
              </a:spcAft>
              <a:buNone/>
            </a:pPr>
            <a:r>
              <a:rPr lang="en-US" sz="2000" b="1" dirty="0"/>
              <a:t>Modeling Guidelines (50 minutes)</a:t>
            </a:r>
          </a:p>
          <a:p>
            <a:pPr lvl="1">
              <a:spcAft>
                <a:spcPts val="1000"/>
              </a:spcAft>
            </a:pPr>
            <a:r>
              <a:rPr lang="en-US" sz="2000" dirty="0"/>
              <a:t>RDBMS to Graph</a:t>
            </a:r>
          </a:p>
          <a:p>
            <a:pPr lvl="1">
              <a:spcAft>
                <a:spcPts val="1000"/>
              </a:spcAft>
            </a:pPr>
            <a:r>
              <a:rPr lang="en-US" sz="2000" dirty="0"/>
              <a:t>Properties</a:t>
            </a:r>
          </a:p>
          <a:p>
            <a:pPr lvl="1">
              <a:spcAft>
                <a:spcPts val="1000"/>
              </a:spcAft>
            </a:pPr>
            <a:r>
              <a:rPr lang="en-US" sz="2000" dirty="0"/>
              <a:t>Break – 5 mintutes</a:t>
            </a:r>
          </a:p>
          <a:p>
            <a:pPr marL="0" indent="0">
              <a:lnSpc>
                <a:spcPct val="100000"/>
              </a:lnSpc>
              <a:spcBef>
                <a:spcPts val="0"/>
              </a:spcBef>
              <a:spcAft>
                <a:spcPts val="1000"/>
              </a:spcAft>
              <a:buNone/>
            </a:pPr>
            <a:r>
              <a:rPr lang="en-US" sz="2000" b="1" dirty="0"/>
              <a:t>Loading Data (45 minutes)</a:t>
            </a:r>
          </a:p>
          <a:p>
            <a:pPr lvl="1">
              <a:lnSpc>
                <a:spcPct val="100000"/>
              </a:lnSpc>
              <a:spcAft>
                <a:spcPts val="1000"/>
              </a:spcAft>
            </a:pPr>
            <a:r>
              <a:rPr lang="en-US" sz="2000" dirty="0"/>
              <a:t>GUI</a:t>
            </a:r>
          </a:p>
          <a:p>
            <a:pPr lvl="1">
              <a:lnSpc>
                <a:spcPct val="100000"/>
              </a:lnSpc>
              <a:spcAft>
                <a:spcPts val="1000"/>
              </a:spcAft>
            </a:pPr>
            <a:r>
              <a:rPr lang="en-US" sz="2000" dirty="0"/>
              <a:t>Giraffle DSL</a:t>
            </a:r>
          </a:p>
          <a:p>
            <a:pPr lvl="1">
              <a:spcAft>
                <a:spcPts val="1000"/>
              </a:spcAft>
            </a:pPr>
            <a:endParaRPr lang="en-US" sz="2400" dirty="0"/>
          </a:p>
        </p:txBody>
      </p:sp>
      <p:sp>
        <p:nvSpPr>
          <p:cNvPr id="11" name="Content Placeholder 10">
            <a:extLst>
              <a:ext uri="{FF2B5EF4-FFF2-40B4-BE49-F238E27FC236}">
                <a16:creationId xmlns:a16="http://schemas.microsoft.com/office/drawing/2014/main" id="{FCD15E43-EE03-FB43-9F12-C2EB309D51F8}"/>
              </a:ext>
            </a:extLst>
          </p:cNvPr>
          <p:cNvSpPr>
            <a:spLocks noGrp="1"/>
          </p:cNvSpPr>
          <p:nvPr>
            <p:ph sz="half" idx="2"/>
          </p:nvPr>
        </p:nvSpPr>
        <p:spPr/>
        <p:txBody>
          <a:bodyPr vert="horz" lIns="0" tIns="0" rIns="0" bIns="0" rtlCol="0">
            <a:noAutofit/>
          </a:bodyPr>
          <a:lstStyle/>
          <a:p>
            <a:pPr marL="0" indent="0">
              <a:lnSpc>
                <a:spcPct val="100000"/>
              </a:lnSpc>
              <a:spcBef>
                <a:spcPts val="0"/>
              </a:spcBef>
              <a:spcAft>
                <a:spcPts val="1000"/>
              </a:spcAft>
              <a:buNone/>
            </a:pPr>
            <a:r>
              <a:rPr lang="en-US" sz="2400" b="1" dirty="0"/>
              <a:t>Querying Data (30 minutes)</a:t>
            </a:r>
          </a:p>
          <a:p>
            <a:pPr>
              <a:lnSpc>
                <a:spcPct val="100000"/>
              </a:lnSpc>
              <a:spcBef>
                <a:spcPts val="0"/>
              </a:spcBef>
              <a:spcAft>
                <a:spcPts val="1000"/>
              </a:spcAft>
            </a:pPr>
            <a:r>
              <a:rPr lang="en-US" sz="2400" dirty="0"/>
              <a:t>GSQL shell</a:t>
            </a:r>
          </a:p>
          <a:p>
            <a:pPr>
              <a:lnSpc>
                <a:spcPct val="100000"/>
              </a:lnSpc>
              <a:spcBef>
                <a:spcPts val="0"/>
              </a:spcBef>
              <a:spcAft>
                <a:spcPts val="1000"/>
              </a:spcAft>
            </a:pPr>
            <a:r>
              <a:rPr lang="en-US" sz="2400" dirty="0"/>
              <a:t>Builtin Queries</a:t>
            </a:r>
          </a:p>
          <a:p>
            <a:pPr>
              <a:lnSpc>
                <a:spcPct val="100000"/>
              </a:lnSpc>
              <a:spcBef>
                <a:spcPts val="0"/>
              </a:spcBef>
              <a:spcAft>
                <a:spcPts val="1000"/>
              </a:spcAft>
            </a:pPr>
            <a:r>
              <a:rPr lang="en-US" sz="2400" dirty="0"/>
              <a:t>GSQL</a:t>
            </a:r>
          </a:p>
          <a:p>
            <a:pPr>
              <a:lnSpc>
                <a:spcPct val="100000"/>
              </a:lnSpc>
              <a:spcBef>
                <a:spcPts val="0"/>
              </a:spcBef>
              <a:spcAft>
                <a:spcPts val="1000"/>
              </a:spcAft>
            </a:pPr>
            <a:endParaRPr lang="en-US" sz="2400" dirty="0"/>
          </a:p>
          <a:p>
            <a:pPr marL="0" indent="0">
              <a:lnSpc>
                <a:spcPct val="100000"/>
              </a:lnSpc>
              <a:spcBef>
                <a:spcPts val="0"/>
              </a:spcBef>
              <a:spcAft>
                <a:spcPts val="1000"/>
              </a:spcAft>
              <a:buNone/>
            </a:pPr>
            <a:r>
              <a:rPr lang="en-US" sz="2400" b="1" dirty="0"/>
              <a:t>Algorithms (30 minutes)</a:t>
            </a:r>
          </a:p>
          <a:p>
            <a:pPr>
              <a:lnSpc>
                <a:spcPct val="100000"/>
              </a:lnSpc>
              <a:spcBef>
                <a:spcPts val="0"/>
              </a:spcBef>
              <a:spcAft>
                <a:spcPts val="1000"/>
              </a:spcAft>
            </a:pPr>
            <a:r>
              <a:rPr lang="en-US" sz="2400" dirty="0"/>
              <a:t>Overview of algorithms types</a:t>
            </a:r>
          </a:p>
          <a:p>
            <a:pPr>
              <a:lnSpc>
                <a:spcPct val="100000"/>
              </a:lnSpc>
              <a:spcBef>
                <a:spcPts val="0"/>
              </a:spcBef>
              <a:spcAft>
                <a:spcPts val="1000"/>
              </a:spcAft>
            </a:pPr>
            <a:r>
              <a:rPr lang="en-US" sz="2400" dirty="0"/>
              <a:t>Similarity</a:t>
            </a:r>
          </a:p>
          <a:p>
            <a:pPr>
              <a:lnSpc>
                <a:spcPct val="100000"/>
              </a:lnSpc>
              <a:spcBef>
                <a:spcPts val="0"/>
              </a:spcBef>
              <a:spcAft>
                <a:spcPts val="1000"/>
              </a:spcAft>
            </a:pPr>
            <a:r>
              <a:rPr lang="en-US" sz="2400" dirty="0"/>
              <a:t>Entity resolution</a:t>
            </a:r>
          </a:p>
          <a:p>
            <a:pPr>
              <a:lnSpc>
                <a:spcPct val="100000"/>
              </a:lnSpc>
              <a:spcBef>
                <a:spcPts val="0"/>
              </a:spcBef>
              <a:spcAft>
                <a:spcPts val="1000"/>
              </a:spcAft>
            </a:pPr>
            <a:r>
              <a:rPr lang="en-US" sz="2400" dirty="0"/>
              <a:t>Patients Like Me</a:t>
            </a:r>
          </a:p>
          <a:p>
            <a:pPr marL="0" indent="0">
              <a:lnSpc>
                <a:spcPct val="100000"/>
              </a:lnSpc>
              <a:spcBef>
                <a:spcPts val="0"/>
              </a:spcBef>
              <a:spcAft>
                <a:spcPts val="1000"/>
              </a:spcAft>
              <a:buNone/>
            </a:pPr>
            <a:r>
              <a:rPr lang="en-US" sz="2400" b="1" dirty="0"/>
              <a:t>Reusing Graph Data</a:t>
            </a:r>
          </a:p>
          <a:p>
            <a:pPr>
              <a:lnSpc>
                <a:spcPct val="100000"/>
              </a:lnSpc>
              <a:spcBef>
                <a:spcPts val="0"/>
              </a:spcBef>
              <a:spcAft>
                <a:spcPts val="1000"/>
              </a:spcAft>
            </a:pPr>
            <a:r>
              <a:rPr lang="en-US" sz="2400" dirty="0"/>
              <a:t>Health System Platform</a:t>
            </a:r>
          </a:p>
          <a:p>
            <a:pPr>
              <a:lnSpc>
                <a:spcPct val="100000"/>
              </a:lnSpc>
              <a:spcBef>
                <a:spcPts val="0"/>
              </a:spcBef>
              <a:spcAft>
                <a:spcPts val="1000"/>
              </a:spcAft>
            </a:pPr>
            <a:endParaRPr lang="en-US" sz="2400" dirty="0"/>
          </a:p>
          <a:p>
            <a:pPr>
              <a:lnSpc>
                <a:spcPct val="100000"/>
              </a:lnSpc>
              <a:spcBef>
                <a:spcPts val="0"/>
              </a:spcBef>
              <a:spcAft>
                <a:spcPts val="1000"/>
              </a:spcAft>
            </a:pPr>
            <a:endParaRPr lang="en-US" sz="2400" dirty="0"/>
          </a:p>
        </p:txBody>
      </p:sp>
      <p:sp>
        <p:nvSpPr>
          <p:cNvPr id="5" name="Footer Placeholder 4">
            <a:extLst>
              <a:ext uri="{FF2B5EF4-FFF2-40B4-BE49-F238E27FC236}">
                <a16:creationId xmlns:a16="http://schemas.microsoft.com/office/drawing/2014/main" id="{743D8B64-4D73-F145-9763-E8AA26E5CEEC}"/>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BF6B5B38-39A6-BC4D-A73C-7B55BFDE5A23}"/>
              </a:ext>
            </a:extLst>
          </p:cNvPr>
          <p:cNvSpPr>
            <a:spLocks noGrp="1"/>
          </p:cNvSpPr>
          <p:nvPr>
            <p:ph type="sldNum" sz="quarter" idx="12"/>
          </p:nvPr>
        </p:nvSpPr>
        <p:spPr/>
        <p:txBody>
          <a:bodyPr/>
          <a:lstStyle/>
          <a:p>
            <a:fld id="{3310D8EA-3107-4873-B9AB-DD7D3E79053A}" type="slidenum">
              <a:rPr lang="en-US" smtClean="0"/>
              <a:t>2</a:t>
            </a:fld>
            <a:endParaRPr lang="en-US"/>
          </a:p>
        </p:txBody>
      </p:sp>
    </p:spTree>
    <p:extLst>
      <p:ext uri="{BB962C8B-B14F-4D97-AF65-F5344CB8AC3E}">
        <p14:creationId xmlns:p14="http://schemas.microsoft.com/office/powerpoint/2010/main" val="3666332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20</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912338" y="2236935"/>
            <a:ext cx="5643880" cy="973243"/>
          </a:xfrm>
          <a:noFill/>
        </p:spPr>
        <p:txBody>
          <a:bodyPr/>
          <a:lstStyle/>
          <a:p>
            <a:pPr marL="0" indent="0" algn="ctr">
              <a:buNone/>
            </a:pPr>
            <a:r>
              <a:rPr lang="en-US" sz="4000"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10739826" y="2201082"/>
            <a:ext cx="5154930" cy="973243"/>
          </a:xfrm>
          <a:noFill/>
        </p:spPr>
        <p:txBody>
          <a:bodyPr vert="horz" lIns="137160" tIns="0" rIns="0" bIns="0" rtlCol="0" anchor="ctr">
            <a:noAutofit/>
          </a:bodyPr>
          <a:lstStyle/>
          <a:p>
            <a:pPr marL="0" indent="0" algn="ctr">
              <a:buNone/>
            </a:pPr>
            <a:r>
              <a:rPr lang="en-US" sz="4000"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0851" y="3397957"/>
            <a:ext cx="3451413" cy="314986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1365812" y="7361083"/>
            <a:ext cx="7292300" cy="1635641"/>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prohibited</a:t>
            </a:r>
            <a:r>
              <a:rPr lang="en-US" sz="3548" dirty="0"/>
              <a:t> until it is </a:t>
            </a:r>
            <a:r>
              <a:rPr lang="en-US" sz="3548" b="1" dirty="0"/>
              <a:t>permitted</a:t>
            </a:r>
          </a:p>
          <a:p>
            <a:pPr marL="502931" indent="-502931">
              <a:buFont typeface="Arial" panose="020B0604020202020204" pitchFamily="34" charset="0"/>
              <a:buChar char="•"/>
            </a:pPr>
            <a:r>
              <a:rPr lang="en-US" sz="2933" dirty="0"/>
              <a:t>You can only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2386772" y="3029197"/>
            <a:ext cx="4231933" cy="3884008"/>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3286264" y="4548285"/>
            <a:ext cx="2262158" cy="646203"/>
          </a:xfrm>
          <a:prstGeom prst="rect">
            <a:avLst/>
          </a:prstGeom>
          <a:noFill/>
        </p:spPr>
        <p:txBody>
          <a:bodyPr wrap="none" rtlCol="0">
            <a:spAutoFit/>
          </a:bodyPr>
          <a:lstStyle/>
          <a:p>
            <a:r>
              <a:rPr lang="en-US" sz="3599"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10124396" y="7356117"/>
            <a:ext cx="7083952" cy="2086982"/>
          </a:xfrm>
          <a:prstGeom prst="rect">
            <a:avLst/>
          </a:prstGeom>
          <a:noFill/>
        </p:spPr>
        <p:txBody>
          <a:bodyPr wrap="square" rtlCol="0">
            <a:spAutoFit/>
          </a:bodyPr>
          <a:lstStyle/>
          <a:p>
            <a:pPr marL="502931" indent="-502931">
              <a:buFont typeface="Arial" panose="020B0604020202020204" pitchFamily="34" charset="0"/>
              <a:buChar char="•"/>
            </a:pPr>
            <a:r>
              <a:rPr lang="en-US" sz="3548" dirty="0"/>
              <a:t>Everything is </a:t>
            </a:r>
            <a:r>
              <a:rPr lang="en-US" sz="3548" b="1" dirty="0"/>
              <a:t>permitted</a:t>
            </a:r>
            <a:r>
              <a:rPr lang="en-US" sz="3548" dirty="0"/>
              <a:t> until it is </a:t>
            </a:r>
            <a:r>
              <a:rPr lang="en-US" sz="3548" b="1" dirty="0"/>
              <a:t>prohibited</a:t>
            </a:r>
          </a:p>
          <a:p>
            <a:pPr marL="502931" indent="-502931">
              <a:buFont typeface="Arial" panose="020B0604020202020204" pitchFamily="34" charset="0"/>
              <a:buChar char="•"/>
            </a:pPr>
            <a:r>
              <a:rPr lang="en-US" sz="2933" b="1" dirty="0"/>
              <a:t>Anyone</a:t>
            </a:r>
            <a:r>
              <a:rPr lang="en-US" sz="2933" dirty="0"/>
              <a:t> can easily add </a:t>
            </a:r>
            <a:r>
              <a:rPr lang="en-US" sz="2933" b="1" dirty="0"/>
              <a:t>any</a:t>
            </a:r>
            <a:r>
              <a:rPr lang="en-US" sz="2933" dirty="0"/>
              <a:t> data at </a:t>
            </a:r>
            <a:r>
              <a:rPr lang="en-US" sz="2933" b="1" dirty="0"/>
              <a:t>any</a:t>
            </a:r>
            <a:r>
              <a:rPr lang="en-US" sz="2933" dirty="0"/>
              <a:t>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43577" y="3200412"/>
            <a:ext cx="3451413" cy="3149866"/>
          </a:xfrm>
          <a:prstGeom prst="rect">
            <a:avLst/>
          </a:prstGeom>
        </p:spPr>
      </p:pic>
    </p:spTree>
    <p:extLst>
      <p:ext uri="{BB962C8B-B14F-4D97-AF65-F5344CB8AC3E}">
        <p14:creationId xmlns:p14="http://schemas.microsoft.com/office/powerpoint/2010/main" val="1267905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09199" y="457148"/>
            <a:ext cx="16596361" cy="746065"/>
          </a:xfrm>
          <a:prstGeom prst="rect">
            <a:avLst/>
          </a:prstGeom>
        </p:spPr>
        <p:txBody>
          <a:bodyPr vert="horz" wrap="square" lIns="155423" tIns="155423" rIns="155423" bIns="155423" rtlCol="0" anchor="t" anchorCtr="0">
            <a:noAutofit/>
          </a:bodyPr>
          <a:lstStyle/>
          <a:p>
            <a:r>
              <a:rPr lang="en" b="1"/>
              <a:t>Definition: Graph Databases</a:t>
            </a:r>
          </a:p>
        </p:txBody>
      </p:sp>
      <p:sp>
        <p:nvSpPr>
          <p:cNvPr id="67" name="Shape 67"/>
          <p:cNvSpPr txBox="1">
            <a:spLocks noGrp="1"/>
          </p:cNvSpPr>
          <p:nvPr>
            <p:ph idx="1"/>
          </p:nvPr>
        </p:nvSpPr>
        <p:spPr>
          <a:xfrm>
            <a:off x="721118" y="2443446"/>
            <a:ext cx="16596361" cy="2497253"/>
          </a:xfrm>
          <a:prstGeom prst="rect">
            <a:avLst/>
          </a:prstGeom>
        </p:spPr>
        <p:txBody>
          <a:bodyPr vert="horz" wrap="square" lIns="155423" tIns="155423" rIns="155423" bIns="155423" rtlCol="0" anchor="t" anchorCtr="0">
            <a:noAutofit/>
          </a:bodyPr>
          <a:lstStyle/>
          <a:p>
            <a:pPr marL="25400" indent="-25400">
              <a:buNone/>
            </a:pPr>
            <a:r>
              <a:rPr lang="en" sz="4000" i="1" dirty="0">
                <a:solidFill>
                  <a:srgbClr val="222222"/>
                </a:solidFill>
                <a:highlight>
                  <a:srgbClr val="FFFFFF"/>
                </a:highlight>
              </a:rPr>
              <a:t>A database that uses verticies (node)</a:t>
            </a:r>
            <a:r>
              <a:rPr lang="en-US" sz="4000" i="1" dirty="0">
                <a:solidFill>
                  <a:srgbClr val="222222"/>
                </a:solidFill>
                <a:highlight>
                  <a:srgbClr val="FFFFFF"/>
                </a:highlight>
              </a:rPr>
              <a:t> and </a:t>
            </a:r>
            <a:r>
              <a:rPr lang="en" sz="4000" i="1" dirty="0">
                <a:solidFill>
                  <a:srgbClr val="222222"/>
                </a:solidFill>
                <a:highlight>
                  <a:srgbClr val="FFFFFF"/>
                </a:highlight>
              </a:rPr>
              <a:t>edges (relationships) as atomic units of storage and where </a:t>
            </a:r>
            <a:r>
              <a:rPr lang="en" sz="4000" b="1" i="1" dirty="0">
                <a:solidFill>
                  <a:srgbClr val="222222"/>
                </a:solidFill>
                <a:highlight>
                  <a:srgbClr val="FFFFFF"/>
                </a:highlight>
              </a:rPr>
              <a:t>fast graph traversal</a:t>
            </a:r>
            <a:r>
              <a:rPr lang="en" sz="4000" i="1" dirty="0">
                <a:solidFill>
                  <a:srgbClr val="222222"/>
                </a:solidFill>
                <a:highlight>
                  <a:srgbClr val="FFFFFF"/>
                </a:highlight>
              </a:rPr>
              <a:t> is the primary method of accessing information.</a:t>
            </a:r>
          </a:p>
        </p:txBody>
      </p:sp>
      <p:sp>
        <p:nvSpPr>
          <p:cNvPr id="2" name="Slide Number Placeholder 1"/>
          <p:cNvSpPr>
            <a:spLocks noGrp="1"/>
          </p:cNvSpPr>
          <p:nvPr>
            <p:ph type="sldNum" sz="quarter" idx="12"/>
          </p:nvPr>
        </p:nvSpPr>
        <p:spPr/>
        <p:txBody>
          <a:bodyPr/>
          <a:lstStyle/>
          <a:p>
            <a:fld id="{00000000-1234-1234-1234-123412341234}" type="slidenum">
              <a:rPr lang="en" smtClean="0"/>
              <a:pPr/>
              <a:t>21</a:t>
            </a:fld>
            <a:endParaRPr lang="en"/>
          </a:p>
        </p:txBody>
      </p:sp>
      <p:sp>
        <p:nvSpPr>
          <p:cNvPr id="6" name="Oval 5"/>
          <p:cNvSpPr/>
          <p:nvPr/>
        </p:nvSpPr>
        <p:spPr>
          <a:xfrm>
            <a:off x="11186116" y="5343526"/>
            <a:ext cx="3013978"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cxnSp>
        <p:nvCxnSpPr>
          <p:cNvPr id="5" name="Straight Arrow Connector 4"/>
          <p:cNvCxnSpPr>
            <a:cxnSpLocks/>
            <a:stCxn id="3" idx="6"/>
            <a:endCxn id="6" idx="2"/>
          </p:cNvCxnSpPr>
          <p:nvPr/>
        </p:nvCxnSpPr>
        <p:spPr>
          <a:xfrm>
            <a:off x="5983289" y="6165058"/>
            <a:ext cx="5202827" cy="0"/>
          </a:xfrm>
          <a:prstGeom prst="straightConnector1">
            <a:avLst/>
          </a:prstGeom>
          <a:ln w="1524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36767" y="6433917"/>
            <a:ext cx="1928733" cy="830997"/>
          </a:xfrm>
          <a:prstGeom prst="rect">
            <a:avLst/>
          </a:prstGeom>
          <a:noFill/>
        </p:spPr>
        <p:txBody>
          <a:bodyPr wrap="none" rtlCol="0">
            <a:spAutoFit/>
          </a:bodyPr>
          <a:lstStyle/>
          <a:p>
            <a:r>
              <a:rPr lang="en-US" sz="4800" b="1" dirty="0"/>
              <a:t>EDGE</a:t>
            </a:r>
          </a:p>
        </p:txBody>
      </p:sp>
      <p:sp>
        <p:nvSpPr>
          <p:cNvPr id="3" name="Oval 2"/>
          <p:cNvSpPr/>
          <p:nvPr/>
        </p:nvSpPr>
        <p:spPr>
          <a:xfrm>
            <a:off x="2886635" y="5343526"/>
            <a:ext cx="3096654" cy="1643063"/>
          </a:xfrm>
          <a:prstGeom prst="ellipse">
            <a:avLst/>
          </a:prstGeom>
          <a:solidFill>
            <a:srgbClr val="E87722"/>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b="1" dirty="0"/>
              <a:t>Vertex</a:t>
            </a:r>
          </a:p>
        </p:txBody>
      </p:sp>
      <p:sp>
        <p:nvSpPr>
          <p:cNvPr id="4" name="TextBox 3">
            <a:extLst>
              <a:ext uri="{FF2B5EF4-FFF2-40B4-BE49-F238E27FC236}">
                <a16:creationId xmlns:a16="http://schemas.microsoft.com/office/drawing/2014/main" id="{C8D45A22-EB20-5D42-8A6F-89C9E1D0203A}"/>
              </a:ext>
            </a:extLst>
          </p:cNvPr>
          <p:cNvSpPr txBox="1"/>
          <p:nvPr/>
        </p:nvSpPr>
        <p:spPr>
          <a:xfrm>
            <a:off x="6144641" y="8387506"/>
            <a:ext cx="10163360" cy="523220"/>
          </a:xfrm>
          <a:prstGeom prst="rect">
            <a:avLst/>
          </a:prstGeom>
          <a:noFill/>
        </p:spPr>
        <p:txBody>
          <a:bodyPr wrap="none" rtlCol="0">
            <a:spAutoFit/>
          </a:bodyPr>
          <a:lstStyle/>
          <a:p>
            <a:r>
              <a:rPr lang="en-US" sz="2800" dirty="0"/>
              <a:t>In graph databases, relationships are a </a:t>
            </a:r>
            <a:r>
              <a:rPr lang="en-US" sz="2800" b="1" dirty="0"/>
              <a:t>primary</a:t>
            </a:r>
            <a:r>
              <a:rPr lang="en-US" sz="2800" dirty="0"/>
              <a:t> consideration.</a:t>
            </a:r>
          </a:p>
        </p:txBody>
      </p:sp>
    </p:spTree>
    <p:extLst>
      <p:ext uri="{BB962C8B-B14F-4D97-AF65-F5344CB8AC3E}">
        <p14:creationId xmlns:p14="http://schemas.microsoft.com/office/powerpoint/2010/main" val="1398360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827" y="469178"/>
            <a:ext cx="16596361" cy="813605"/>
          </a:xfrm>
        </p:spPr>
        <p:txBody>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22</a:t>
            </a:fld>
            <a:endParaRPr lang="en"/>
          </a:p>
        </p:txBody>
      </p:sp>
      <p:sp>
        <p:nvSpPr>
          <p:cNvPr id="6" name="Content Placeholder 5"/>
          <p:cNvSpPr>
            <a:spLocks noGrp="1"/>
          </p:cNvSpPr>
          <p:nvPr>
            <p:ph sz="half" idx="4294967295"/>
          </p:nvPr>
        </p:nvSpPr>
        <p:spPr>
          <a:xfrm>
            <a:off x="1421592" y="5134422"/>
            <a:ext cx="7043738" cy="3989388"/>
          </a:xfrm>
        </p:spPr>
        <p:txBody>
          <a:bodyPr/>
          <a:lstStyle/>
          <a:p>
            <a:pPr marL="514350" indent="-514350">
              <a:buSzPct val="110000"/>
              <a:buFont typeface="+mj-lt"/>
              <a:buAutoNum type="arabicPeriod"/>
            </a:pPr>
            <a:r>
              <a:rPr lang="en-US" sz="2000" dirty="0"/>
              <a:t>Atomic unit of storage is a </a:t>
            </a:r>
            <a:r>
              <a:rPr lang="en-US" sz="2000" b="1" dirty="0"/>
              <a:t>row</a:t>
            </a:r>
            <a:r>
              <a:rPr lang="en-US" sz="2000" dirty="0"/>
              <a:t> of a </a:t>
            </a:r>
            <a:r>
              <a:rPr lang="en-US" sz="2000" b="1" dirty="0"/>
              <a:t>table</a:t>
            </a:r>
            <a:r>
              <a:rPr lang="en-US" sz="2000" dirty="0"/>
              <a:t> and data is appended to a table one row at a time</a:t>
            </a:r>
          </a:p>
          <a:p>
            <a:pPr marL="514350" indent="-514350">
              <a:buSzPct val="110000"/>
              <a:buFont typeface="+mj-lt"/>
              <a:buAutoNum type="arabicPeriod"/>
            </a:pPr>
            <a:r>
              <a:rPr lang="en-US" sz="2000" dirty="0"/>
              <a:t>All </a:t>
            </a:r>
            <a:r>
              <a:rPr lang="en-US" sz="2000" b="1" dirty="0"/>
              <a:t>columns</a:t>
            </a:r>
            <a:r>
              <a:rPr lang="en-US" sz="2000" dirty="0"/>
              <a:t> within a table must have the same datatype</a:t>
            </a:r>
          </a:p>
          <a:p>
            <a:pPr marL="514350" indent="-514350">
              <a:buSzPct val="110000"/>
              <a:buFont typeface="+mj-lt"/>
              <a:buAutoNum type="arabicPeriod"/>
            </a:pPr>
            <a:r>
              <a:rPr lang="en-US" sz="2000" dirty="0"/>
              <a:t>Table structures are </a:t>
            </a:r>
            <a:r>
              <a:rPr lang="en-US" sz="2000" b="1" dirty="0"/>
              <a:t>fixed</a:t>
            </a:r>
            <a:r>
              <a:rPr lang="en-US" sz="2000" dirty="0"/>
              <a:t> after design – adding a new field for a single row is difficult</a:t>
            </a:r>
          </a:p>
          <a:p>
            <a:pPr marL="514350" indent="-514350">
              <a:buSzPct val="110000"/>
              <a:buFont typeface="+mj-lt"/>
              <a:buAutoNum type="arabicPeriod"/>
            </a:pPr>
            <a:r>
              <a:rPr lang="en-US" sz="2000" dirty="0"/>
              <a:t>Relationship traversal is done via JOINs at runtime using log(N) </a:t>
            </a:r>
            <a:r>
              <a:rPr lang="en-US" sz="2000" b="1" dirty="0"/>
              <a:t>search’s</a:t>
            </a:r>
            <a:r>
              <a:rPr lang="en-US" sz="2000" dirty="0"/>
              <a:t> calculated at </a:t>
            </a:r>
            <a:r>
              <a:rPr lang="en-US" sz="2000" b="1" dirty="0"/>
              <a:t>query</a:t>
            </a:r>
            <a:r>
              <a:rPr lang="en-US" sz="2000" dirty="0"/>
              <a:t> time</a:t>
            </a:r>
          </a:p>
          <a:p>
            <a:pPr marL="514350" indent="-514350">
              <a:buSzPct val="110000"/>
              <a:buFont typeface="+mj-lt"/>
              <a:buAutoNum type="arabicPeriod"/>
            </a:pPr>
            <a:r>
              <a:rPr lang="en-US" sz="2000" dirty="0"/>
              <a:t>Difficult to distribute over a cluster of 100+ nodes</a:t>
            </a:r>
          </a:p>
          <a:p>
            <a:pPr marL="514350" indent="-514350">
              <a:buSzPct val="110000"/>
              <a:buFont typeface="+mj-lt"/>
              <a:buAutoNum type="arabicPeriod"/>
            </a:pPr>
            <a:endParaRPr lang="en-US" sz="2000" dirty="0"/>
          </a:p>
        </p:txBody>
      </p:sp>
      <p:sp>
        <p:nvSpPr>
          <p:cNvPr id="7" name="Content Placeholder 6"/>
          <p:cNvSpPr>
            <a:spLocks noGrp="1"/>
          </p:cNvSpPr>
          <p:nvPr>
            <p:ph sz="half" idx="4294967295"/>
          </p:nvPr>
        </p:nvSpPr>
        <p:spPr>
          <a:xfrm>
            <a:off x="9846864" y="5134422"/>
            <a:ext cx="7218362" cy="3989388"/>
          </a:xfrm>
        </p:spPr>
        <p:txBody>
          <a:bodyPr/>
          <a:lstStyle/>
          <a:p>
            <a:pPr marL="514350" indent="-514350">
              <a:buSzPct val="110000"/>
              <a:buFont typeface="+mj-lt"/>
              <a:buAutoNum type="arabicPeriod"/>
            </a:pPr>
            <a:r>
              <a:rPr lang="en-US" sz="2000" dirty="0"/>
              <a:t>Atomic unit of storage are </a:t>
            </a:r>
            <a:r>
              <a:rPr lang="en-US" sz="2000" b="1" dirty="0"/>
              <a:t>nodes, edges </a:t>
            </a:r>
            <a:r>
              <a:rPr lang="en-US" sz="2000" dirty="0"/>
              <a:t>and</a:t>
            </a:r>
            <a:r>
              <a:rPr lang="en-US" sz="2000" b="1" dirty="0"/>
              <a:t> properties</a:t>
            </a:r>
          </a:p>
          <a:p>
            <a:pPr marL="514350" indent="-514350">
              <a:buSzPct val="110000"/>
              <a:buFont typeface="+mj-lt"/>
              <a:buAutoNum type="arabicPeriod"/>
            </a:pPr>
            <a:r>
              <a:rPr lang="en-US" sz="2000" dirty="0"/>
              <a:t>Each node and edge may have independent properties that are determined at run time (schema agnostic)</a:t>
            </a:r>
          </a:p>
          <a:p>
            <a:pPr marL="514350" indent="-514350">
              <a:buSzPct val="110000"/>
              <a:buFont typeface="+mj-lt"/>
              <a:buAutoNum type="arabicPeriod"/>
            </a:pPr>
            <a:r>
              <a:rPr lang="en-US" sz="2000" dirty="0"/>
              <a:t>Joins between nodes and edges are computed at </a:t>
            </a:r>
            <a:r>
              <a:rPr lang="en-US" sz="2000" b="1" dirty="0"/>
              <a:t>load</a:t>
            </a:r>
            <a:r>
              <a:rPr lang="en-US" sz="2000" dirty="0"/>
              <a:t> time and are stored as memory pointers</a:t>
            </a:r>
          </a:p>
          <a:p>
            <a:pPr marL="514350" indent="-514350">
              <a:buSzPct val="110000"/>
              <a:buFont typeface="+mj-lt"/>
              <a:buAutoNum type="arabicPeriod"/>
            </a:pPr>
            <a:r>
              <a:rPr lang="en-US" sz="2000" dirty="0"/>
              <a:t>Relationships traversal is done using pointer hopping – each core can evaluate 2M hops per second</a:t>
            </a:r>
          </a:p>
          <a:p>
            <a:pPr marL="514350" indent="-514350">
              <a:buSzPct val="110000"/>
              <a:buFont typeface="+mj-lt"/>
              <a:buAutoNum type="arabicPeriod"/>
            </a:pPr>
            <a:r>
              <a:rPr lang="en-US" sz="2000" dirty="0"/>
              <a:t>Distributed graph products are new</a:t>
            </a:r>
          </a:p>
        </p:txBody>
      </p:sp>
      <p:sp>
        <p:nvSpPr>
          <p:cNvPr id="9" name="Text Placeholder 8"/>
          <p:cNvSpPr>
            <a:spLocks noGrp="1"/>
          </p:cNvSpPr>
          <p:nvPr>
            <p:ph type="body" idx="4294967295"/>
          </p:nvPr>
        </p:nvSpPr>
        <p:spPr>
          <a:xfrm>
            <a:off x="3006804" y="2034026"/>
            <a:ext cx="4608513" cy="458788"/>
          </a:xfrm>
          <a:ln>
            <a:noFill/>
          </a:ln>
        </p:spPr>
        <p:txBody>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10693400" y="1951038"/>
            <a:ext cx="5131318" cy="722312"/>
          </a:xfrm>
        </p:spPr>
        <p:txBody>
          <a:bodyPr/>
          <a:lstStyle/>
          <a:p>
            <a:pPr marL="0" indent="0" algn="ctr">
              <a:buNone/>
            </a:pPr>
            <a:r>
              <a:rPr lang="en-US" b="1" dirty="0">
                <a:solidFill>
                  <a:schemeClr val="tx1"/>
                </a:solidFill>
              </a:rPr>
              <a:t>Graph</a:t>
            </a:r>
          </a:p>
        </p:txBody>
      </p:sp>
      <p:grpSp>
        <p:nvGrpSpPr>
          <p:cNvPr id="44" name="Group 242"/>
          <p:cNvGrpSpPr/>
          <p:nvPr/>
        </p:nvGrpSpPr>
        <p:grpSpPr>
          <a:xfrm>
            <a:off x="12141750" y="2564618"/>
            <a:ext cx="2234618" cy="1600200"/>
            <a:chOff x="3505200" y="4267200"/>
            <a:chExt cx="1676400" cy="1600200"/>
          </a:xfrm>
        </p:grpSpPr>
        <p:sp>
          <p:nvSpPr>
            <p:cNvPr id="45" name="Oval 44"/>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6" name="Oval 45"/>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7" name="Oval 46"/>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8" name="Oval 47"/>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49" name="Oval 48"/>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0" name="Oval 49"/>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1" name="Oval 50"/>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sp>
          <p:nvSpPr>
            <p:cNvPr id="53" name="Oval 52"/>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23" fontAlgn="base">
                <a:spcBef>
                  <a:spcPct val="0"/>
                </a:spcBef>
                <a:spcAft>
                  <a:spcPct val="0"/>
                </a:spcAft>
              </a:pPr>
              <a:endParaRPr lang="en-US" sz="2400"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5BF24028-E353-B24B-B4EF-950C71738DDD}"/>
              </a:ext>
            </a:extLst>
          </p:cNvPr>
          <p:cNvGrpSpPr/>
          <p:nvPr/>
        </p:nvGrpSpPr>
        <p:grpSpPr>
          <a:xfrm>
            <a:off x="4116365" y="2859233"/>
            <a:ext cx="2286160" cy="1417432"/>
            <a:chOff x="4116365" y="2859233"/>
            <a:chExt cx="2286160" cy="1417432"/>
          </a:xfrm>
        </p:grpSpPr>
        <p:sp>
          <p:nvSpPr>
            <p:cNvPr id="12" name="Rectangle 11"/>
            <p:cNvSpPr/>
            <p:nvPr/>
          </p:nvSpPr>
          <p:spPr bwMode="auto">
            <a:xfrm>
              <a:off x="4116369" y="2859233"/>
              <a:ext cx="4594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ID</a:t>
              </a:r>
            </a:p>
          </p:txBody>
        </p:sp>
        <p:sp>
          <p:nvSpPr>
            <p:cNvPr id="13" name="Rectangle 12"/>
            <p:cNvSpPr/>
            <p:nvPr/>
          </p:nvSpPr>
          <p:spPr bwMode="auto">
            <a:xfrm>
              <a:off x="4116369" y="30027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4116367" y="31837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4116367" y="33647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4116367" y="354569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4116367" y="372666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4116366" y="3907643"/>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4116366" y="4088618"/>
              <a:ext cx="459499"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4575865" y="2859233"/>
              <a:ext cx="735199"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NAME</a:t>
              </a:r>
            </a:p>
          </p:txBody>
        </p:sp>
        <p:sp>
          <p:nvSpPr>
            <p:cNvPr id="21" name="Rectangle 20"/>
            <p:cNvSpPr/>
            <p:nvPr/>
          </p:nvSpPr>
          <p:spPr bwMode="auto">
            <a:xfrm>
              <a:off x="4575865" y="30027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4575864" y="31837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4575864" y="33647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4575864" y="354569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4575864" y="372666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4575862" y="3907643"/>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4575862" y="4088618"/>
              <a:ext cx="735199" cy="180975"/>
            </a:xfrm>
            <a:prstGeom prst="rect">
              <a:avLst/>
            </a:prstGeom>
            <a:solidFill>
              <a:srgbClr val="00B0F0"/>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5311064" y="2859233"/>
              <a:ext cx="459492"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DATE</a:t>
              </a:r>
            </a:p>
          </p:txBody>
        </p:sp>
        <p:sp>
          <p:nvSpPr>
            <p:cNvPr id="29" name="Rectangle 28"/>
            <p:cNvSpPr/>
            <p:nvPr/>
          </p:nvSpPr>
          <p:spPr bwMode="auto">
            <a:xfrm>
              <a:off x="5311064" y="30027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5311063" y="31837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5311063" y="33647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5311063" y="354569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5311063" y="372666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5311063" y="3907643"/>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5311063" y="4088618"/>
              <a:ext cx="459492"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5770558" y="2859233"/>
              <a:ext cx="631967" cy="143535"/>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800" dirty="0">
                  <a:solidFill>
                    <a:schemeClr val="bg1"/>
                  </a:solidFill>
                </a:rPr>
                <a:t>AMOUNT</a:t>
              </a:r>
            </a:p>
          </p:txBody>
        </p:sp>
        <p:sp>
          <p:nvSpPr>
            <p:cNvPr id="37" name="Rectangle 36"/>
            <p:cNvSpPr/>
            <p:nvPr/>
          </p:nvSpPr>
          <p:spPr bwMode="auto">
            <a:xfrm>
              <a:off x="5770558" y="30027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5770557" y="31837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5770557" y="33647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5770557" y="354569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5770557" y="372666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5770555" y="3907643"/>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5770555" y="4088618"/>
              <a:ext cx="631967" cy="18097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4116365" y="4081543"/>
              <a:ext cx="2286156" cy="1951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grpSp>
    </p:spTree>
    <p:extLst>
      <p:ext uri="{BB962C8B-B14F-4D97-AF65-F5344CB8AC3E}">
        <p14:creationId xmlns:p14="http://schemas.microsoft.com/office/powerpoint/2010/main" val="1068795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 name="Title 1">
            <a:extLst>
              <a:ext uri="{FF2B5EF4-FFF2-40B4-BE49-F238E27FC236}">
                <a16:creationId xmlns:a16="http://schemas.microsoft.com/office/drawing/2014/main" id="{A178D5B2-29AF-A24E-818E-B95BBD373B22}"/>
              </a:ext>
            </a:extLst>
          </p:cNvPr>
          <p:cNvSpPr>
            <a:spLocks noGrp="1"/>
          </p:cNvSpPr>
          <p:nvPr>
            <p:ph type="title"/>
          </p:nvPr>
        </p:nvSpPr>
        <p:spPr>
          <a:xfrm>
            <a:off x="547534" y="409757"/>
            <a:ext cx="16596361" cy="827035"/>
          </a:xfrm>
        </p:spPr>
        <p:txBody>
          <a:bodyPr/>
          <a:lstStyle/>
          <a:p>
            <a:r>
              <a:rPr lang="en-US" dirty="0"/>
              <a:t>Local vs. Distributed Graphs</a:t>
            </a:r>
          </a:p>
        </p:txBody>
      </p:sp>
      <p:sp>
        <p:nvSpPr>
          <p:cNvPr id="253" name="Google Shape;253;p26"/>
          <p:cNvSpPr txBox="1">
            <a:spLocks noGrp="1"/>
          </p:cNvSpPr>
          <p:nvPr>
            <p:ph idx="1"/>
          </p:nvPr>
        </p:nvSpPr>
        <p:spPr>
          <a:xfrm>
            <a:off x="1451646" y="2252100"/>
            <a:ext cx="5628490" cy="1019562"/>
          </a:xfrm>
          <a:prstGeom prst="rect">
            <a:avLst/>
          </a:prstGeom>
        </p:spPr>
        <p:txBody>
          <a:bodyPr spcFirstLastPara="1" vert="horz" wrap="square" lIns="178787" tIns="89369" rIns="178787" bIns="89369" rtlCol="0" anchor="b" anchorCtr="0">
            <a:noAutofit/>
          </a:bodyPr>
          <a:lstStyle/>
          <a:p>
            <a:pPr marL="0" indent="0" algn="ctr">
              <a:buNone/>
            </a:pPr>
            <a:r>
              <a:rPr lang="en-US" sz="3600" b="1" dirty="0"/>
              <a:t>Local Graph</a:t>
            </a:r>
            <a:endParaRPr sz="3600" b="1" dirty="0"/>
          </a:p>
        </p:txBody>
      </p:sp>
      <p:sp>
        <p:nvSpPr>
          <p:cNvPr id="254" name="Google Shape;254;p26"/>
          <p:cNvSpPr txBox="1">
            <a:spLocks noGrp="1"/>
          </p:cNvSpPr>
          <p:nvPr>
            <p:ph type="body" idx="4294967295"/>
          </p:nvPr>
        </p:nvSpPr>
        <p:spPr>
          <a:xfrm>
            <a:off x="1273117" y="7388885"/>
            <a:ext cx="5985547" cy="1384620"/>
          </a:xfrm>
          <a:prstGeom prst="rect">
            <a:avLst/>
          </a:prstGeom>
        </p:spPr>
        <p:txBody>
          <a:bodyPr spcFirstLastPara="1" vert="horz" wrap="square" lIns="178787" tIns="89369" rIns="178787" bIns="89369" rtlCol="0" anchor="t" anchorCtr="0">
            <a:noAutofit/>
          </a:bodyPr>
          <a:lstStyle/>
          <a:p>
            <a:pPr>
              <a:spcBef>
                <a:spcPts val="0"/>
              </a:spcBef>
            </a:pPr>
            <a:r>
              <a:rPr lang="en-US" sz="2400" dirty="0"/>
              <a:t>Queries run on a single local node.</a:t>
            </a:r>
          </a:p>
          <a:p>
            <a:pPr>
              <a:spcBef>
                <a:spcPts val="0"/>
              </a:spcBef>
            </a:pPr>
            <a:r>
              <a:rPr lang="en-US" sz="2400" dirty="0"/>
              <a:t>All codes assumes a flat local memory</a:t>
            </a:r>
          </a:p>
          <a:p>
            <a:pPr>
              <a:spcBef>
                <a:spcPts val="0"/>
              </a:spcBef>
            </a:pPr>
            <a:r>
              <a:rPr lang="en-US" sz="2400" dirty="0"/>
              <a:t>Easy to make ACID compliant</a:t>
            </a:r>
            <a:endParaRPr sz="2400" dirty="0"/>
          </a:p>
        </p:txBody>
      </p:sp>
      <p:sp>
        <p:nvSpPr>
          <p:cNvPr id="255" name="Google Shape;255;p26"/>
          <p:cNvSpPr txBox="1">
            <a:spLocks noGrp="1"/>
          </p:cNvSpPr>
          <p:nvPr>
            <p:ph type="body" idx="4294967295"/>
          </p:nvPr>
        </p:nvSpPr>
        <p:spPr>
          <a:xfrm>
            <a:off x="8504367" y="2197660"/>
            <a:ext cx="7904162" cy="941388"/>
          </a:xfrm>
          <a:prstGeom prst="rect">
            <a:avLst/>
          </a:prstGeom>
        </p:spPr>
        <p:txBody>
          <a:bodyPr spcFirstLastPara="1" vert="horz" wrap="square" lIns="178787" tIns="89369" rIns="178787" bIns="89369" rtlCol="0" anchor="b" anchorCtr="0">
            <a:noAutofit/>
          </a:bodyPr>
          <a:lstStyle/>
          <a:p>
            <a:pPr marL="0" indent="0" algn="ctr">
              <a:buNone/>
            </a:pPr>
            <a:r>
              <a:rPr lang="en-US" sz="3600" b="1" dirty="0"/>
              <a:t>Distributed Graph</a:t>
            </a:r>
            <a:endParaRPr sz="3600" b="1" dirty="0"/>
          </a:p>
        </p:txBody>
      </p:sp>
      <p:sp>
        <p:nvSpPr>
          <p:cNvPr id="256" name="Google Shape;256;p26"/>
          <p:cNvSpPr txBox="1">
            <a:spLocks noGrp="1"/>
          </p:cNvSpPr>
          <p:nvPr>
            <p:ph type="body" idx="4294967295"/>
          </p:nvPr>
        </p:nvSpPr>
        <p:spPr>
          <a:xfrm>
            <a:off x="8322629" y="7597174"/>
            <a:ext cx="8491571" cy="2120984"/>
          </a:xfrm>
          <a:prstGeom prst="rect">
            <a:avLst/>
          </a:prstGeom>
        </p:spPr>
        <p:txBody>
          <a:bodyPr spcFirstLastPara="1" vert="horz" wrap="square" lIns="178787" tIns="89369" rIns="178787" bIns="89369" rtlCol="0" anchor="t" anchorCtr="0">
            <a:noAutofit/>
          </a:bodyPr>
          <a:lstStyle/>
          <a:p>
            <a:r>
              <a:rPr lang="en-US" sz="2400" dirty="0"/>
              <a:t>Queries are distributed over a large cluster of nodes and the results returned and consolidated (like MapReduce)</a:t>
            </a:r>
          </a:p>
          <a:p>
            <a:r>
              <a:rPr lang="en-US" sz="2400" dirty="0"/>
              <a:t>Query distribution is handled by the database</a:t>
            </a:r>
          </a:p>
          <a:p>
            <a:r>
              <a:rPr lang="en-US" sz="2400" dirty="0"/>
              <a:t>Complex to write – requires MVCC</a:t>
            </a:r>
            <a:endParaRPr sz="2400" dirty="0"/>
          </a:p>
        </p:txBody>
      </p:sp>
      <p:sp>
        <p:nvSpPr>
          <p:cNvPr id="258" name="Google Shape;258;p26"/>
          <p:cNvSpPr/>
          <p:nvPr/>
        </p:nvSpPr>
        <p:spPr>
          <a:xfrm>
            <a:off x="3132451" y="4492393"/>
            <a:ext cx="2266880" cy="1650293"/>
          </a:xfrm>
          <a:prstGeom prst="can">
            <a:avLst>
              <a:gd name="adj" fmla="val 14704"/>
            </a:avLst>
          </a:prstGeom>
          <a:solidFill>
            <a:schemeClr val="accent2"/>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3200" dirty="0">
                <a:solidFill>
                  <a:schemeClr val="tx1">
                    <a:lumMod val="50000"/>
                  </a:schemeClr>
                </a:solidFill>
              </a:rPr>
              <a:t>Query and Data</a:t>
            </a:r>
            <a:endParaRPr sz="3200" dirty="0">
              <a:solidFill>
                <a:schemeClr val="tx1">
                  <a:lumMod val="50000"/>
                </a:schemeClr>
              </a:solidFill>
            </a:endParaRPr>
          </a:p>
        </p:txBody>
      </p:sp>
      <p:sp>
        <p:nvSpPr>
          <p:cNvPr id="259" name="Google Shape;259;p26"/>
          <p:cNvSpPr/>
          <p:nvPr/>
        </p:nvSpPr>
        <p:spPr>
          <a:xfrm>
            <a:off x="9456149" y="4776335"/>
            <a:ext cx="1548213" cy="1425013"/>
          </a:xfrm>
          <a:prstGeom prst="can">
            <a:avLst>
              <a:gd name="adj" fmla="val 14704"/>
            </a:avLst>
          </a:prstGeom>
          <a:solidFill>
            <a:schemeClr val="accent2"/>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3200">
                <a:solidFill>
                  <a:schemeClr val="tx1">
                    <a:lumMod val="50000"/>
                  </a:schemeClr>
                </a:solidFill>
              </a:rPr>
              <a:t>Query Node</a:t>
            </a:r>
            <a:endParaRPr sz="3200">
              <a:solidFill>
                <a:schemeClr val="tx1">
                  <a:lumMod val="50000"/>
                </a:schemeClr>
              </a:solidFill>
            </a:endParaRPr>
          </a:p>
        </p:txBody>
      </p:sp>
      <p:sp>
        <p:nvSpPr>
          <p:cNvPr id="260" name="Google Shape;260;p26"/>
          <p:cNvSpPr/>
          <p:nvPr/>
        </p:nvSpPr>
        <p:spPr>
          <a:xfrm>
            <a:off x="12568415" y="3303431"/>
            <a:ext cx="1965920" cy="702240"/>
          </a:xfrm>
          <a:prstGeom prst="can">
            <a:avLst>
              <a:gd name="adj" fmla="val 14704"/>
            </a:avLst>
          </a:prstGeom>
          <a:solidFill>
            <a:schemeClr val="accent1"/>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2347">
                <a:solidFill>
                  <a:schemeClr val="bg1"/>
                </a:solidFill>
              </a:rPr>
              <a:t>Data Node</a:t>
            </a:r>
            <a:endParaRPr sz="2347">
              <a:solidFill>
                <a:schemeClr val="bg1"/>
              </a:solidFill>
            </a:endParaRPr>
          </a:p>
        </p:txBody>
      </p:sp>
      <p:sp>
        <p:nvSpPr>
          <p:cNvPr id="261" name="Google Shape;261;p26"/>
          <p:cNvSpPr/>
          <p:nvPr/>
        </p:nvSpPr>
        <p:spPr>
          <a:xfrm>
            <a:off x="12923935" y="4164145"/>
            <a:ext cx="1965920" cy="702240"/>
          </a:xfrm>
          <a:prstGeom prst="can">
            <a:avLst>
              <a:gd name="adj" fmla="val 14704"/>
            </a:avLst>
          </a:prstGeom>
          <a:solidFill>
            <a:schemeClr val="accent1"/>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2347">
                <a:solidFill>
                  <a:schemeClr val="bg1"/>
                </a:solidFill>
              </a:rPr>
              <a:t>Data Node</a:t>
            </a:r>
            <a:endParaRPr sz="2347">
              <a:solidFill>
                <a:schemeClr val="bg1"/>
              </a:solidFill>
            </a:endParaRPr>
          </a:p>
        </p:txBody>
      </p:sp>
      <p:sp>
        <p:nvSpPr>
          <p:cNvPr id="262" name="Google Shape;262;p26"/>
          <p:cNvSpPr/>
          <p:nvPr/>
        </p:nvSpPr>
        <p:spPr>
          <a:xfrm>
            <a:off x="13250562" y="5016991"/>
            <a:ext cx="1965920" cy="702240"/>
          </a:xfrm>
          <a:prstGeom prst="can">
            <a:avLst>
              <a:gd name="adj" fmla="val 14704"/>
            </a:avLst>
          </a:prstGeom>
          <a:solidFill>
            <a:schemeClr val="accent1"/>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2347">
                <a:solidFill>
                  <a:schemeClr val="bg1"/>
                </a:solidFill>
              </a:rPr>
              <a:t>Data Node</a:t>
            </a:r>
            <a:endParaRPr sz="2347">
              <a:solidFill>
                <a:schemeClr val="bg1"/>
              </a:solidFill>
            </a:endParaRPr>
          </a:p>
        </p:txBody>
      </p:sp>
      <p:sp>
        <p:nvSpPr>
          <p:cNvPr id="263" name="Google Shape;263;p26"/>
          <p:cNvSpPr/>
          <p:nvPr/>
        </p:nvSpPr>
        <p:spPr>
          <a:xfrm>
            <a:off x="12788415" y="5854881"/>
            <a:ext cx="1965920" cy="702240"/>
          </a:xfrm>
          <a:prstGeom prst="can">
            <a:avLst>
              <a:gd name="adj" fmla="val 14704"/>
            </a:avLst>
          </a:prstGeom>
          <a:solidFill>
            <a:schemeClr val="accent1"/>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2347">
                <a:solidFill>
                  <a:schemeClr val="bg1"/>
                </a:solidFill>
              </a:rPr>
              <a:t>Data Node</a:t>
            </a:r>
            <a:endParaRPr sz="2347">
              <a:solidFill>
                <a:schemeClr val="bg1"/>
              </a:solidFill>
            </a:endParaRPr>
          </a:p>
        </p:txBody>
      </p:sp>
      <p:sp>
        <p:nvSpPr>
          <p:cNvPr id="264" name="Google Shape;264;p26"/>
          <p:cNvSpPr/>
          <p:nvPr/>
        </p:nvSpPr>
        <p:spPr>
          <a:xfrm>
            <a:off x="12274273" y="6686645"/>
            <a:ext cx="1965920" cy="702240"/>
          </a:xfrm>
          <a:prstGeom prst="can">
            <a:avLst>
              <a:gd name="adj" fmla="val 14704"/>
            </a:avLst>
          </a:prstGeom>
          <a:solidFill>
            <a:schemeClr val="accent1"/>
          </a:solidFill>
          <a:ln w="9525" cap="flat" cmpd="sng">
            <a:solidFill>
              <a:schemeClr val="dk2"/>
            </a:solidFill>
            <a:prstDash val="solid"/>
            <a:round/>
            <a:headEnd type="none" w="sm" len="sm"/>
            <a:tailEnd type="none" w="sm" len="sm"/>
          </a:ln>
        </p:spPr>
        <p:txBody>
          <a:bodyPr spcFirstLastPara="1" wrap="square" lIns="178787" tIns="178787" rIns="178787" bIns="178787" anchor="ctr" anchorCtr="0">
            <a:noAutofit/>
          </a:bodyPr>
          <a:lstStyle/>
          <a:p>
            <a:pPr algn="ctr"/>
            <a:r>
              <a:rPr lang="en-US" sz="2347">
                <a:solidFill>
                  <a:schemeClr val="bg1"/>
                </a:solidFill>
              </a:rPr>
              <a:t>Data Node</a:t>
            </a:r>
            <a:endParaRPr sz="2347">
              <a:solidFill>
                <a:schemeClr val="bg1"/>
              </a:solidFill>
            </a:endParaRPr>
          </a:p>
        </p:txBody>
      </p:sp>
      <p:cxnSp>
        <p:nvCxnSpPr>
          <p:cNvPr id="265" name="Google Shape;265;p26"/>
          <p:cNvCxnSpPr>
            <a:stCxn id="259" idx="4"/>
            <a:endCxn id="260" idx="2"/>
          </p:cNvCxnSpPr>
          <p:nvPr/>
        </p:nvCxnSpPr>
        <p:spPr>
          <a:xfrm flipV="1">
            <a:off x="11004362" y="3654551"/>
            <a:ext cx="1564053" cy="1834291"/>
          </a:xfrm>
          <a:prstGeom prst="straightConnector1">
            <a:avLst/>
          </a:prstGeom>
          <a:noFill/>
          <a:ln w="50800" cap="flat" cmpd="sng">
            <a:solidFill>
              <a:schemeClr val="dk2"/>
            </a:solidFill>
            <a:prstDash val="solid"/>
            <a:round/>
            <a:headEnd type="triangle" w="med" len="med"/>
            <a:tailEnd type="triangle" w="med" len="med"/>
          </a:ln>
        </p:spPr>
      </p:cxnSp>
      <p:cxnSp>
        <p:nvCxnSpPr>
          <p:cNvPr id="266" name="Google Shape;266;p26"/>
          <p:cNvCxnSpPr>
            <a:stCxn id="259" idx="4"/>
            <a:endCxn id="261" idx="2"/>
          </p:cNvCxnSpPr>
          <p:nvPr/>
        </p:nvCxnSpPr>
        <p:spPr>
          <a:xfrm flipV="1">
            <a:off x="11004362" y="4515265"/>
            <a:ext cx="1919573" cy="973577"/>
          </a:xfrm>
          <a:prstGeom prst="straightConnector1">
            <a:avLst/>
          </a:prstGeom>
          <a:noFill/>
          <a:ln w="50800" cap="flat" cmpd="sng">
            <a:solidFill>
              <a:schemeClr val="dk2"/>
            </a:solidFill>
            <a:prstDash val="solid"/>
            <a:round/>
            <a:headEnd type="triangle" w="med" len="med"/>
            <a:tailEnd type="triangle" w="med" len="med"/>
          </a:ln>
        </p:spPr>
      </p:cxnSp>
      <p:cxnSp>
        <p:nvCxnSpPr>
          <p:cNvPr id="267" name="Google Shape;267;p26"/>
          <p:cNvCxnSpPr>
            <a:stCxn id="259" idx="4"/>
            <a:endCxn id="262" idx="2"/>
          </p:cNvCxnSpPr>
          <p:nvPr/>
        </p:nvCxnSpPr>
        <p:spPr>
          <a:xfrm rot="10800000" flipH="1">
            <a:off x="11004362" y="5367988"/>
            <a:ext cx="2246347" cy="120853"/>
          </a:xfrm>
          <a:prstGeom prst="straightConnector1">
            <a:avLst/>
          </a:prstGeom>
          <a:noFill/>
          <a:ln w="50800" cap="flat" cmpd="sng">
            <a:solidFill>
              <a:schemeClr val="dk2"/>
            </a:solidFill>
            <a:prstDash val="solid"/>
            <a:round/>
            <a:headEnd type="triangle" w="med" len="med"/>
            <a:tailEnd type="triangle" w="med" len="med"/>
          </a:ln>
        </p:spPr>
      </p:cxnSp>
      <p:cxnSp>
        <p:nvCxnSpPr>
          <p:cNvPr id="268" name="Google Shape;268;p26"/>
          <p:cNvCxnSpPr>
            <a:stCxn id="259" idx="4"/>
            <a:endCxn id="263" idx="2"/>
          </p:cNvCxnSpPr>
          <p:nvPr/>
        </p:nvCxnSpPr>
        <p:spPr>
          <a:xfrm>
            <a:off x="11004362" y="5488842"/>
            <a:ext cx="1784053" cy="717159"/>
          </a:xfrm>
          <a:prstGeom prst="straightConnector1">
            <a:avLst/>
          </a:prstGeom>
          <a:noFill/>
          <a:ln w="50800" cap="flat" cmpd="sng">
            <a:solidFill>
              <a:schemeClr val="dk2"/>
            </a:solidFill>
            <a:prstDash val="solid"/>
            <a:round/>
            <a:headEnd type="triangle" w="med" len="med"/>
            <a:tailEnd type="triangle" w="med" len="med"/>
          </a:ln>
        </p:spPr>
      </p:cxnSp>
      <p:cxnSp>
        <p:nvCxnSpPr>
          <p:cNvPr id="269" name="Google Shape;269;p26"/>
          <p:cNvCxnSpPr>
            <a:stCxn id="259" idx="4"/>
            <a:endCxn id="264" idx="2"/>
          </p:cNvCxnSpPr>
          <p:nvPr/>
        </p:nvCxnSpPr>
        <p:spPr>
          <a:xfrm>
            <a:off x="11004362" y="5488842"/>
            <a:ext cx="1269911" cy="1548923"/>
          </a:xfrm>
          <a:prstGeom prst="straightConnector1">
            <a:avLst/>
          </a:prstGeom>
          <a:noFill/>
          <a:ln w="50800" cap="flat" cmpd="sng">
            <a:solidFill>
              <a:schemeClr val="dk2"/>
            </a:solidFill>
            <a:prstDash val="solid"/>
            <a:round/>
            <a:headEnd type="triangle" w="med" len="med"/>
            <a:tailEnd type="triangle" w="med" len="med"/>
          </a:ln>
        </p:spPr>
      </p:cxnSp>
    </p:spTree>
    <p:extLst>
      <p:ext uri="{BB962C8B-B14F-4D97-AF65-F5344CB8AC3E}">
        <p14:creationId xmlns:p14="http://schemas.microsoft.com/office/powerpoint/2010/main" val="2282488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40F63-9716-6E4A-BB56-E2C1D11DC1E0}"/>
              </a:ext>
            </a:extLst>
          </p:cNvPr>
          <p:cNvSpPr>
            <a:spLocks noGrp="1"/>
          </p:cNvSpPr>
          <p:nvPr>
            <p:ph type="title"/>
          </p:nvPr>
        </p:nvSpPr>
        <p:spPr/>
        <p:txBody>
          <a:bodyPr/>
          <a:lstStyle/>
          <a:p>
            <a:r>
              <a:rPr lang="en-US" dirty="0"/>
              <a:t>Running Docker</a:t>
            </a:r>
          </a:p>
        </p:txBody>
      </p:sp>
      <p:sp>
        <p:nvSpPr>
          <p:cNvPr id="8" name="Text Placeholder 7">
            <a:extLst>
              <a:ext uri="{FF2B5EF4-FFF2-40B4-BE49-F238E27FC236}">
                <a16:creationId xmlns:a16="http://schemas.microsoft.com/office/drawing/2014/main" id="{1F6C8ABE-5930-934D-9C7B-8A3F217A4616}"/>
              </a:ext>
            </a:extLst>
          </p:cNvPr>
          <p:cNvSpPr>
            <a:spLocks noGrp="1"/>
          </p:cNvSpPr>
          <p:nvPr>
            <p:ph type="body" idx="1"/>
          </p:nvPr>
        </p:nvSpPr>
        <p:spPr/>
        <p:txBody>
          <a:bodyPr/>
          <a:lstStyle/>
          <a:p>
            <a:r>
              <a:rPr lang="en-US" dirty="0"/>
              <a:t>Hands On</a:t>
            </a:r>
          </a:p>
        </p:txBody>
      </p:sp>
      <p:sp>
        <p:nvSpPr>
          <p:cNvPr id="5" name="Footer Placeholder 4">
            <a:extLst>
              <a:ext uri="{FF2B5EF4-FFF2-40B4-BE49-F238E27FC236}">
                <a16:creationId xmlns:a16="http://schemas.microsoft.com/office/drawing/2014/main" id="{D3FED33B-D82E-9C46-BD32-B1261589FF9E}"/>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250F2EF-3F53-8B48-B424-EC4C8996D5EB}"/>
              </a:ext>
            </a:extLst>
          </p:cNvPr>
          <p:cNvSpPr>
            <a:spLocks noGrp="1"/>
          </p:cNvSpPr>
          <p:nvPr>
            <p:ph type="sldNum" sz="quarter" idx="4294967295"/>
          </p:nvPr>
        </p:nvSpPr>
        <p:spPr>
          <a:xfrm>
            <a:off x="17084675" y="9513888"/>
            <a:ext cx="796925" cy="536575"/>
          </a:xfrm>
        </p:spPr>
        <p:txBody>
          <a:bodyPr/>
          <a:lstStyle/>
          <a:p>
            <a:fld id="{3310D8EA-3107-4873-B9AB-DD7D3E79053A}" type="slidenum">
              <a:rPr lang="en-US" smtClean="0"/>
              <a:t>24</a:t>
            </a:fld>
            <a:endParaRPr lang="en-US"/>
          </a:p>
        </p:txBody>
      </p:sp>
    </p:spTree>
    <p:extLst>
      <p:ext uri="{BB962C8B-B14F-4D97-AF65-F5344CB8AC3E}">
        <p14:creationId xmlns:p14="http://schemas.microsoft.com/office/powerpoint/2010/main" val="158343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FB0859-803C-DB43-94D8-EB16D4E56AA7}"/>
              </a:ext>
            </a:extLst>
          </p:cNvPr>
          <p:cNvSpPr>
            <a:spLocks noGrp="1"/>
          </p:cNvSpPr>
          <p:nvPr>
            <p:ph type="title"/>
          </p:nvPr>
        </p:nvSpPr>
        <p:spPr>
          <a:xfrm>
            <a:off x="452119" y="297180"/>
            <a:ext cx="16596361" cy="954250"/>
          </a:xfrm>
        </p:spPr>
        <p:txBody>
          <a:bodyPr/>
          <a:lstStyle/>
          <a:p>
            <a:r>
              <a:rPr lang="en-US" dirty="0"/>
              <a:t>Docker Desktop Installation Summary</a:t>
            </a:r>
          </a:p>
        </p:txBody>
      </p:sp>
      <p:sp>
        <p:nvSpPr>
          <p:cNvPr id="8" name="Content Placeholder 7">
            <a:extLst>
              <a:ext uri="{FF2B5EF4-FFF2-40B4-BE49-F238E27FC236}">
                <a16:creationId xmlns:a16="http://schemas.microsoft.com/office/drawing/2014/main" id="{573EACFA-8D2C-704E-8D1C-D6E1AF462479}"/>
              </a:ext>
            </a:extLst>
          </p:cNvPr>
          <p:cNvSpPr>
            <a:spLocks noGrp="1"/>
          </p:cNvSpPr>
          <p:nvPr>
            <p:ph idx="1"/>
          </p:nvPr>
        </p:nvSpPr>
        <p:spPr>
          <a:xfrm>
            <a:off x="1242059" y="6164388"/>
            <a:ext cx="13251181" cy="2682432"/>
          </a:xfrm>
        </p:spPr>
        <p:txBody>
          <a:bodyPr/>
          <a:lstStyle/>
          <a:p>
            <a:pPr>
              <a:lnSpc>
                <a:spcPct val="100000"/>
              </a:lnSpc>
              <a:spcBef>
                <a:spcPts val="0"/>
              </a:spcBef>
              <a:buSzPct val="100000"/>
            </a:pPr>
            <a:r>
              <a:rPr lang="en-US" sz="3600" dirty="0"/>
              <a:t>Available from the AppStore for both Mac and Windows</a:t>
            </a:r>
          </a:p>
          <a:p>
            <a:pPr>
              <a:lnSpc>
                <a:spcPct val="100000"/>
              </a:lnSpc>
              <a:spcBef>
                <a:spcPts val="0"/>
              </a:spcBef>
              <a:buSzPct val="100000"/>
            </a:pPr>
            <a:r>
              <a:rPr lang="en-US" sz="3600" dirty="0"/>
              <a:t>Go to http://</a:t>
            </a:r>
            <a:r>
              <a:rPr lang="en-US" sz="3600" dirty="0" err="1"/>
              <a:t>appstore.uhc.com</a:t>
            </a:r>
            <a:endParaRPr lang="en-US" sz="3600" dirty="0"/>
          </a:p>
          <a:p>
            <a:pPr>
              <a:lnSpc>
                <a:spcPct val="100000"/>
              </a:lnSpc>
              <a:spcBef>
                <a:spcPts val="0"/>
              </a:spcBef>
              <a:buSzPct val="100000"/>
            </a:pPr>
            <a:r>
              <a:rPr lang="en-US" sz="3600" dirty="0"/>
              <a:t>Search for “docker”</a:t>
            </a:r>
          </a:p>
          <a:p>
            <a:pPr>
              <a:lnSpc>
                <a:spcPct val="100000"/>
              </a:lnSpc>
              <a:spcBef>
                <a:spcPts val="0"/>
              </a:spcBef>
              <a:buSzPct val="100000"/>
            </a:pPr>
            <a:r>
              <a:rPr lang="en-US" sz="3600" dirty="0"/>
              <a:t>Requires latest version of PluseSecure on Windows</a:t>
            </a:r>
          </a:p>
        </p:txBody>
      </p:sp>
      <p:sp>
        <p:nvSpPr>
          <p:cNvPr id="5" name="Footer Placeholder 4">
            <a:extLst>
              <a:ext uri="{FF2B5EF4-FFF2-40B4-BE49-F238E27FC236}">
                <a16:creationId xmlns:a16="http://schemas.microsoft.com/office/drawing/2014/main" id="{51350618-596F-7246-AC4A-1D4E6A6949F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5A09149-5903-704B-8B56-AEADA8B5C964}"/>
              </a:ext>
            </a:extLst>
          </p:cNvPr>
          <p:cNvSpPr>
            <a:spLocks noGrp="1"/>
          </p:cNvSpPr>
          <p:nvPr>
            <p:ph type="sldNum" sz="quarter" idx="12"/>
          </p:nvPr>
        </p:nvSpPr>
        <p:spPr/>
        <p:txBody>
          <a:bodyPr/>
          <a:lstStyle/>
          <a:p>
            <a:fld id="{3310D8EA-3107-4873-B9AB-DD7D3E79053A}" type="slidenum">
              <a:rPr lang="en-US" smtClean="0"/>
              <a:t>25</a:t>
            </a:fld>
            <a:endParaRPr lang="en-US"/>
          </a:p>
        </p:txBody>
      </p:sp>
      <p:pic>
        <p:nvPicPr>
          <p:cNvPr id="9" name="Picture 8">
            <a:extLst>
              <a:ext uri="{FF2B5EF4-FFF2-40B4-BE49-F238E27FC236}">
                <a16:creationId xmlns:a16="http://schemas.microsoft.com/office/drawing/2014/main" id="{12E2CCD2-4F30-3742-B222-859C85D073BD}"/>
              </a:ext>
            </a:extLst>
          </p:cNvPr>
          <p:cNvPicPr>
            <a:picLocks noChangeAspect="1"/>
          </p:cNvPicPr>
          <p:nvPr/>
        </p:nvPicPr>
        <p:blipFill>
          <a:blip r:embed="rId2"/>
          <a:stretch>
            <a:fillRect/>
          </a:stretch>
        </p:blipFill>
        <p:spPr>
          <a:xfrm>
            <a:off x="1307253" y="2484335"/>
            <a:ext cx="15214600" cy="3346342"/>
          </a:xfrm>
          <a:prstGeom prst="rect">
            <a:avLst/>
          </a:prstGeom>
          <a:ln w="28575">
            <a:solidFill>
              <a:schemeClr val="tx1"/>
            </a:solidFill>
          </a:ln>
        </p:spPr>
      </p:pic>
    </p:spTree>
    <p:extLst>
      <p:ext uri="{BB962C8B-B14F-4D97-AF65-F5344CB8AC3E}">
        <p14:creationId xmlns:p14="http://schemas.microsoft.com/office/powerpoint/2010/main" val="2051851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48F0264-5F42-2D4E-9256-1A1D2DC291CA}"/>
              </a:ext>
            </a:extLst>
          </p:cNvPr>
          <p:cNvSpPr>
            <a:spLocks noGrp="1"/>
          </p:cNvSpPr>
          <p:nvPr>
            <p:ph type="title"/>
          </p:nvPr>
        </p:nvSpPr>
        <p:spPr/>
        <p:txBody>
          <a:bodyPr/>
          <a:lstStyle/>
          <a:p>
            <a:r>
              <a:rPr lang="en-US" dirty="0"/>
              <a:t>Change the Docker Default RAM and SWAP Limit</a:t>
            </a:r>
          </a:p>
        </p:txBody>
      </p:sp>
      <p:sp>
        <p:nvSpPr>
          <p:cNvPr id="8" name="Content Placeholder 7">
            <a:extLst>
              <a:ext uri="{FF2B5EF4-FFF2-40B4-BE49-F238E27FC236}">
                <a16:creationId xmlns:a16="http://schemas.microsoft.com/office/drawing/2014/main" id="{093609EB-EB4E-2143-B63A-12FAB8BE0AD3}"/>
              </a:ext>
            </a:extLst>
          </p:cNvPr>
          <p:cNvSpPr>
            <a:spLocks noGrp="1"/>
          </p:cNvSpPr>
          <p:nvPr>
            <p:ph idx="1"/>
          </p:nvPr>
        </p:nvSpPr>
        <p:spPr>
          <a:xfrm>
            <a:off x="726439" y="8126569"/>
            <a:ext cx="16596361" cy="797854"/>
          </a:xfrm>
        </p:spPr>
        <p:txBody>
          <a:bodyPr/>
          <a:lstStyle/>
          <a:p>
            <a:r>
              <a:rPr lang="en-US" dirty="0"/>
              <a:t>This step is frequently forgotten by our users</a:t>
            </a:r>
          </a:p>
        </p:txBody>
      </p:sp>
      <p:sp>
        <p:nvSpPr>
          <p:cNvPr id="5" name="Footer Placeholder 4">
            <a:extLst>
              <a:ext uri="{FF2B5EF4-FFF2-40B4-BE49-F238E27FC236}">
                <a16:creationId xmlns:a16="http://schemas.microsoft.com/office/drawing/2014/main" id="{29C6E64C-CA1B-074F-90B0-C4DD38BFAEE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1780F0C-D5B0-3E41-ABD6-E0D953610EA0}"/>
              </a:ext>
            </a:extLst>
          </p:cNvPr>
          <p:cNvSpPr>
            <a:spLocks noGrp="1"/>
          </p:cNvSpPr>
          <p:nvPr>
            <p:ph type="sldNum" sz="quarter" idx="12"/>
          </p:nvPr>
        </p:nvSpPr>
        <p:spPr/>
        <p:txBody>
          <a:bodyPr/>
          <a:lstStyle/>
          <a:p>
            <a:fld id="{3310D8EA-3107-4873-B9AB-DD7D3E79053A}" type="slidenum">
              <a:rPr lang="en-US" smtClean="0"/>
              <a:t>26</a:t>
            </a:fld>
            <a:endParaRPr lang="en-US"/>
          </a:p>
        </p:txBody>
      </p:sp>
      <p:pic>
        <p:nvPicPr>
          <p:cNvPr id="9" name="Picture 8">
            <a:extLst>
              <a:ext uri="{FF2B5EF4-FFF2-40B4-BE49-F238E27FC236}">
                <a16:creationId xmlns:a16="http://schemas.microsoft.com/office/drawing/2014/main" id="{F7B00CA9-8795-C043-869D-570C211B7EBA}"/>
              </a:ext>
            </a:extLst>
          </p:cNvPr>
          <p:cNvPicPr>
            <a:picLocks noChangeAspect="1"/>
          </p:cNvPicPr>
          <p:nvPr/>
        </p:nvPicPr>
        <p:blipFill>
          <a:blip r:embed="rId2"/>
          <a:stretch>
            <a:fillRect/>
          </a:stretch>
        </p:blipFill>
        <p:spPr>
          <a:xfrm>
            <a:off x="5572449" y="2407713"/>
            <a:ext cx="5071915" cy="4639192"/>
          </a:xfrm>
          <a:prstGeom prst="rect">
            <a:avLst/>
          </a:prstGeom>
        </p:spPr>
      </p:pic>
      <p:cxnSp>
        <p:nvCxnSpPr>
          <p:cNvPr id="11" name="Straight Arrow Connector 10">
            <a:extLst>
              <a:ext uri="{FF2B5EF4-FFF2-40B4-BE49-F238E27FC236}">
                <a16:creationId xmlns:a16="http://schemas.microsoft.com/office/drawing/2014/main" id="{777846A7-D562-AC47-B155-9D417CEC9E51}"/>
              </a:ext>
            </a:extLst>
          </p:cNvPr>
          <p:cNvCxnSpPr>
            <a:cxnSpLocks/>
          </p:cNvCxnSpPr>
          <p:nvPr/>
        </p:nvCxnSpPr>
        <p:spPr>
          <a:xfrm>
            <a:off x="6147789" y="4856598"/>
            <a:ext cx="1451580" cy="0"/>
          </a:xfrm>
          <a:prstGeom prst="straightConnector1">
            <a:avLst/>
          </a:prstGeom>
          <a:ln w="5715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2D2E00-CD77-0A4C-B59C-15673D077227}"/>
              </a:ext>
            </a:extLst>
          </p:cNvPr>
          <p:cNvCxnSpPr/>
          <p:nvPr/>
        </p:nvCxnSpPr>
        <p:spPr>
          <a:xfrm>
            <a:off x="6147789" y="5583156"/>
            <a:ext cx="1451580" cy="0"/>
          </a:xfrm>
          <a:prstGeom prst="straightConnector1">
            <a:avLst/>
          </a:prstGeom>
          <a:ln w="5715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960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B4DC81-41F8-C74C-A7AF-494FFAD5CBD8}"/>
              </a:ext>
            </a:extLst>
          </p:cNvPr>
          <p:cNvSpPr>
            <a:spLocks noGrp="1"/>
          </p:cNvSpPr>
          <p:nvPr>
            <p:ph type="title"/>
          </p:nvPr>
        </p:nvSpPr>
        <p:spPr>
          <a:xfrm>
            <a:off x="726438" y="356896"/>
            <a:ext cx="16596361" cy="885916"/>
          </a:xfrm>
        </p:spPr>
        <p:txBody>
          <a:bodyPr/>
          <a:lstStyle/>
          <a:p>
            <a:r>
              <a:rPr lang="en-US" dirty="0"/>
              <a:t>Incoming E-mail from TigerGraph</a:t>
            </a:r>
          </a:p>
        </p:txBody>
      </p:sp>
      <p:pic>
        <p:nvPicPr>
          <p:cNvPr id="6" name="Picture 5">
            <a:extLst>
              <a:ext uri="{FF2B5EF4-FFF2-40B4-BE49-F238E27FC236}">
                <a16:creationId xmlns:a16="http://schemas.microsoft.com/office/drawing/2014/main" id="{0A195012-4D9B-6043-A3D1-ABDF94F3A2ED}"/>
              </a:ext>
            </a:extLst>
          </p:cNvPr>
          <p:cNvPicPr>
            <a:picLocks noChangeAspect="1"/>
          </p:cNvPicPr>
          <p:nvPr/>
        </p:nvPicPr>
        <p:blipFill>
          <a:blip r:embed="rId2"/>
          <a:stretch>
            <a:fillRect/>
          </a:stretch>
        </p:blipFill>
        <p:spPr>
          <a:xfrm>
            <a:off x="726438" y="1905907"/>
            <a:ext cx="6680201" cy="7178286"/>
          </a:xfrm>
          <a:prstGeom prst="rect">
            <a:avLst/>
          </a:prstGeom>
        </p:spPr>
      </p:pic>
      <p:sp>
        <p:nvSpPr>
          <p:cNvPr id="7" name="Left Arrow 6">
            <a:extLst>
              <a:ext uri="{FF2B5EF4-FFF2-40B4-BE49-F238E27FC236}">
                <a16:creationId xmlns:a16="http://schemas.microsoft.com/office/drawing/2014/main" id="{F6D10411-0060-3146-9C9F-7ABCB090A68C}"/>
              </a:ext>
            </a:extLst>
          </p:cNvPr>
          <p:cNvSpPr/>
          <p:nvPr/>
        </p:nvSpPr>
        <p:spPr>
          <a:xfrm>
            <a:off x="6995159" y="6606540"/>
            <a:ext cx="2263141" cy="118872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8" name="TextBox 7">
            <a:extLst>
              <a:ext uri="{FF2B5EF4-FFF2-40B4-BE49-F238E27FC236}">
                <a16:creationId xmlns:a16="http://schemas.microsoft.com/office/drawing/2014/main" id="{20276760-A404-F64A-87D0-363AEB5821CC}"/>
              </a:ext>
            </a:extLst>
          </p:cNvPr>
          <p:cNvSpPr txBox="1"/>
          <p:nvPr/>
        </p:nvSpPr>
        <p:spPr>
          <a:xfrm>
            <a:off x="9646920" y="3869039"/>
            <a:ext cx="7086600" cy="5509200"/>
          </a:xfrm>
          <a:prstGeom prst="rect">
            <a:avLst/>
          </a:prstGeom>
          <a:noFill/>
        </p:spPr>
        <p:txBody>
          <a:bodyPr wrap="square" rtlCol="0">
            <a:spAutoFit/>
          </a:bodyPr>
          <a:lstStyle/>
          <a:p>
            <a:r>
              <a:rPr lang="en-US" sz="3200" dirty="0"/>
              <a:t>Use Option #2 - </a:t>
            </a:r>
            <a:r>
              <a:rPr lang="en-US" sz="3200" b="1" dirty="0"/>
              <a:t>INSTALL DOCKER AND DOWNLOAD OUR IMAGE. </a:t>
            </a:r>
            <a:r>
              <a:rPr lang="en-US" sz="3200" dirty="0"/>
              <a:t>(recommended for laptop user)</a:t>
            </a:r>
          </a:p>
          <a:p>
            <a:endParaRPr lang="en-US" sz="3200" dirty="0"/>
          </a:p>
          <a:p>
            <a:r>
              <a:rPr lang="en-US" sz="3200" dirty="0"/>
              <a:t>Download the TigerGraph-for-Docker image:</a:t>
            </a:r>
          </a:p>
          <a:p>
            <a:r>
              <a:rPr lang="en-US" sz="3200" dirty="0">
                <a:hlinkClick r:id="rId3"/>
              </a:rPr>
              <a:t>http://dl.tigergraph.com/tigergraph-developer-docker-beta.tar.gz</a:t>
            </a:r>
            <a:endParaRPr lang="en-US" sz="3200" dirty="0"/>
          </a:p>
          <a:p>
            <a:endParaRPr lang="en-US" sz="3200" dirty="0"/>
          </a:p>
          <a:p>
            <a:r>
              <a:rPr lang="en-US" sz="3200" dirty="0"/>
              <a:t>Image is 1.4GB!</a:t>
            </a:r>
          </a:p>
          <a:p>
            <a:r>
              <a:rPr lang="en-US" sz="3200" dirty="0"/>
              <a:t>20 minutes from home cable modem</a:t>
            </a:r>
          </a:p>
        </p:txBody>
      </p:sp>
    </p:spTree>
    <p:extLst>
      <p:ext uri="{BB962C8B-B14F-4D97-AF65-F5344CB8AC3E}">
        <p14:creationId xmlns:p14="http://schemas.microsoft.com/office/powerpoint/2010/main" val="4286869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5B971AD-AC7B-0840-80AC-C6C957C1E2C0}"/>
              </a:ext>
            </a:extLst>
          </p:cNvPr>
          <p:cNvSpPr>
            <a:spLocks noGrp="1"/>
          </p:cNvSpPr>
          <p:nvPr>
            <p:ph type="title"/>
          </p:nvPr>
        </p:nvSpPr>
        <p:spPr/>
        <p:txBody>
          <a:bodyPr/>
          <a:lstStyle/>
          <a:p>
            <a:r>
              <a:rPr lang="en-US" dirty="0">
                <a:hlinkClick r:id="rId2"/>
              </a:rPr>
              <a:t>https://info.tigergraph.com/docker-tigergraph</a:t>
            </a:r>
            <a:endParaRPr lang="en-US" dirty="0"/>
          </a:p>
        </p:txBody>
      </p:sp>
      <p:sp>
        <p:nvSpPr>
          <p:cNvPr id="6" name="Slide Number Placeholder 5">
            <a:extLst>
              <a:ext uri="{FF2B5EF4-FFF2-40B4-BE49-F238E27FC236}">
                <a16:creationId xmlns:a16="http://schemas.microsoft.com/office/drawing/2014/main" id="{69F7AC6D-6E9C-2440-87B7-5236F89D4A25}"/>
              </a:ext>
            </a:extLst>
          </p:cNvPr>
          <p:cNvSpPr>
            <a:spLocks noGrp="1"/>
          </p:cNvSpPr>
          <p:nvPr>
            <p:ph type="sldNum" sz="quarter" idx="12"/>
          </p:nvPr>
        </p:nvSpPr>
        <p:spPr/>
        <p:txBody>
          <a:bodyPr/>
          <a:lstStyle/>
          <a:p>
            <a:fld id="{3310D8EA-3107-4873-B9AB-DD7D3E79053A}" type="slidenum">
              <a:rPr lang="en-US" smtClean="0"/>
              <a:t>28</a:t>
            </a:fld>
            <a:endParaRPr lang="en-US"/>
          </a:p>
        </p:txBody>
      </p:sp>
      <p:sp>
        <p:nvSpPr>
          <p:cNvPr id="5" name="Footer Placeholder 4">
            <a:extLst>
              <a:ext uri="{FF2B5EF4-FFF2-40B4-BE49-F238E27FC236}">
                <a16:creationId xmlns:a16="http://schemas.microsoft.com/office/drawing/2014/main" id="{12836504-7C4B-A646-9080-259E0AD9C626}"/>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8" name="Picture 7">
            <a:extLst>
              <a:ext uri="{FF2B5EF4-FFF2-40B4-BE49-F238E27FC236}">
                <a16:creationId xmlns:a16="http://schemas.microsoft.com/office/drawing/2014/main" id="{08A1ADA9-6C10-A84A-ADA0-1624ECC2A077}"/>
              </a:ext>
            </a:extLst>
          </p:cNvPr>
          <p:cNvPicPr>
            <a:picLocks noChangeAspect="1"/>
          </p:cNvPicPr>
          <p:nvPr/>
        </p:nvPicPr>
        <p:blipFill>
          <a:blip r:embed="rId3"/>
          <a:stretch>
            <a:fillRect/>
          </a:stretch>
        </p:blipFill>
        <p:spPr>
          <a:xfrm>
            <a:off x="2325644" y="2164417"/>
            <a:ext cx="10883351" cy="6027862"/>
          </a:xfrm>
          <a:prstGeom prst="rect">
            <a:avLst/>
          </a:prstGeom>
        </p:spPr>
      </p:pic>
      <p:sp>
        <p:nvSpPr>
          <p:cNvPr id="9" name="TextBox 8">
            <a:extLst>
              <a:ext uri="{FF2B5EF4-FFF2-40B4-BE49-F238E27FC236}">
                <a16:creationId xmlns:a16="http://schemas.microsoft.com/office/drawing/2014/main" id="{ED5D14C0-4A49-1642-AA95-373B096414B7}"/>
              </a:ext>
            </a:extLst>
          </p:cNvPr>
          <p:cNvSpPr txBox="1"/>
          <p:nvPr/>
        </p:nvSpPr>
        <p:spPr>
          <a:xfrm>
            <a:off x="3415004" y="8621486"/>
            <a:ext cx="9951763" cy="464614"/>
          </a:xfrm>
          <a:prstGeom prst="rect">
            <a:avLst/>
          </a:prstGeom>
          <a:noFill/>
        </p:spPr>
        <p:txBody>
          <a:bodyPr wrap="none" rtlCol="0">
            <a:spAutoFit/>
          </a:bodyPr>
          <a:lstStyle/>
          <a:p>
            <a:r>
              <a:rPr lang="en-US" dirty="0"/>
              <a:t>Includes tips for mounting local volumes for making data loading easier.</a:t>
            </a:r>
          </a:p>
        </p:txBody>
      </p:sp>
    </p:spTree>
    <p:extLst>
      <p:ext uri="{BB962C8B-B14F-4D97-AF65-F5344CB8AC3E}">
        <p14:creationId xmlns:p14="http://schemas.microsoft.com/office/powerpoint/2010/main" val="3299173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 name="Title 1">
            <a:extLst>
              <a:ext uri="{FF2B5EF4-FFF2-40B4-BE49-F238E27FC236}">
                <a16:creationId xmlns:a16="http://schemas.microsoft.com/office/drawing/2014/main" id="{607D0092-6712-414C-82B3-220807541965}"/>
              </a:ext>
            </a:extLst>
          </p:cNvPr>
          <p:cNvSpPr>
            <a:spLocks noGrp="1"/>
          </p:cNvSpPr>
          <p:nvPr>
            <p:ph type="title"/>
          </p:nvPr>
        </p:nvSpPr>
        <p:spPr/>
        <p:txBody>
          <a:bodyPr/>
          <a:lstStyle/>
          <a:p>
            <a:r>
              <a:rPr lang="en-US" dirty="0"/>
              <a:t>TigerGraph Developer Base Docker Image</a:t>
            </a:r>
          </a:p>
        </p:txBody>
      </p:sp>
      <p:sp>
        <p:nvSpPr>
          <p:cNvPr id="284" name="Google Shape;284;p42"/>
          <p:cNvSpPr txBox="1">
            <a:spLocks noGrp="1"/>
          </p:cNvSpPr>
          <p:nvPr>
            <p:ph idx="1"/>
          </p:nvPr>
        </p:nvSpPr>
        <p:spPr>
          <a:prstGeom prst="rect">
            <a:avLst/>
          </a:prstGeom>
          <a:noFill/>
          <a:ln>
            <a:noFill/>
          </a:ln>
        </p:spPr>
        <p:txBody>
          <a:bodyPr spcFirstLastPara="1" vert="horz" wrap="square" lIns="178787" tIns="89369" rIns="178787" bIns="89369" rtlCol="0" anchor="t" anchorCtr="0">
            <a:noAutofit/>
          </a:bodyPr>
          <a:lstStyle/>
          <a:p>
            <a:pPr marL="558813" indent="-509140">
              <a:buClr>
                <a:srgbClr val="EF7521"/>
              </a:buClr>
              <a:buSzPts val="1400"/>
              <a:buFont typeface="Century Gothic"/>
              <a:buChar char="•"/>
            </a:pPr>
            <a:r>
              <a:rPr lang="en-US" sz="2738" dirty="0">
                <a:solidFill>
                  <a:srgbClr val="595959"/>
                </a:solidFill>
              </a:rPr>
              <a:t>TigerGraph Developer is required for this course</a:t>
            </a:r>
          </a:p>
          <a:p>
            <a:pPr marL="558813" indent="-509140">
              <a:buClr>
                <a:srgbClr val="EF7521"/>
              </a:buClr>
              <a:buSzPts val="1400"/>
              <a:buFont typeface="Century Gothic"/>
              <a:buChar char="•"/>
            </a:pPr>
            <a:r>
              <a:rPr lang="en-US" sz="2738" dirty="0">
                <a:solidFill>
                  <a:srgbClr val="595959"/>
                </a:solidFill>
              </a:rPr>
              <a:t>It is suggested you run it on your local desktop</a:t>
            </a:r>
            <a:endParaRPr sz="2738" dirty="0">
              <a:solidFill>
                <a:srgbClr val="595959"/>
              </a:solidFill>
            </a:endParaRPr>
          </a:p>
          <a:p>
            <a:pPr marL="1452913" lvl="1" indent="-384960">
              <a:buClr>
                <a:srgbClr val="EF7521"/>
              </a:buClr>
              <a:buSzPts val="1400"/>
              <a:buFont typeface="Century Gothic"/>
              <a:buChar char="–"/>
            </a:pPr>
            <a:r>
              <a:rPr lang="en-US" sz="2738" dirty="0">
                <a:solidFill>
                  <a:srgbClr val="595959"/>
                </a:solidFill>
                <a:latin typeface="Century Gothic"/>
                <a:ea typeface="Century Gothic"/>
                <a:cs typeface="Century Gothic"/>
                <a:sym typeface="Century Gothic"/>
              </a:rPr>
              <a:t>Register at: https://</a:t>
            </a:r>
            <a:r>
              <a:rPr lang="en-US" sz="2738" dirty="0" err="1">
                <a:solidFill>
                  <a:srgbClr val="595959"/>
                </a:solidFill>
                <a:latin typeface="Century Gothic"/>
                <a:ea typeface="Century Gothic"/>
                <a:cs typeface="Century Gothic"/>
                <a:sym typeface="Century Gothic"/>
              </a:rPr>
              <a:t>www.tigergraph.com</a:t>
            </a:r>
            <a:r>
              <a:rPr lang="en-US" sz="2738" dirty="0">
                <a:solidFill>
                  <a:srgbClr val="595959"/>
                </a:solidFill>
                <a:latin typeface="Century Gothic"/>
                <a:ea typeface="Century Gothic"/>
                <a:cs typeface="Century Gothic"/>
                <a:sym typeface="Century Gothic"/>
              </a:rPr>
              <a:t>/developer/</a:t>
            </a:r>
            <a:endParaRPr sz="2738" dirty="0">
              <a:solidFill>
                <a:srgbClr val="595959"/>
              </a:solidFill>
              <a:latin typeface="Century Gothic"/>
              <a:ea typeface="Century Gothic"/>
              <a:cs typeface="Century Gothic"/>
              <a:sym typeface="Century Gothic"/>
            </a:endParaRPr>
          </a:p>
          <a:p>
            <a:pPr marL="558813" indent="-509140">
              <a:buClr>
                <a:srgbClr val="EF7521"/>
              </a:buClr>
              <a:buSzPts val="1400"/>
              <a:buFont typeface="Century Gothic"/>
              <a:buChar char="•"/>
            </a:pPr>
            <a:r>
              <a:rPr lang="en-US" sz="2738" dirty="0">
                <a:solidFill>
                  <a:srgbClr val="595959"/>
                </a:solidFill>
              </a:rPr>
              <a:t>Once the Docker zip has been downloaded then run the following command</a:t>
            </a:r>
            <a:endParaRPr sz="2738" dirty="0">
              <a:solidFill>
                <a:srgbClr val="595959"/>
              </a:solidFill>
            </a:endParaRPr>
          </a:p>
          <a:p>
            <a:pPr marL="1452913" lvl="1" indent="-384960">
              <a:buClr>
                <a:srgbClr val="EF7521"/>
              </a:buClr>
              <a:buSzPts val="1400"/>
              <a:buFont typeface="Century Gothic"/>
              <a:buChar char="–"/>
            </a:pPr>
            <a:r>
              <a:rPr lang="en-US" sz="2738" dirty="0">
                <a:solidFill>
                  <a:srgbClr val="595959"/>
                </a:solidFill>
                <a:latin typeface="Century Gothic"/>
                <a:ea typeface="Century Gothic"/>
                <a:cs typeface="Century Gothic"/>
                <a:sym typeface="Century Gothic"/>
              </a:rPr>
              <a:t>“</a:t>
            </a:r>
            <a:r>
              <a:rPr lang="en-US" sz="2738" b="1" dirty="0">
                <a:solidFill>
                  <a:srgbClr val="0000FF"/>
                </a:solidFill>
                <a:latin typeface="Century Gothic"/>
                <a:ea typeface="Century Gothic"/>
                <a:cs typeface="Century Gothic"/>
                <a:sym typeface="Century Gothic"/>
              </a:rPr>
              <a:t>docker load -i tigergraph-developer-latest-</a:t>
            </a:r>
            <a:r>
              <a:rPr lang="en-US" sz="2738" b="1" dirty="0" err="1">
                <a:solidFill>
                  <a:srgbClr val="0000FF"/>
                </a:solidFill>
                <a:latin typeface="Century Gothic"/>
                <a:ea typeface="Century Gothic"/>
                <a:cs typeface="Century Gothic"/>
                <a:sym typeface="Century Gothic"/>
              </a:rPr>
              <a:t>docker.tar.gz</a:t>
            </a:r>
            <a:r>
              <a:rPr lang="en-US" sz="2738" dirty="0">
                <a:solidFill>
                  <a:srgbClr val="595959"/>
                </a:solidFill>
                <a:latin typeface="Century Gothic"/>
                <a:ea typeface="Century Gothic"/>
                <a:cs typeface="Century Gothic"/>
                <a:sym typeface="Century Gothic"/>
              </a:rPr>
              <a:t>”</a:t>
            </a:r>
            <a:endParaRPr sz="2738" dirty="0">
              <a:solidFill>
                <a:srgbClr val="595959"/>
              </a:solidFill>
              <a:latin typeface="Century Gothic"/>
              <a:ea typeface="Century Gothic"/>
              <a:cs typeface="Century Gothic"/>
              <a:sym typeface="Century Gothic"/>
            </a:endParaRPr>
          </a:p>
          <a:p>
            <a:pPr marL="558813" indent="-509140">
              <a:buClr>
                <a:srgbClr val="EF7521"/>
              </a:buClr>
              <a:buSzPts val="1400"/>
              <a:buFont typeface="Century Gothic"/>
              <a:buChar char="•"/>
            </a:pPr>
            <a:r>
              <a:rPr lang="en-US" sz="2738" dirty="0">
                <a:solidFill>
                  <a:srgbClr val="595959"/>
                </a:solidFill>
              </a:rPr>
              <a:t>Once the images have been loaded you can do the docker run with the options discussed next</a:t>
            </a:r>
            <a:endParaRPr sz="2738" dirty="0">
              <a:solidFill>
                <a:srgbClr val="595959"/>
              </a:solidFill>
            </a:endParaRPr>
          </a:p>
          <a:p>
            <a:pPr marL="1452913" lvl="1" indent="-384960">
              <a:buClr>
                <a:srgbClr val="EF7521"/>
              </a:buClr>
              <a:buSzPts val="1400"/>
              <a:buFont typeface="Century Gothic"/>
              <a:buChar char="–"/>
            </a:pPr>
            <a:r>
              <a:rPr lang="en-US" sz="2738" dirty="0">
                <a:solidFill>
                  <a:srgbClr val="595959"/>
                </a:solidFill>
                <a:latin typeface="Century Gothic"/>
                <a:ea typeface="Century Gothic"/>
                <a:cs typeface="Century Gothic"/>
                <a:sym typeface="Century Gothic"/>
              </a:rPr>
              <a:t>“</a:t>
            </a:r>
            <a:r>
              <a:rPr lang="en-US" sz="2738" b="1" dirty="0">
                <a:solidFill>
                  <a:srgbClr val="0000FF"/>
                </a:solidFill>
                <a:latin typeface="Century Gothic"/>
                <a:ea typeface="Century Gothic"/>
                <a:cs typeface="Century Gothic"/>
                <a:sym typeface="Century Gothic"/>
              </a:rPr>
              <a:t>docker run….[OPTIONS]”</a:t>
            </a:r>
            <a:endParaRPr sz="2738" dirty="0">
              <a:solidFill>
                <a:srgbClr val="595959"/>
              </a:solidFill>
              <a:latin typeface="Century Gothic"/>
              <a:ea typeface="Century Gothic"/>
              <a:cs typeface="Century Gothic"/>
              <a:sym typeface="Century Gothic"/>
            </a:endParaRPr>
          </a:p>
          <a:p>
            <a:pPr marL="558813" indent="-509140">
              <a:buClr>
                <a:srgbClr val="EF7521"/>
              </a:buClr>
              <a:buSzPts val="1400"/>
              <a:buFont typeface="Century Gothic"/>
              <a:buChar char="•"/>
            </a:pPr>
            <a:r>
              <a:rPr lang="en-US" sz="2738" dirty="0">
                <a:solidFill>
                  <a:srgbClr val="595959"/>
                </a:solidFill>
              </a:rPr>
              <a:t>There should next be an interactive instance of the TigerGraph client running as well as an instance of the TigerGraph server.</a:t>
            </a:r>
            <a:endParaRPr sz="2738" dirty="0">
              <a:solidFill>
                <a:srgbClr val="595959"/>
              </a:solidFill>
            </a:endParaRPr>
          </a:p>
          <a:p>
            <a:pPr marL="1452913" lvl="1" indent="-384960">
              <a:buClr>
                <a:srgbClr val="EF7521"/>
              </a:buClr>
              <a:buSzPts val="1400"/>
              <a:buFont typeface="Century Gothic"/>
              <a:buChar char="–"/>
            </a:pPr>
            <a:r>
              <a:rPr lang="en-US" sz="2738" dirty="0">
                <a:solidFill>
                  <a:srgbClr val="595959"/>
                </a:solidFill>
                <a:latin typeface="Century Gothic"/>
                <a:ea typeface="Century Gothic"/>
                <a:cs typeface="Century Gothic"/>
                <a:sym typeface="Century Gothic"/>
              </a:rPr>
              <a:t>Once the TigerGraph Server has been initialized, please open a browser and proceed to “</a:t>
            </a:r>
            <a:r>
              <a:rPr lang="en-US" sz="2738" b="1" dirty="0">
                <a:solidFill>
                  <a:srgbClr val="0000FF"/>
                </a:solidFill>
                <a:latin typeface="Century Gothic"/>
                <a:ea typeface="Century Gothic"/>
                <a:cs typeface="Century Gothic"/>
                <a:sym typeface="Century Gothic"/>
              </a:rPr>
              <a:t>localhost:4142</a:t>
            </a:r>
            <a:r>
              <a:rPr lang="en-US" sz="2738" dirty="0">
                <a:solidFill>
                  <a:srgbClr val="595959"/>
                </a:solidFill>
                <a:latin typeface="Century Gothic"/>
                <a:ea typeface="Century Gothic"/>
                <a:cs typeface="Century Gothic"/>
                <a:sym typeface="Century Gothic"/>
              </a:rPr>
              <a:t>” to start using TigerGraph Studio</a:t>
            </a:r>
            <a:endParaRPr sz="2738" dirty="0">
              <a:solidFill>
                <a:srgbClr val="595959"/>
              </a:solidFill>
              <a:latin typeface="Century Gothic"/>
              <a:ea typeface="Century Gothic"/>
              <a:cs typeface="Century Gothic"/>
              <a:sym typeface="Century Gothic"/>
            </a:endParaRPr>
          </a:p>
          <a:p>
            <a:pPr marL="0" indent="0"/>
            <a:endParaRPr sz="2738" dirty="0">
              <a:solidFill>
                <a:srgbClr val="595959"/>
              </a:solidFill>
            </a:endParaRPr>
          </a:p>
        </p:txBody>
      </p:sp>
    </p:spTree>
    <p:extLst>
      <p:ext uri="{BB962C8B-B14F-4D97-AF65-F5344CB8AC3E}">
        <p14:creationId xmlns:p14="http://schemas.microsoft.com/office/powerpoint/2010/main" val="360782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D1C96B-52B9-0A45-9D88-21CCC6F7C870}"/>
              </a:ext>
            </a:extLst>
          </p:cNvPr>
          <p:cNvSpPr>
            <a:spLocks noGrp="1"/>
          </p:cNvSpPr>
          <p:nvPr>
            <p:ph type="ctrTitle"/>
          </p:nvPr>
        </p:nvSpPr>
        <p:spPr>
          <a:xfrm>
            <a:off x="725892" y="3261124"/>
            <a:ext cx="10912566" cy="2026994"/>
          </a:xfrm>
        </p:spPr>
        <p:txBody>
          <a:bodyPr/>
          <a:lstStyle/>
          <a:p>
            <a:r>
              <a:rPr lang="en-US" dirty="0"/>
              <a:t>Workshop –</a:t>
            </a:r>
            <a:br>
              <a:rPr lang="en-US" dirty="0"/>
            </a:br>
            <a:r>
              <a:rPr lang="en-US" dirty="0"/>
              <a:t>Graph Databases</a:t>
            </a:r>
          </a:p>
        </p:txBody>
      </p:sp>
      <p:sp>
        <p:nvSpPr>
          <p:cNvPr id="6" name="Subtitle 2">
            <a:extLst>
              <a:ext uri="{FF2B5EF4-FFF2-40B4-BE49-F238E27FC236}">
                <a16:creationId xmlns:a16="http://schemas.microsoft.com/office/drawing/2014/main" id="{66605D20-B62B-494C-A599-9599ED52387E}"/>
              </a:ext>
            </a:extLst>
          </p:cNvPr>
          <p:cNvSpPr>
            <a:spLocks noGrp="1"/>
          </p:cNvSpPr>
          <p:nvPr>
            <p:ph type="subTitle" idx="1"/>
          </p:nvPr>
        </p:nvSpPr>
        <p:spPr>
          <a:xfrm>
            <a:off x="725892" y="5637030"/>
            <a:ext cx="6440452" cy="2252328"/>
          </a:xfrm>
        </p:spPr>
        <p:txBody>
          <a:bodyPr/>
          <a:lstStyle/>
          <a:p>
            <a:pPr>
              <a:spcBef>
                <a:spcPts val="0"/>
              </a:spcBef>
            </a:pPr>
            <a:r>
              <a:rPr lang="en-US" sz="4400" b="1" dirty="0"/>
              <a:t>Dan McCreary</a:t>
            </a:r>
          </a:p>
          <a:p>
            <a:pPr>
              <a:spcBef>
                <a:spcPts val="0"/>
              </a:spcBef>
            </a:pPr>
            <a:r>
              <a:rPr lang="en-US" sz="4400" b="1" dirty="0"/>
              <a:t>Sudeep Vishnumurthy</a:t>
            </a:r>
          </a:p>
          <a:p>
            <a:pPr>
              <a:spcBef>
                <a:spcPts val="0"/>
              </a:spcBef>
            </a:pPr>
            <a:r>
              <a:rPr lang="en-US" sz="4400" b="1" dirty="0"/>
              <a:t>Josh Meekhof</a:t>
            </a:r>
          </a:p>
          <a:p>
            <a:endParaRPr lang="en-US" sz="4400" b="1" dirty="0"/>
          </a:p>
          <a:p>
            <a:endParaRPr lang="en-US" sz="4400" b="1" dirty="0"/>
          </a:p>
          <a:p>
            <a:endParaRPr lang="en-US" dirty="0"/>
          </a:p>
        </p:txBody>
      </p:sp>
      <p:sp>
        <p:nvSpPr>
          <p:cNvPr id="8" name="Text Placeholder 3">
            <a:extLst>
              <a:ext uri="{FF2B5EF4-FFF2-40B4-BE49-F238E27FC236}">
                <a16:creationId xmlns:a16="http://schemas.microsoft.com/office/drawing/2014/main" id="{609D99EA-E445-2941-AE41-FF4C6119ED54}"/>
              </a:ext>
            </a:extLst>
          </p:cNvPr>
          <p:cNvSpPr>
            <a:spLocks noGrp="1"/>
          </p:cNvSpPr>
          <p:nvPr>
            <p:ph type="body" sz="quarter" idx="13"/>
          </p:nvPr>
        </p:nvSpPr>
        <p:spPr>
          <a:xfrm>
            <a:off x="726442" y="8275131"/>
            <a:ext cx="10912016" cy="691020"/>
          </a:xfrm>
        </p:spPr>
        <p:txBody>
          <a:bodyPr/>
          <a:lstStyle/>
          <a:p>
            <a:pPr marL="0" indent="0">
              <a:buNone/>
            </a:pPr>
            <a:r>
              <a:rPr lang="en-US" dirty="0"/>
              <a:t>June 26</a:t>
            </a:r>
            <a:r>
              <a:rPr lang="en-US" baseline="30000" dirty="0"/>
              <a:t>th</a:t>
            </a:r>
            <a:r>
              <a:rPr lang="en-US" dirty="0"/>
              <a:t>, 2019</a:t>
            </a:r>
          </a:p>
        </p:txBody>
      </p:sp>
    </p:spTree>
    <p:extLst>
      <p:ext uri="{BB962C8B-B14F-4D97-AF65-F5344CB8AC3E}">
        <p14:creationId xmlns:p14="http://schemas.microsoft.com/office/powerpoint/2010/main" val="415788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63FDFF-6368-A743-BF3B-7F440D19FCC4}"/>
              </a:ext>
            </a:extLst>
          </p:cNvPr>
          <p:cNvSpPr>
            <a:spLocks noGrp="1"/>
          </p:cNvSpPr>
          <p:nvPr>
            <p:ph type="title"/>
          </p:nvPr>
        </p:nvSpPr>
        <p:spPr>
          <a:xfrm>
            <a:off x="726439" y="502920"/>
            <a:ext cx="16596361" cy="839950"/>
          </a:xfrm>
        </p:spPr>
        <p:txBody>
          <a:bodyPr/>
          <a:lstStyle/>
          <a:p>
            <a:r>
              <a:rPr lang="en-US" dirty="0"/>
              <a:t>Transcript of Docker image being loaded from </a:t>
            </a:r>
            <a:r>
              <a:rPr lang="en-US" dirty="0" err="1"/>
              <a:t>gz</a:t>
            </a:r>
            <a:r>
              <a:rPr lang="en-US" dirty="0"/>
              <a:t> file</a:t>
            </a:r>
          </a:p>
        </p:txBody>
      </p:sp>
      <p:sp>
        <p:nvSpPr>
          <p:cNvPr id="2" name="Text Placeholder 1">
            <a:extLst>
              <a:ext uri="{FF2B5EF4-FFF2-40B4-BE49-F238E27FC236}">
                <a16:creationId xmlns:a16="http://schemas.microsoft.com/office/drawing/2014/main" id="{C5AD4AED-7F55-AD4A-9885-07E6942CD822}"/>
              </a:ext>
            </a:extLst>
          </p:cNvPr>
          <p:cNvSpPr>
            <a:spLocks noGrp="1"/>
          </p:cNvSpPr>
          <p:nvPr>
            <p:ph idx="1"/>
          </p:nvPr>
        </p:nvSpPr>
        <p:spPr>
          <a:xfrm>
            <a:off x="726439" y="2024743"/>
            <a:ext cx="16596361" cy="5816237"/>
          </a:xfrm>
          <a:solidFill>
            <a:schemeClr val="bg1">
              <a:lumMod val="95000"/>
            </a:schemeClr>
          </a:solidFill>
          <a:ln>
            <a:solidFill>
              <a:srgbClr val="000000"/>
            </a:solidFill>
          </a:ln>
        </p:spPr>
        <p:txBody>
          <a:bodyPr/>
          <a:lstStyle/>
          <a:p>
            <a:pPr marL="0" indent="0">
              <a:buNone/>
            </a:pPr>
            <a:r>
              <a:rPr lang="en-US" sz="2400" dirty="0"/>
              <a:t>mac$ </a:t>
            </a:r>
            <a:r>
              <a:rPr lang="en-US" sz="2400" b="1" dirty="0">
                <a:solidFill>
                  <a:srgbClr val="0432FF"/>
                </a:solidFill>
              </a:rPr>
              <a:t>docker load -i tigergraph-2.3.2-developer-docker-image.tar.gz </a:t>
            </a:r>
          </a:p>
          <a:p>
            <a:pPr marL="0" indent="0">
              <a:buNone/>
            </a:pPr>
            <a:r>
              <a:rPr lang="en-US" sz="2400" dirty="0"/>
              <a:t>aa54c2bc1229: Loading layer [==================================================&gt;]  121.6MB/121.6MB</a:t>
            </a:r>
          </a:p>
          <a:p>
            <a:pPr marL="0" indent="0">
              <a:buNone/>
            </a:pPr>
            <a:r>
              <a:rPr lang="en-US" sz="2400" dirty="0"/>
              <a:t>7dd604ffa87f: Loading layer [==================================================&gt;]  15.87kB/15.87kB</a:t>
            </a:r>
          </a:p>
          <a:p>
            <a:pPr marL="0" indent="0">
              <a:buNone/>
            </a:pPr>
            <a:r>
              <a:rPr lang="en-US" sz="2400" dirty="0"/>
              <a:t>2f0d1e8214b2: Loading layer [==================================================&gt;]  11.78kB/11.78kB</a:t>
            </a:r>
          </a:p>
          <a:p>
            <a:pPr marL="0" indent="0">
              <a:buNone/>
            </a:pPr>
            <a:r>
              <a:rPr lang="en-US" sz="2400" dirty="0"/>
              <a:t>297fd071ca2f: Loading layer [==================================================&gt;]  3.072kB/3.072kB</a:t>
            </a:r>
          </a:p>
          <a:p>
            <a:pPr marL="0" indent="0">
              <a:buNone/>
            </a:pPr>
            <a:r>
              <a:rPr lang="en-US" sz="2400" dirty="0"/>
              <a:t>9f86e80e2912: Loading layer [==================================================&gt;]  4.096kB/4.096kB</a:t>
            </a:r>
          </a:p>
          <a:p>
            <a:pPr marL="0" indent="0">
              <a:buNone/>
            </a:pPr>
            <a:r>
              <a:rPr lang="en-US" sz="2400" dirty="0"/>
              <a:t>3a3823c9b97e: Loading layer [==================================================&gt;]  3.556GB/3.556GB</a:t>
            </a:r>
          </a:p>
          <a:p>
            <a:pPr marL="0" indent="0">
              <a:buNone/>
            </a:pPr>
            <a:r>
              <a:rPr lang="en-US" sz="2400" dirty="0"/>
              <a:t>9bd5cb8282d6: Loading layer [==================================================&gt;]  337.9kB/337.9kB</a:t>
            </a:r>
          </a:p>
          <a:p>
            <a:pPr marL="0" indent="0">
              <a:buNone/>
            </a:pPr>
            <a:r>
              <a:rPr lang="en-US" sz="2400" dirty="0"/>
              <a:t>Loaded image: tigergraph:2.3.2</a:t>
            </a:r>
          </a:p>
          <a:p>
            <a:pPr marL="0" indent="0">
              <a:buNone/>
            </a:pPr>
            <a:r>
              <a:rPr lang="en-US" sz="2400" dirty="0"/>
              <a:t>Loaded image: </a:t>
            </a:r>
            <a:r>
              <a:rPr lang="en-US" sz="2400" dirty="0" err="1"/>
              <a:t>tigergraph:latest</a:t>
            </a:r>
            <a:endParaRPr lang="en-US" sz="2400" dirty="0"/>
          </a:p>
          <a:p>
            <a:pPr marL="0" indent="0">
              <a:buNone/>
            </a:pPr>
            <a:endParaRPr lang="en-US" sz="2400" dirty="0"/>
          </a:p>
        </p:txBody>
      </p:sp>
      <p:sp>
        <p:nvSpPr>
          <p:cNvPr id="4" name="TextBox 3">
            <a:extLst>
              <a:ext uri="{FF2B5EF4-FFF2-40B4-BE49-F238E27FC236}">
                <a16:creationId xmlns:a16="http://schemas.microsoft.com/office/drawing/2014/main" id="{5CE11BE3-8C6F-014D-A56E-47081C1E00D0}"/>
              </a:ext>
            </a:extLst>
          </p:cNvPr>
          <p:cNvSpPr txBox="1"/>
          <p:nvPr/>
        </p:nvSpPr>
        <p:spPr>
          <a:xfrm>
            <a:off x="506331" y="8045799"/>
            <a:ext cx="17375269" cy="954107"/>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srgbClr val="000000"/>
                </a:solidFill>
              </a:rPr>
              <a:t>The file tigergraph-2.3.2-developer-docker-image.tar.gz is about 1.4GB – no need to </a:t>
            </a:r>
            <a:r>
              <a:rPr lang="en-US" sz="2800" dirty="0" err="1">
                <a:solidFill>
                  <a:srgbClr val="000000"/>
                </a:solidFill>
              </a:rPr>
              <a:t>uncompress</a:t>
            </a:r>
            <a:endParaRPr lang="en-US" sz="2800" dirty="0">
              <a:solidFill>
                <a:srgbClr val="000000"/>
              </a:solidFill>
            </a:endParaRPr>
          </a:p>
          <a:p>
            <a:pPr marL="457200" indent="-457200">
              <a:buFont typeface="Arial" panose="020B0604020202020204" pitchFamily="34" charset="0"/>
              <a:buChar char="•"/>
            </a:pPr>
            <a:r>
              <a:rPr lang="en-US" sz="2800" dirty="0">
                <a:solidFill>
                  <a:srgbClr val="000000"/>
                </a:solidFill>
              </a:rPr>
              <a:t>This script should run in under  five minutes on a Mac with 16GB RAM and 8GB configured to run Docker</a:t>
            </a:r>
          </a:p>
        </p:txBody>
      </p:sp>
    </p:spTree>
    <p:extLst>
      <p:ext uri="{BB962C8B-B14F-4D97-AF65-F5344CB8AC3E}">
        <p14:creationId xmlns:p14="http://schemas.microsoft.com/office/powerpoint/2010/main" val="3570874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6D4F2-F46B-A94A-ACF7-35F8E4AF5CFE}"/>
              </a:ext>
            </a:extLst>
          </p:cNvPr>
          <p:cNvSpPr>
            <a:spLocks noGrp="1"/>
          </p:cNvSpPr>
          <p:nvPr>
            <p:ph type="title"/>
          </p:nvPr>
        </p:nvSpPr>
        <p:spPr>
          <a:xfrm>
            <a:off x="726438" y="765110"/>
            <a:ext cx="16596361" cy="530640"/>
          </a:xfrm>
        </p:spPr>
        <p:txBody>
          <a:bodyPr/>
          <a:lstStyle/>
          <a:p>
            <a:r>
              <a:rPr lang="en-US" dirty="0"/>
              <a:t>Docker Run with Volume Mount</a:t>
            </a:r>
          </a:p>
        </p:txBody>
      </p:sp>
      <p:sp>
        <p:nvSpPr>
          <p:cNvPr id="5" name="Content Placeholder 4">
            <a:extLst>
              <a:ext uri="{FF2B5EF4-FFF2-40B4-BE49-F238E27FC236}">
                <a16:creationId xmlns:a16="http://schemas.microsoft.com/office/drawing/2014/main" id="{C82E1FD1-4E77-4D4E-8FAC-85C2E7F880B7}"/>
              </a:ext>
            </a:extLst>
          </p:cNvPr>
          <p:cNvSpPr>
            <a:spLocks noGrp="1"/>
          </p:cNvSpPr>
          <p:nvPr>
            <p:ph idx="1"/>
          </p:nvPr>
        </p:nvSpPr>
        <p:spPr>
          <a:xfrm>
            <a:off x="726438" y="6064897"/>
            <a:ext cx="16596361" cy="2817845"/>
          </a:xfrm>
        </p:spPr>
        <p:txBody>
          <a:bodyPr/>
          <a:lstStyle/>
          <a:p>
            <a:r>
              <a:rPr lang="en-US" dirty="0"/>
              <a:t>The mount option on a docker startup allows you to copy sample data files (CSV, JSON etc.) to a </a:t>
            </a:r>
            <a:r>
              <a:rPr lang="en-US" b="1" dirty="0"/>
              <a:t>local</a:t>
            </a:r>
            <a:r>
              <a:rPr lang="en-US" dirty="0"/>
              <a:t> file system (/Users/</a:t>
            </a:r>
            <a:r>
              <a:rPr lang="en-US" sz="3200" dirty="0">
                <a:solidFill>
                  <a:srgbClr val="0432FF"/>
                </a:solidFill>
              </a:rPr>
              <a:t>dmccrea1</a:t>
            </a:r>
            <a:r>
              <a:rPr lang="en-US" dirty="0"/>
              <a:t>/</a:t>
            </a:r>
            <a:r>
              <a:rPr lang="en-US" dirty="0" err="1"/>
              <a:t>tg</a:t>
            </a:r>
            <a:r>
              <a:rPr lang="en-US" dirty="0"/>
              <a:t>) and then run a GSQL load script from within your Docker container that reads file files from the mounted files that appear with the /home/tigergraph/data within the docker container</a:t>
            </a:r>
          </a:p>
          <a:p>
            <a:r>
              <a:rPr lang="en-US" dirty="0"/>
              <a:t>Note that you can’t easily run the mounts after the Docker image is running.  This should be done from the UNIX shell when you run your Docker image.</a:t>
            </a:r>
          </a:p>
        </p:txBody>
      </p:sp>
      <p:sp>
        <p:nvSpPr>
          <p:cNvPr id="6" name="TextBox 5">
            <a:extLst>
              <a:ext uri="{FF2B5EF4-FFF2-40B4-BE49-F238E27FC236}">
                <a16:creationId xmlns:a16="http://schemas.microsoft.com/office/drawing/2014/main" id="{F586CBB9-C09E-4D40-8776-8ECA7B168893}"/>
              </a:ext>
            </a:extLst>
          </p:cNvPr>
          <p:cNvSpPr txBox="1"/>
          <p:nvPr/>
        </p:nvSpPr>
        <p:spPr>
          <a:xfrm>
            <a:off x="900920" y="2298735"/>
            <a:ext cx="16421879" cy="3416320"/>
          </a:xfrm>
          <a:prstGeom prst="rect">
            <a:avLst/>
          </a:prstGeom>
          <a:solidFill>
            <a:schemeClr val="bg1">
              <a:lumMod val="95000"/>
            </a:schemeClr>
          </a:solidFill>
          <a:ln>
            <a:solidFill>
              <a:srgbClr val="000000"/>
            </a:solidFill>
          </a:ln>
        </p:spPr>
        <p:txBody>
          <a:bodyPr wrap="square" rtlCol="0">
            <a:spAutoFit/>
          </a:bodyPr>
          <a:lstStyle/>
          <a:p>
            <a:r>
              <a:rPr lang="en-US" sz="3600" dirty="0"/>
              <a:t>$ docker run -i -t --name tigergraph2.3.2</a:t>
            </a:r>
          </a:p>
          <a:p>
            <a:r>
              <a:rPr lang="en-US" sz="3600" dirty="0">
                <a:solidFill>
                  <a:srgbClr val="0432FF"/>
                </a:solidFill>
              </a:rPr>
              <a:t>--mount type=</a:t>
            </a:r>
            <a:r>
              <a:rPr lang="en-US" sz="3600" dirty="0" err="1">
                <a:solidFill>
                  <a:srgbClr val="0432FF"/>
                </a:solidFill>
              </a:rPr>
              <a:t>bind,source</a:t>
            </a:r>
            <a:r>
              <a:rPr lang="en-US" sz="3600" dirty="0">
                <a:solidFill>
                  <a:srgbClr val="0432FF"/>
                </a:solidFill>
              </a:rPr>
              <a:t>='/Users/dmccrea1/</a:t>
            </a:r>
            <a:r>
              <a:rPr lang="en-US" sz="3600" dirty="0" err="1">
                <a:solidFill>
                  <a:srgbClr val="0432FF"/>
                </a:solidFill>
              </a:rPr>
              <a:t>tg</a:t>
            </a:r>
            <a:r>
              <a:rPr lang="en-US" sz="3600" dirty="0">
                <a:solidFill>
                  <a:srgbClr val="0432FF"/>
                </a:solidFill>
              </a:rPr>
              <a:t>',target='/home/tigergraph/data’ </a:t>
            </a:r>
          </a:p>
          <a:p>
            <a:r>
              <a:rPr lang="en-US" sz="3600" dirty="0"/>
              <a:t>	-p 4142:14240</a:t>
            </a:r>
          </a:p>
          <a:p>
            <a:r>
              <a:rPr lang="en-US" sz="3600" dirty="0"/>
              <a:t>	-p 9000:9000</a:t>
            </a:r>
            <a:br>
              <a:rPr lang="en-US" sz="3600" dirty="0"/>
            </a:br>
            <a:r>
              <a:rPr lang="en-US" sz="3600" dirty="0"/>
              <a:t>	tigergraph:2.3.2</a:t>
            </a:r>
          </a:p>
          <a:p>
            <a:endParaRPr lang="en-US" sz="3600" dirty="0"/>
          </a:p>
        </p:txBody>
      </p:sp>
    </p:spTree>
    <p:extLst>
      <p:ext uri="{BB962C8B-B14F-4D97-AF65-F5344CB8AC3E}">
        <p14:creationId xmlns:p14="http://schemas.microsoft.com/office/powerpoint/2010/main" val="4057010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6D4F2-F46B-A94A-ACF7-35F8E4AF5CFE}"/>
              </a:ext>
            </a:extLst>
          </p:cNvPr>
          <p:cNvSpPr>
            <a:spLocks noGrp="1"/>
          </p:cNvSpPr>
          <p:nvPr>
            <p:ph type="title"/>
          </p:nvPr>
        </p:nvSpPr>
        <p:spPr>
          <a:xfrm>
            <a:off x="726438" y="765110"/>
            <a:ext cx="16596361" cy="530640"/>
          </a:xfrm>
        </p:spPr>
        <p:txBody>
          <a:bodyPr/>
          <a:lstStyle/>
          <a:p>
            <a:r>
              <a:rPr lang="en-US" dirty="0"/>
              <a:t>Full Docker Run Command</a:t>
            </a:r>
          </a:p>
        </p:txBody>
      </p:sp>
      <p:sp>
        <p:nvSpPr>
          <p:cNvPr id="5" name="Content Placeholder 4">
            <a:extLst>
              <a:ext uri="{FF2B5EF4-FFF2-40B4-BE49-F238E27FC236}">
                <a16:creationId xmlns:a16="http://schemas.microsoft.com/office/drawing/2014/main" id="{C82E1FD1-4E77-4D4E-8FAC-85C2E7F880B7}"/>
              </a:ext>
            </a:extLst>
          </p:cNvPr>
          <p:cNvSpPr>
            <a:spLocks noGrp="1"/>
          </p:cNvSpPr>
          <p:nvPr>
            <p:ph idx="1"/>
          </p:nvPr>
        </p:nvSpPr>
        <p:spPr>
          <a:xfrm>
            <a:off x="726439" y="7408505"/>
            <a:ext cx="16596361" cy="1244911"/>
          </a:xfrm>
        </p:spPr>
        <p:txBody>
          <a:bodyPr/>
          <a:lstStyle/>
          <a:p>
            <a:r>
              <a:rPr lang="en-US" dirty="0"/>
              <a:t>Run tigergraph in Docker using the existing tigergraph2.3.2 image</a:t>
            </a:r>
          </a:p>
        </p:txBody>
      </p:sp>
      <p:sp>
        <p:nvSpPr>
          <p:cNvPr id="6" name="TextBox 5">
            <a:extLst>
              <a:ext uri="{FF2B5EF4-FFF2-40B4-BE49-F238E27FC236}">
                <a16:creationId xmlns:a16="http://schemas.microsoft.com/office/drawing/2014/main" id="{F586CBB9-C09E-4D40-8776-8ECA7B168893}"/>
              </a:ext>
            </a:extLst>
          </p:cNvPr>
          <p:cNvSpPr txBox="1"/>
          <p:nvPr/>
        </p:nvSpPr>
        <p:spPr>
          <a:xfrm>
            <a:off x="1548881" y="2193726"/>
            <a:ext cx="14555756" cy="4524315"/>
          </a:xfrm>
          <a:prstGeom prst="rect">
            <a:avLst/>
          </a:prstGeom>
          <a:solidFill>
            <a:schemeClr val="bg1">
              <a:lumMod val="95000"/>
            </a:schemeClr>
          </a:solidFill>
          <a:ln>
            <a:solidFill>
              <a:srgbClr val="000000"/>
            </a:solidFill>
          </a:ln>
        </p:spPr>
        <p:txBody>
          <a:bodyPr wrap="square" rtlCol="0">
            <a:spAutoFit/>
          </a:bodyPr>
          <a:lstStyle/>
          <a:p>
            <a:r>
              <a:rPr lang="en-US" sz="3600" dirty="0"/>
              <a:t>$ docker run -i -t </a:t>
            </a:r>
          </a:p>
          <a:p>
            <a:r>
              <a:rPr lang="en-US" sz="3600" dirty="0"/>
              <a:t>	--</a:t>
            </a:r>
            <a:r>
              <a:rPr lang="en-US" sz="3600" dirty="0" err="1"/>
              <a:t>ulimit</a:t>
            </a:r>
            <a:r>
              <a:rPr lang="en-US" sz="3600" dirty="0"/>
              <a:t> </a:t>
            </a:r>
            <a:r>
              <a:rPr lang="en-US" sz="3600" dirty="0" err="1"/>
              <a:t>nofile</a:t>
            </a:r>
            <a:r>
              <a:rPr lang="en-US" sz="3600" dirty="0"/>
              <a:t>=1000000:1000000 </a:t>
            </a:r>
          </a:p>
          <a:p>
            <a:r>
              <a:rPr lang="en-US" sz="3600" dirty="0"/>
              <a:t>	--name tigergraph2.3.2 --mount 	type=</a:t>
            </a:r>
            <a:r>
              <a:rPr lang="en-US" sz="3600" dirty="0" err="1"/>
              <a:t>bind,source</a:t>
            </a:r>
            <a:r>
              <a:rPr lang="en-US" sz="3600" dirty="0"/>
              <a:t>='/Users/</a:t>
            </a:r>
            <a:r>
              <a:rPr lang="en-US" sz="3600" dirty="0" err="1"/>
              <a:t>dan</a:t>
            </a:r>
            <a:r>
              <a:rPr lang="en-US" sz="3600" dirty="0"/>
              <a:t>/</a:t>
            </a:r>
            <a:r>
              <a:rPr lang="en-US" sz="3600" dirty="0" err="1"/>
              <a:t>tg</a:t>
            </a:r>
            <a:r>
              <a:rPr lang="en-US" sz="3600" dirty="0"/>
              <a:t>',target='/home/tigergraph/data’ </a:t>
            </a:r>
          </a:p>
          <a:p>
            <a:r>
              <a:rPr lang="en-US" sz="3600" dirty="0"/>
              <a:t>	-p 4142:14240</a:t>
            </a:r>
          </a:p>
          <a:p>
            <a:r>
              <a:rPr lang="en-US" sz="3600" dirty="0"/>
              <a:t>	-p 9000:9000</a:t>
            </a:r>
            <a:br>
              <a:rPr lang="en-US" sz="3600" dirty="0"/>
            </a:br>
            <a:r>
              <a:rPr lang="en-US" sz="3600" dirty="0"/>
              <a:t>	tigergraph:2.3.2</a:t>
            </a:r>
          </a:p>
          <a:p>
            <a:endParaRPr lang="en-US" sz="3600" dirty="0"/>
          </a:p>
        </p:txBody>
      </p:sp>
    </p:spTree>
    <p:extLst>
      <p:ext uri="{BB962C8B-B14F-4D97-AF65-F5344CB8AC3E}">
        <p14:creationId xmlns:p14="http://schemas.microsoft.com/office/powerpoint/2010/main" val="402311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78DE29-974F-574D-B544-BFAE637BB778}"/>
              </a:ext>
            </a:extLst>
          </p:cNvPr>
          <p:cNvSpPr>
            <a:spLocks noGrp="1"/>
          </p:cNvSpPr>
          <p:nvPr>
            <p:ph type="title"/>
          </p:nvPr>
        </p:nvSpPr>
        <p:spPr>
          <a:xfrm>
            <a:off x="542448" y="624607"/>
            <a:ext cx="16596361" cy="773724"/>
          </a:xfrm>
        </p:spPr>
        <p:txBody>
          <a:bodyPr/>
          <a:lstStyle/>
          <a:p>
            <a:r>
              <a:rPr lang="en-US" dirty="0"/>
              <a:t>Sample Docker Kitematic for TigerGraph</a:t>
            </a:r>
          </a:p>
        </p:txBody>
      </p:sp>
      <p:sp>
        <p:nvSpPr>
          <p:cNvPr id="6" name="Slide Number Placeholder 5">
            <a:extLst>
              <a:ext uri="{FF2B5EF4-FFF2-40B4-BE49-F238E27FC236}">
                <a16:creationId xmlns:a16="http://schemas.microsoft.com/office/drawing/2014/main" id="{20FC876D-CD59-964A-A1C1-65DEAC1EE876}"/>
              </a:ext>
            </a:extLst>
          </p:cNvPr>
          <p:cNvSpPr>
            <a:spLocks noGrp="1"/>
          </p:cNvSpPr>
          <p:nvPr>
            <p:ph type="sldNum" sz="quarter" idx="12"/>
          </p:nvPr>
        </p:nvSpPr>
        <p:spPr/>
        <p:txBody>
          <a:bodyPr/>
          <a:lstStyle/>
          <a:p>
            <a:fld id="{3310D8EA-3107-4873-B9AB-DD7D3E79053A}" type="slidenum">
              <a:rPr lang="en-US" smtClean="0"/>
              <a:t>33</a:t>
            </a:fld>
            <a:endParaRPr lang="en-US"/>
          </a:p>
        </p:txBody>
      </p:sp>
      <p:sp>
        <p:nvSpPr>
          <p:cNvPr id="5" name="Footer Placeholder 4">
            <a:extLst>
              <a:ext uri="{FF2B5EF4-FFF2-40B4-BE49-F238E27FC236}">
                <a16:creationId xmlns:a16="http://schemas.microsoft.com/office/drawing/2014/main" id="{FA04C616-C283-FC49-8A11-DEF9C363762D}"/>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2050" name="Picture 2" descr="https://lh3.googleusercontent.com/dopSH7XOMuY5bhf5Bf9NiAtquFc1VbtO7VW3GQY-vUslP07G6Erkh6-aTMY5dvzZewqPh6veFQdnuA64LGIegRHyo29DR-7ebyl6hhYvcPFn9zASeX0nLwXYjFb8E3nwoHZaus7y">
            <a:extLst>
              <a:ext uri="{FF2B5EF4-FFF2-40B4-BE49-F238E27FC236}">
                <a16:creationId xmlns:a16="http://schemas.microsoft.com/office/drawing/2014/main" id="{9365B609-AE46-D947-9374-A42AA55258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8792" y="2138201"/>
            <a:ext cx="15790017" cy="70804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516A1FA-6278-6F41-A754-1CD01F635C34}"/>
              </a:ext>
            </a:extLst>
          </p:cNvPr>
          <p:cNvSpPr/>
          <p:nvPr/>
        </p:nvSpPr>
        <p:spPr>
          <a:xfrm>
            <a:off x="4873690" y="2138201"/>
            <a:ext cx="2702767" cy="4992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6A85E12D-2F35-E942-A130-352EBBF4BDDE}"/>
              </a:ext>
            </a:extLst>
          </p:cNvPr>
          <p:cNvSpPr/>
          <p:nvPr/>
        </p:nvSpPr>
        <p:spPr>
          <a:xfrm>
            <a:off x="1348792" y="3343469"/>
            <a:ext cx="3524898" cy="7277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1A2F861F-F0C2-3F48-8777-00B000C11BD8}"/>
              </a:ext>
            </a:extLst>
          </p:cNvPr>
          <p:cNvSpPr/>
          <p:nvPr/>
        </p:nvSpPr>
        <p:spPr>
          <a:xfrm>
            <a:off x="4873690" y="2758783"/>
            <a:ext cx="3337249" cy="824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Rectangle 12">
            <a:extLst>
              <a:ext uri="{FF2B5EF4-FFF2-40B4-BE49-F238E27FC236}">
                <a16:creationId xmlns:a16="http://schemas.microsoft.com/office/drawing/2014/main" id="{9554F784-78F0-0A4B-877D-BB278EA4A078}"/>
              </a:ext>
            </a:extLst>
          </p:cNvPr>
          <p:cNvSpPr/>
          <p:nvPr/>
        </p:nvSpPr>
        <p:spPr>
          <a:xfrm>
            <a:off x="11818776" y="5674243"/>
            <a:ext cx="3912637" cy="67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4" name="Rectangle 13">
            <a:extLst>
              <a:ext uri="{FF2B5EF4-FFF2-40B4-BE49-F238E27FC236}">
                <a16:creationId xmlns:a16="http://schemas.microsoft.com/office/drawing/2014/main" id="{54393E5F-C2A3-1044-B5A9-627691FB49D6}"/>
              </a:ext>
            </a:extLst>
          </p:cNvPr>
          <p:cNvSpPr/>
          <p:nvPr/>
        </p:nvSpPr>
        <p:spPr>
          <a:xfrm>
            <a:off x="11818776" y="7300880"/>
            <a:ext cx="3072881" cy="67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5" name="Rectangle 14">
            <a:extLst>
              <a:ext uri="{FF2B5EF4-FFF2-40B4-BE49-F238E27FC236}">
                <a16:creationId xmlns:a16="http://schemas.microsoft.com/office/drawing/2014/main" id="{CEDB90A3-8F77-C24D-91D2-E2ED54AF1563}"/>
              </a:ext>
            </a:extLst>
          </p:cNvPr>
          <p:cNvSpPr/>
          <p:nvPr/>
        </p:nvSpPr>
        <p:spPr>
          <a:xfrm>
            <a:off x="4133462" y="8608736"/>
            <a:ext cx="740228" cy="67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6" name="Rectangle 15">
            <a:extLst>
              <a:ext uri="{FF2B5EF4-FFF2-40B4-BE49-F238E27FC236}">
                <a16:creationId xmlns:a16="http://schemas.microsoft.com/office/drawing/2014/main" id="{49A080A5-80DF-8B44-BECC-880662AD6F63}"/>
              </a:ext>
            </a:extLst>
          </p:cNvPr>
          <p:cNvSpPr/>
          <p:nvPr/>
        </p:nvSpPr>
        <p:spPr>
          <a:xfrm>
            <a:off x="1416566" y="8608736"/>
            <a:ext cx="1858262" cy="6705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36012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7D3F-4D1F-354C-89D0-67B940B38B31}"/>
              </a:ext>
            </a:extLst>
          </p:cNvPr>
          <p:cNvSpPr>
            <a:spLocks noGrp="1"/>
          </p:cNvSpPr>
          <p:nvPr>
            <p:ph type="title"/>
          </p:nvPr>
        </p:nvSpPr>
        <p:spPr/>
        <p:txBody>
          <a:bodyPr/>
          <a:lstStyle/>
          <a:p>
            <a:r>
              <a:rPr lang="en-US" dirty="0"/>
              <a:t>Recommendation: Start bash (not </a:t>
            </a:r>
            <a:r>
              <a:rPr lang="en-US" dirty="0" err="1"/>
              <a:t>sh</a:t>
            </a:r>
            <a:r>
              <a:rPr lang="en-US" dirty="0"/>
              <a:t>)</a:t>
            </a:r>
          </a:p>
        </p:txBody>
      </p:sp>
      <p:sp>
        <p:nvSpPr>
          <p:cNvPr id="3" name="Slide Number Placeholder 2">
            <a:extLst>
              <a:ext uri="{FF2B5EF4-FFF2-40B4-BE49-F238E27FC236}">
                <a16:creationId xmlns:a16="http://schemas.microsoft.com/office/drawing/2014/main" id="{1F6B8AE2-0273-814B-AB23-82A417120941}"/>
              </a:ext>
            </a:extLst>
          </p:cNvPr>
          <p:cNvSpPr>
            <a:spLocks noGrp="1"/>
          </p:cNvSpPr>
          <p:nvPr>
            <p:ph type="sldNum" sz="quarter" idx="12"/>
          </p:nvPr>
        </p:nvSpPr>
        <p:spPr/>
        <p:txBody>
          <a:bodyPr/>
          <a:lstStyle/>
          <a:p>
            <a:fld id="{3310D8EA-3107-4873-B9AB-DD7D3E79053A}" type="slidenum">
              <a:rPr lang="en-US" smtClean="0"/>
              <a:t>34</a:t>
            </a:fld>
            <a:endParaRPr lang="en-US"/>
          </a:p>
        </p:txBody>
      </p:sp>
      <p:sp>
        <p:nvSpPr>
          <p:cNvPr id="4" name="Footer Placeholder 3">
            <a:extLst>
              <a:ext uri="{FF2B5EF4-FFF2-40B4-BE49-F238E27FC236}">
                <a16:creationId xmlns:a16="http://schemas.microsoft.com/office/drawing/2014/main" id="{B09175A2-246C-534A-B8E2-B2A7BB1360FE}"/>
              </a:ext>
            </a:extLst>
          </p:cNvPr>
          <p:cNvSpPr>
            <a:spLocks noGrp="1"/>
          </p:cNvSpPr>
          <p:nvPr>
            <p:ph type="ftr" sz="quarter" idx="3"/>
          </p:nvPr>
        </p:nvSpPr>
        <p:spPr/>
        <p:txBody>
          <a:bodyPr/>
          <a:lstStyle/>
          <a:p>
            <a:r>
              <a:rPr lang="en-US"/>
              <a:t>Confidential property of Optum. Do not distribute or reproduce without express permission from Optum.</a:t>
            </a:r>
            <a:endParaRPr lang="en-US" dirty="0"/>
          </a:p>
        </p:txBody>
      </p:sp>
      <p:pic>
        <p:nvPicPr>
          <p:cNvPr id="5" name="Picture 4">
            <a:extLst>
              <a:ext uri="{FF2B5EF4-FFF2-40B4-BE49-F238E27FC236}">
                <a16:creationId xmlns:a16="http://schemas.microsoft.com/office/drawing/2014/main" id="{DD18D2EA-A623-864A-A914-AD0CBCAEFA02}"/>
              </a:ext>
            </a:extLst>
          </p:cNvPr>
          <p:cNvPicPr>
            <a:picLocks noChangeAspect="1"/>
          </p:cNvPicPr>
          <p:nvPr/>
        </p:nvPicPr>
        <p:blipFill>
          <a:blip r:embed="rId2"/>
          <a:stretch>
            <a:fillRect/>
          </a:stretch>
        </p:blipFill>
        <p:spPr>
          <a:xfrm>
            <a:off x="8685451" y="1891191"/>
            <a:ext cx="7226300" cy="2057400"/>
          </a:xfrm>
          <a:prstGeom prst="rect">
            <a:avLst/>
          </a:prstGeom>
          <a:ln w="28575">
            <a:solidFill>
              <a:schemeClr val="tx1"/>
            </a:solidFill>
          </a:ln>
        </p:spPr>
      </p:pic>
      <p:sp>
        <p:nvSpPr>
          <p:cNvPr id="6" name="TextBox 5">
            <a:extLst>
              <a:ext uri="{FF2B5EF4-FFF2-40B4-BE49-F238E27FC236}">
                <a16:creationId xmlns:a16="http://schemas.microsoft.com/office/drawing/2014/main" id="{2BD0AE99-5747-D041-9447-636A62B2B59F}"/>
              </a:ext>
            </a:extLst>
          </p:cNvPr>
          <p:cNvSpPr txBox="1"/>
          <p:nvPr/>
        </p:nvSpPr>
        <p:spPr>
          <a:xfrm>
            <a:off x="270431" y="4264496"/>
            <a:ext cx="17508376" cy="4708981"/>
          </a:xfrm>
          <a:prstGeom prst="rect">
            <a:avLst/>
          </a:prstGeom>
          <a:solidFill>
            <a:schemeClr val="bg1">
              <a:lumMod val="95000"/>
            </a:schemeClr>
          </a:solidFill>
        </p:spPr>
        <p:txBody>
          <a:bodyPr wrap="square" rtlCol="0">
            <a:spAutoFit/>
          </a:bodyPr>
          <a:lstStyle/>
          <a:p>
            <a:r>
              <a:rPr lang="en-US" sz="2000" dirty="0"/>
              <a:t>bash-3.2$ </a:t>
            </a:r>
            <a:r>
              <a:rPr lang="en-US" sz="2000" b="1" dirty="0">
                <a:solidFill>
                  <a:srgbClr val="0432FF"/>
                </a:solidFill>
              </a:rPr>
              <a:t>docker --version</a:t>
            </a:r>
          </a:p>
          <a:p>
            <a:r>
              <a:rPr lang="en-US" sz="2000" dirty="0"/>
              <a:t>Docker version 18.09.2, build 6247962</a:t>
            </a:r>
          </a:p>
          <a:p>
            <a:r>
              <a:rPr lang="en-US" sz="2000" dirty="0"/>
              <a:t>bash-3.2$ </a:t>
            </a:r>
            <a:r>
              <a:rPr lang="en-US" sz="2000" b="1" dirty="0">
                <a:solidFill>
                  <a:srgbClr val="0432FF"/>
                </a:solidFill>
              </a:rPr>
              <a:t>which docker</a:t>
            </a:r>
          </a:p>
          <a:p>
            <a:r>
              <a:rPr lang="en-US" sz="2000" dirty="0"/>
              <a:t>/</a:t>
            </a:r>
            <a:r>
              <a:rPr lang="en-US" sz="2000" dirty="0" err="1"/>
              <a:t>usr</a:t>
            </a:r>
            <a:r>
              <a:rPr lang="en-US" sz="2000" dirty="0"/>
              <a:t>/local/bin/docker</a:t>
            </a:r>
          </a:p>
          <a:p>
            <a:r>
              <a:rPr lang="en-US" sz="2000" dirty="0">
                <a:latin typeface="Courier New" panose="02070309020205020404" pitchFamily="49" charset="0"/>
                <a:cs typeface="Courier New" panose="02070309020205020404" pitchFamily="49" charset="0"/>
              </a:rPr>
              <a:t>bash-3.2$ </a:t>
            </a:r>
            <a:r>
              <a:rPr lang="en-US" sz="2000" b="1" dirty="0">
                <a:solidFill>
                  <a:srgbClr val="0432FF"/>
                </a:solidFill>
                <a:latin typeface="Courier New" panose="02070309020205020404" pitchFamily="49" charset="0"/>
                <a:cs typeface="Courier New" panose="02070309020205020404" pitchFamily="49" charset="0"/>
              </a:rPr>
              <a:t>docker images</a:t>
            </a:r>
          </a:p>
          <a:p>
            <a:r>
              <a:rPr lang="en-US" sz="2000" dirty="0">
                <a:latin typeface="Courier New" panose="02070309020205020404" pitchFamily="49" charset="0"/>
                <a:cs typeface="Courier New" panose="02070309020205020404" pitchFamily="49" charset="0"/>
              </a:rPr>
              <a:t>REPOSITORY                                          TAG             IMAGE ID            CREATED             SIZE</a:t>
            </a:r>
          </a:p>
          <a:p>
            <a:r>
              <a:rPr lang="en-US" sz="2000" dirty="0" err="1">
                <a:latin typeface="Courier New" panose="02070309020205020404" pitchFamily="49" charset="0"/>
                <a:cs typeface="Courier New" panose="02070309020205020404" pitchFamily="49" charset="0"/>
              </a:rPr>
              <a:t>tigergraphclient</a:t>
            </a:r>
            <a:r>
              <a:rPr lang="en-US" sz="2000" dirty="0">
                <a:latin typeface="Courier New" panose="02070309020205020404" pitchFamily="49" charset="0"/>
                <a:cs typeface="Courier New" panose="02070309020205020404" pitchFamily="49" charset="0"/>
              </a:rPr>
              <a:t>                                    latest         831d811fc46d        9 days ago          218MB</a:t>
            </a:r>
          </a:p>
          <a:p>
            <a:r>
              <a:rPr lang="en-US" sz="2000" dirty="0" err="1">
                <a:latin typeface="Courier New" panose="02070309020205020404" pitchFamily="49" charset="0"/>
                <a:cs typeface="Courier New" panose="02070309020205020404" pitchFamily="49" charset="0"/>
              </a:rPr>
              <a:t>tigergraphserver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OptumLatest</a:t>
            </a:r>
            <a:r>
              <a:rPr lang="en-US" sz="2000" dirty="0">
                <a:latin typeface="Courier New" panose="02070309020205020404" pitchFamily="49" charset="0"/>
                <a:cs typeface="Courier New" panose="02070309020205020404" pitchFamily="49" charset="0"/>
              </a:rPr>
              <a:t>    9f4ec5b99078        10 days ago         3.68GB</a:t>
            </a:r>
          </a:p>
          <a:p>
            <a:r>
              <a:rPr lang="en-US" sz="2000" dirty="0">
                <a:latin typeface="Courier New" panose="02070309020205020404" pitchFamily="49" charset="0"/>
                <a:cs typeface="Courier New" panose="02070309020205020404" pitchFamily="49" charset="0"/>
              </a:rPr>
              <a:t>docker.repo1.uhc.com/</a:t>
            </a:r>
            <a:r>
              <a:rPr lang="en-US" sz="2000" dirty="0" err="1">
                <a:latin typeface="Courier New" panose="02070309020205020404" pitchFamily="49" charset="0"/>
                <a:cs typeface="Courier New" panose="02070309020205020404" pitchFamily="49" charset="0"/>
              </a:rPr>
              <a:t>graphtraining</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modelingclient</a:t>
            </a:r>
            <a:r>
              <a:rPr lang="en-US" sz="2000" dirty="0">
                <a:latin typeface="Courier New" panose="02070309020205020404" pitchFamily="49" charset="0"/>
                <a:cs typeface="Courier New" panose="02070309020205020404" pitchFamily="49" charset="0"/>
              </a:rPr>
              <a:t>   latest         316af2f1ff92        2 weeks ago         217MB</a:t>
            </a:r>
          </a:p>
          <a:p>
            <a:r>
              <a:rPr lang="en-US" sz="2000" dirty="0">
                <a:latin typeface="Courier New" panose="02070309020205020404" pitchFamily="49" charset="0"/>
                <a:cs typeface="Courier New" panose="02070309020205020404" pitchFamily="49" charset="0"/>
              </a:rPr>
              <a:t>docker.repo1.uhc.com/</a:t>
            </a:r>
            <a:r>
              <a:rPr lang="en-US" sz="2000" dirty="0" err="1">
                <a:latin typeface="Courier New" panose="02070309020205020404" pitchFamily="49" charset="0"/>
                <a:cs typeface="Courier New" panose="02070309020205020404" pitchFamily="49" charset="0"/>
              </a:rPr>
              <a:t>graphtraining</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modelingserver</a:t>
            </a:r>
            <a:r>
              <a:rPr lang="en-US" sz="2000" dirty="0">
                <a:latin typeface="Courier New" panose="02070309020205020404" pitchFamily="49" charset="0"/>
                <a:cs typeface="Courier New" panose="02070309020205020404" pitchFamily="49" charset="0"/>
              </a:rPr>
              <a:t>   latest         066756d7db2f        3 weeks ago         4.33GB</a:t>
            </a:r>
          </a:p>
          <a:p>
            <a:r>
              <a:rPr lang="en-US" sz="2000" dirty="0">
                <a:latin typeface="Courier New" panose="02070309020205020404" pitchFamily="49" charset="0"/>
                <a:cs typeface="Courier New" panose="02070309020205020404" pitchFamily="49" charset="0"/>
              </a:rPr>
              <a:t>docker.repo1.uhc.com/</a:t>
            </a:r>
            <a:r>
              <a:rPr lang="en-US" sz="2000" dirty="0" err="1">
                <a:latin typeface="Courier New" panose="02070309020205020404" pitchFamily="49" charset="0"/>
                <a:cs typeface="Courier New" panose="02070309020205020404" pitchFamily="49" charset="0"/>
              </a:rPr>
              <a:t>graphtraining</a:t>
            </a:r>
            <a:r>
              <a:rPr lang="en-US" sz="2000" dirty="0">
                <a:latin typeface="Courier New" panose="02070309020205020404" pitchFamily="49" charset="0"/>
                <a:cs typeface="Courier New" panose="02070309020205020404" pitchFamily="49" charset="0"/>
              </a:rPr>
              <a:t>/tigergraph       latest         5c3100478b6d        2 months ago        3.63GB</a:t>
            </a:r>
          </a:p>
          <a:p>
            <a:r>
              <a:rPr lang="en-US" sz="2000" dirty="0" err="1">
                <a:latin typeface="Courier New" panose="02070309020205020404" pitchFamily="49" charset="0"/>
                <a:cs typeface="Courier New" panose="02070309020205020404" pitchFamily="49" charset="0"/>
              </a:rPr>
              <a:t>cambridgesemantics</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anzograph</a:t>
            </a:r>
            <a:r>
              <a:rPr lang="en-US" sz="2000" dirty="0">
                <a:latin typeface="Courier New" panose="02070309020205020404" pitchFamily="49" charset="0"/>
                <a:cs typeface="Courier New" panose="02070309020205020404" pitchFamily="49" charset="0"/>
              </a:rPr>
              <a:t>                        latest         9d3534f6423         4 months ago        2.95GB</a:t>
            </a:r>
          </a:p>
          <a:p>
            <a:r>
              <a:rPr lang="en-US" sz="2000" b="1" dirty="0">
                <a:latin typeface="Courier New" panose="02070309020205020404" pitchFamily="49" charset="0"/>
                <a:cs typeface="Courier New" panose="02070309020205020404" pitchFamily="49" charset="0"/>
              </a:rPr>
              <a:t>tigergraph                                          2.2.3          e1911655f9a7        7 months ago        4.11GB</a:t>
            </a:r>
          </a:p>
          <a:p>
            <a:r>
              <a:rPr lang="en-US" sz="2000" dirty="0" err="1">
                <a:latin typeface="Courier New" panose="02070309020205020404" pitchFamily="49" charset="0"/>
                <a:cs typeface="Courier New" panose="02070309020205020404" pitchFamily="49" charset="0"/>
              </a:rPr>
              <a:t>dgraph</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dgraph</a:t>
            </a:r>
            <a:r>
              <a:rPr lang="en-US" sz="2000" dirty="0">
                <a:latin typeface="Courier New" panose="02070309020205020404" pitchFamily="49" charset="0"/>
                <a:cs typeface="Courier New" panose="02070309020205020404" pitchFamily="49" charset="0"/>
              </a:rPr>
              <a:t>                                       latest         131f6dd60be6        9 months ago        132MB</a:t>
            </a:r>
          </a:p>
          <a:p>
            <a:r>
              <a:rPr lang="en-US" sz="2000" dirty="0">
                <a:latin typeface="Courier New" panose="02070309020205020404" pitchFamily="49" charset="0"/>
                <a:cs typeface="Courier New" panose="02070309020205020404" pitchFamily="49" charset="0"/>
              </a:rPr>
              <a:t>neo4j                                               3.4.1-enterprise c1175f4ec25e     11 months ago       208MB</a:t>
            </a:r>
          </a:p>
        </p:txBody>
      </p:sp>
      <p:pic>
        <p:nvPicPr>
          <p:cNvPr id="7" name="Picture 6">
            <a:extLst>
              <a:ext uri="{FF2B5EF4-FFF2-40B4-BE49-F238E27FC236}">
                <a16:creationId xmlns:a16="http://schemas.microsoft.com/office/drawing/2014/main" id="{546C108B-540C-0442-A02D-B549169422AD}"/>
              </a:ext>
            </a:extLst>
          </p:cNvPr>
          <p:cNvPicPr>
            <a:picLocks noChangeAspect="1"/>
          </p:cNvPicPr>
          <p:nvPr/>
        </p:nvPicPr>
        <p:blipFill>
          <a:blip r:embed="rId3"/>
          <a:stretch>
            <a:fillRect/>
          </a:stretch>
        </p:blipFill>
        <p:spPr>
          <a:xfrm>
            <a:off x="1112002" y="2234091"/>
            <a:ext cx="2514600" cy="685800"/>
          </a:xfrm>
          <a:prstGeom prst="rect">
            <a:avLst/>
          </a:prstGeom>
        </p:spPr>
      </p:pic>
      <p:sp>
        <p:nvSpPr>
          <p:cNvPr id="8" name="Rectangle 7">
            <a:extLst>
              <a:ext uri="{FF2B5EF4-FFF2-40B4-BE49-F238E27FC236}">
                <a16:creationId xmlns:a16="http://schemas.microsoft.com/office/drawing/2014/main" id="{04899916-A3BB-774E-A3B8-4A1C3D79C4FE}"/>
              </a:ext>
            </a:extLst>
          </p:cNvPr>
          <p:cNvSpPr/>
          <p:nvPr/>
        </p:nvSpPr>
        <p:spPr>
          <a:xfrm>
            <a:off x="14726980" y="2878045"/>
            <a:ext cx="1184771" cy="496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Tree>
    <p:extLst>
      <p:ext uri="{BB962C8B-B14F-4D97-AF65-F5344CB8AC3E}">
        <p14:creationId xmlns:p14="http://schemas.microsoft.com/office/powerpoint/2010/main" val="678367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1E7A9C-9315-3F42-8AC8-9038BDF2EEA0}"/>
              </a:ext>
            </a:extLst>
          </p:cNvPr>
          <p:cNvSpPr>
            <a:spLocks noGrp="1"/>
          </p:cNvSpPr>
          <p:nvPr>
            <p:ph type="title"/>
          </p:nvPr>
        </p:nvSpPr>
        <p:spPr/>
        <p:txBody>
          <a:bodyPr/>
          <a:lstStyle/>
          <a:p>
            <a:r>
              <a:rPr lang="en-US" dirty="0"/>
              <a:t>Useful Docker Commands</a:t>
            </a:r>
          </a:p>
        </p:txBody>
      </p:sp>
      <p:sp>
        <p:nvSpPr>
          <p:cNvPr id="6" name="Content Placeholder 5">
            <a:extLst>
              <a:ext uri="{FF2B5EF4-FFF2-40B4-BE49-F238E27FC236}">
                <a16:creationId xmlns:a16="http://schemas.microsoft.com/office/drawing/2014/main" id="{001FC102-47AF-2F43-B7EA-82885CC2B5FC}"/>
              </a:ext>
            </a:extLst>
          </p:cNvPr>
          <p:cNvSpPr>
            <a:spLocks noGrp="1"/>
          </p:cNvSpPr>
          <p:nvPr>
            <p:ph idx="1"/>
          </p:nvPr>
        </p:nvSpPr>
        <p:spPr>
          <a:xfrm>
            <a:off x="1155019" y="2967135"/>
            <a:ext cx="5330841" cy="3200399"/>
          </a:xfrm>
        </p:spPr>
        <p:txBody>
          <a:bodyPr/>
          <a:lstStyle/>
          <a:p>
            <a:pPr marL="0" indent="0">
              <a:buNone/>
            </a:pPr>
            <a:r>
              <a:rPr lang="en-US" dirty="0"/>
              <a:t>docker help</a:t>
            </a:r>
          </a:p>
          <a:p>
            <a:pPr marL="0" indent="0">
              <a:buNone/>
            </a:pPr>
            <a:r>
              <a:rPr lang="en-US" dirty="0"/>
              <a:t>docker version</a:t>
            </a:r>
          </a:p>
          <a:p>
            <a:pPr marL="0" indent="0">
              <a:buNone/>
            </a:pPr>
            <a:r>
              <a:rPr lang="en-US" dirty="0"/>
              <a:t>docker info</a:t>
            </a:r>
          </a:p>
          <a:p>
            <a:pPr marL="0" indent="0">
              <a:buNone/>
            </a:pPr>
            <a:r>
              <a:rPr lang="en-US" dirty="0"/>
              <a:t>docker images – list images</a:t>
            </a:r>
          </a:p>
          <a:p>
            <a:pPr marL="0" indent="0">
              <a:buNone/>
            </a:pPr>
            <a:r>
              <a:rPr lang="en-US" dirty="0"/>
              <a:t>docker </a:t>
            </a:r>
            <a:r>
              <a:rPr lang="en-US" dirty="0" err="1"/>
              <a:t>ps</a:t>
            </a:r>
            <a:r>
              <a:rPr lang="en-US" dirty="0"/>
              <a:t> – see what is running</a:t>
            </a:r>
          </a:p>
          <a:p>
            <a:endParaRPr lang="en-US" dirty="0"/>
          </a:p>
          <a:p>
            <a:endParaRPr lang="en-US" dirty="0"/>
          </a:p>
        </p:txBody>
      </p:sp>
      <p:sp>
        <p:nvSpPr>
          <p:cNvPr id="4" name="Footer Placeholder 3">
            <a:extLst>
              <a:ext uri="{FF2B5EF4-FFF2-40B4-BE49-F238E27FC236}">
                <a16:creationId xmlns:a16="http://schemas.microsoft.com/office/drawing/2014/main" id="{21796176-ED34-9143-8BB7-61B875E22E00}"/>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7AF8D8EF-A67C-674A-9850-10200D0029A4}"/>
              </a:ext>
            </a:extLst>
          </p:cNvPr>
          <p:cNvSpPr>
            <a:spLocks noGrp="1"/>
          </p:cNvSpPr>
          <p:nvPr>
            <p:ph type="sldNum" sz="quarter" idx="12"/>
          </p:nvPr>
        </p:nvSpPr>
        <p:spPr/>
        <p:txBody>
          <a:bodyPr/>
          <a:lstStyle/>
          <a:p>
            <a:fld id="{3310D8EA-3107-4873-B9AB-DD7D3E79053A}" type="slidenum">
              <a:rPr lang="en-US" smtClean="0"/>
              <a:t>35</a:t>
            </a:fld>
            <a:endParaRPr lang="en-US"/>
          </a:p>
        </p:txBody>
      </p:sp>
      <p:sp>
        <p:nvSpPr>
          <p:cNvPr id="7" name="TextBox 6">
            <a:extLst>
              <a:ext uri="{FF2B5EF4-FFF2-40B4-BE49-F238E27FC236}">
                <a16:creationId xmlns:a16="http://schemas.microsoft.com/office/drawing/2014/main" id="{E5E4927F-E84C-FE4F-B039-E5D8F343239D}"/>
              </a:ext>
            </a:extLst>
          </p:cNvPr>
          <p:cNvSpPr txBox="1"/>
          <p:nvPr/>
        </p:nvSpPr>
        <p:spPr>
          <a:xfrm>
            <a:off x="8292590" y="4999591"/>
            <a:ext cx="4329456" cy="2967223"/>
          </a:xfrm>
          <a:prstGeom prst="rect">
            <a:avLst/>
          </a:prstGeom>
          <a:noFill/>
        </p:spPr>
        <p:txBody>
          <a:bodyPr wrap="square" rtlCol="0">
            <a:spAutoFit/>
          </a:bodyPr>
          <a:lstStyle/>
          <a:p>
            <a:pPr>
              <a:spcAft>
                <a:spcPts val="1000"/>
              </a:spcAft>
            </a:pPr>
            <a:r>
              <a:rPr lang="en-US" dirty="0"/>
              <a:t>docker start [CONTINER]</a:t>
            </a:r>
          </a:p>
          <a:p>
            <a:pPr>
              <a:spcAft>
                <a:spcPts val="1000"/>
              </a:spcAft>
            </a:pPr>
            <a:r>
              <a:rPr lang="en-US" dirty="0"/>
              <a:t>docker stop [CONTINER]</a:t>
            </a:r>
          </a:p>
          <a:p>
            <a:pPr>
              <a:spcAft>
                <a:spcPts val="1000"/>
              </a:spcAft>
            </a:pPr>
            <a:r>
              <a:rPr lang="en-US" dirty="0"/>
              <a:t>docker restart [CONTINER]</a:t>
            </a:r>
          </a:p>
          <a:p>
            <a:pPr>
              <a:spcAft>
                <a:spcPts val="1000"/>
              </a:spcAft>
            </a:pPr>
            <a:r>
              <a:rPr lang="en-US" dirty="0"/>
              <a:t>docker rm [CONTINER]</a:t>
            </a:r>
          </a:p>
          <a:p>
            <a:pPr>
              <a:spcAft>
                <a:spcPts val="1000"/>
              </a:spcAft>
            </a:pPr>
            <a:endParaRPr lang="en-US" dirty="0"/>
          </a:p>
          <a:p>
            <a:pPr>
              <a:spcAft>
                <a:spcPts val="1000"/>
              </a:spcAft>
            </a:pPr>
            <a:endParaRPr lang="en-US" dirty="0"/>
          </a:p>
        </p:txBody>
      </p:sp>
      <p:sp>
        <p:nvSpPr>
          <p:cNvPr id="8" name="TextBox 7">
            <a:extLst>
              <a:ext uri="{FF2B5EF4-FFF2-40B4-BE49-F238E27FC236}">
                <a16:creationId xmlns:a16="http://schemas.microsoft.com/office/drawing/2014/main" id="{3650D938-27DC-A043-A354-5338E4516158}"/>
              </a:ext>
            </a:extLst>
          </p:cNvPr>
          <p:cNvSpPr txBox="1"/>
          <p:nvPr/>
        </p:nvSpPr>
        <p:spPr>
          <a:xfrm>
            <a:off x="726439" y="2255324"/>
            <a:ext cx="5561138" cy="584775"/>
          </a:xfrm>
          <a:prstGeom prst="rect">
            <a:avLst/>
          </a:prstGeom>
          <a:noFill/>
        </p:spPr>
        <p:txBody>
          <a:bodyPr wrap="none" rtlCol="0">
            <a:spAutoFit/>
          </a:bodyPr>
          <a:lstStyle/>
          <a:p>
            <a:r>
              <a:rPr lang="en-US" sz="3200" b="1" dirty="0"/>
              <a:t>General Docker Commands</a:t>
            </a:r>
          </a:p>
        </p:txBody>
      </p:sp>
      <p:sp>
        <p:nvSpPr>
          <p:cNvPr id="9" name="TextBox 8">
            <a:extLst>
              <a:ext uri="{FF2B5EF4-FFF2-40B4-BE49-F238E27FC236}">
                <a16:creationId xmlns:a16="http://schemas.microsoft.com/office/drawing/2014/main" id="{3B1D7A75-2482-3D44-B9DF-997CBADC9D23}"/>
              </a:ext>
            </a:extLst>
          </p:cNvPr>
          <p:cNvSpPr txBox="1"/>
          <p:nvPr/>
        </p:nvSpPr>
        <p:spPr>
          <a:xfrm>
            <a:off x="7767320" y="4246954"/>
            <a:ext cx="6444393" cy="584775"/>
          </a:xfrm>
          <a:prstGeom prst="rect">
            <a:avLst/>
          </a:prstGeom>
          <a:noFill/>
        </p:spPr>
        <p:txBody>
          <a:bodyPr wrap="none" rtlCol="0">
            <a:spAutoFit/>
          </a:bodyPr>
          <a:lstStyle/>
          <a:p>
            <a:r>
              <a:rPr lang="en-US" sz="3200" b="1" dirty="0"/>
              <a:t>Docker CONTAINER Commands</a:t>
            </a:r>
          </a:p>
        </p:txBody>
      </p:sp>
      <p:sp>
        <p:nvSpPr>
          <p:cNvPr id="10" name="TextBox 9">
            <a:extLst>
              <a:ext uri="{FF2B5EF4-FFF2-40B4-BE49-F238E27FC236}">
                <a16:creationId xmlns:a16="http://schemas.microsoft.com/office/drawing/2014/main" id="{F771445B-8EFB-764C-A565-769629E4B9CB}"/>
              </a:ext>
            </a:extLst>
          </p:cNvPr>
          <p:cNvSpPr txBox="1"/>
          <p:nvPr/>
        </p:nvSpPr>
        <p:spPr>
          <a:xfrm>
            <a:off x="7767319" y="2354368"/>
            <a:ext cx="5379999" cy="584775"/>
          </a:xfrm>
          <a:prstGeom prst="rect">
            <a:avLst/>
          </a:prstGeom>
          <a:noFill/>
        </p:spPr>
        <p:txBody>
          <a:bodyPr wrap="none" rtlCol="0">
            <a:spAutoFit/>
          </a:bodyPr>
          <a:lstStyle/>
          <a:p>
            <a:r>
              <a:rPr lang="en-US" sz="3200" b="1" dirty="0"/>
              <a:t>Docker IMAGE Commands</a:t>
            </a:r>
          </a:p>
        </p:txBody>
      </p:sp>
      <p:sp>
        <p:nvSpPr>
          <p:cNvPr id="11" name="TextBox 10">
            <a:extLst>
              <a:ext uri="{FF2B5EF4-FFF2-40B4-BE49-F238E27FC236}">
                <a16:creationId xmlns:a16="http://schemas.microsoft.com/office/drawing/2014/main" id="{F9F742CF-8051-9048-8B72-7E71CAF1239E}"/>
              </a:ext>
            </a:extLst>
          </p:cNvPr>
          <p:cNvSpPr txBox="1"/>
          <p:nvPr/>
        </p:nvSpPr>
        <p:spPr>
          <a:xfrm>
            <a:off x="8262192" y="3099684"/>
            <a:ext cx="4329456" cy="464614"/>
          </a:xfrm>
          <a:prstGeom prst="rect">
            <a:avLst/>
          </a:prstGeom>
          <a:noFill/>
        </p:spPr>
        <p:txBody>
          <a:bodyPr wrap="square" rtlCol="0">
            <a:spAutoFit/>
          </a:bodyPr>
          <a:lstStyle/>
          <a:p>
            <a:pPr>
              <a:spcAft>
                <a:spcPts val="1000"/>
              </a:spcAft>
            </a:pPr>
            <a:r>
              <a:rPr lang="en-US" dirty="0"/>
              <a:t>docker run [IMAGE]</a:t>
            </a:r>
          </a:p>
        </p:txBody>
      </p:sp>
    </p:spTree>
    <p:extLst>
      <p:ext uri="{BB962C8B-B14F-4D97-AF65-F5344CB8AC3E}">
        <p14:creationId xmlns:p14="http://schemas.microsoft.com/office/powerpoint/2010/main" val="3910225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54162E-5DB8-A646-B974-D8D6AE86A9D3}"/>
              </a:ext>
            </a:extLst>
          </p:cNvPr>
          <p:cNvSpPr>
            <a:spLocks noGrp="1"/>
          </p:cNvSpPr>
          <p:nvPr>
            <p:ph type="title"/>
          </p:nvPr>
        </p:nvSpPr>
        <p:spPr/>
        <p:txBody>
          <a:bodyPr/>
          <a:lstStyle/>
          <a:p>
            <a:r>
              <a:rPr lang="en-US" dirty="0"/>
              <a:t>Check your Docker Memory</a:t>
            </a:r>
          </a:p>
        </p:txBody>
      </p:sp>
      <p:sp>
        <p:nvSpPr>
          <p:cNvPr id="8" name="Content Placeholder 7">
            <a:extLst>
              <a:ext uri="{FF2B5EF4-FFF2-40B4-BE49-F238E27FC236}">
                <a16:creationId xmlns:a16="http://schemas.microsoft.com/office/drawing/2014/main" id="{6F54B498-EE30-3A4D-91B0-86F3CF46A1E6}"/>
              </a:ext>
            </a:extLst>
          </p:cNvPr>
          <p:cNvSpPr>
            <a:spLocks noGrp="1"/>
          </p:cNvSpPr>
          <p:nvPr>
            <p:ph idx="1"/>
          </p:nvPr>
        </p:nvSpPr>
        <p:spPr>
          <a:xfrm>
            <a:off x="726440" y="2024743"/>
            <a:ext cx="9929120" cy="6628674"/>
          </a:xfrm>
        </p:spPr>
        <p:txBody>
          <a:bodyPr/>
          <a:lstStyle/>
          <a:p>
            <a:pPr marL="0" indent="0">
              <a:buNone/>
            </a:pPr>
            <a:r>
              <a:rPr lang="en-US" dirty="0"/>
              <a:t>$ </a:t>
            </a:r>
            <a:r>
              <a:rPr lang="en-US" b="1" dirty="0">
                <a:solidFill>
                  <a:srgbClr val="0432FF"/>
                </a:solidFill>
              </a:rPr>
              <a:t>docker info</a:t>
            </a:r>
          </a:p>
          <a:p>
            <a:pPr marL="0" indent="0">
              <a:buNone/>
            </a:pPr>
            <a:r>
              <a:rPr lang="en-US" dirty="0"/>
              <a:t>Containers: 15 Running: 3 Paused: 0 Stopped: 12</a:t>
            </a:r>
          </a:p>
          <a:p>
            <a:pPr marL="0" indent="0">
              <a:buNone/>
            </a:pPr>
            <a:r>
              <a:rPr lang="en-US" dirty="0"/>
              <a:t>Images: 29</a:t>
            </a:r>
          </a:p>
          <a:p>
            <a:pPr marL="0" indent="0">
              <a:buNone/>
            </a:pPr>
            <a:r>
              <a:rPr lang="en-US" dirty="0"/>
              <a:t>Server Version: 18.09.2</a:t>
            </a:r>
          </a:p>
          <a:p>
            <a:pPr marL="0" indent="0">
              <a:buNone/>
            </a:pPr>
            <a:r>
              <a:rPr lang="en-US" dirty="0"/>
              <a:t>Network: bridge host </a:t>
            </a:r>
            <a:r>
              <a:rPr lang="en-US" dirty="0" err="1"/>
              <a:t>ipvlan</a:t>
            </a:r>
            <a:r>
              <a:rPr lang="en-US" dirty="0"/>
              <a:t> </a:t>
            </a:r>
            <a:r>
              <a:rPr lang="en-US" dirty="0" err="1"/>
              <a:t>macvlan</a:t>
            </a:r>
            <a:r>
              <a:rPr lang="en-US" dirty="0"/>
              <a:t> null overlay</a:t>
            </a:r>
          </a:p>
          <a:p>
            <a:pPr marL="0" indent="0">
              <a:buNone/>
            </a:pPr>
            <a:r>
              <a:rPr lang="en-US" dirty="0"/>
              <a:t>Kernel Version: 4.9.125-linuxkit</a:t>
            </a:r>
          </a:p>
          <a:p>
            <a:pPr marL="0" indent="0">
              <a:buNone/>
            </a:pPr>
            <a:r>
              <a:rPr lang="en-US" dirty="0" err="1"/>
              <a:t>OSType</a:t>
            </a:r>
            <a:r>
              <a:rPr lang="en-US" dirty="0"/>
              <a:t>: </a:t>
            </a:r>
            <a:r>
              <a:rPr lang="en-US" dirty="0" err="1"/>
              <a:t>linux</a:t>
            </a:r>
            <a:endParaRPr lang="en-US" dirty="0"/>
          </a:p>
          <a:p>
            <a:pPr marL="0" indent="0">
              <a:buNone/>
            </a:pPr>
            <a:r>
              <a:rPr lang="en-US" dirty="0"/>
              <a:t>Architecture: x86_64</a:t>
            </a:r>
          </a:p>
          <a:p>
            <a:pPr marL="0" indent="0">
              <a:buNone/>
            </a:pPr>
            <a:r>
              <a:rPr lang="en-US" dirty="0"/>
              <a:t>CPUs: 4</a:t>
            </a:r>
          </a:p>
          <a:p>
            <a:pPr marL="0" indent="0">
              <a:buNone/>
            </a:pPr>
            <a:r>
              <a:rPr lang="en-US" dirty="0">
                <a:solidFill>
                  <a:srgbClr val="FF0000"/>
                </a:solidFill>
              </a:rPr>
              <a:t>Total Memory: 7.786GiB</a:t>
            </a:r>
          </a:p>
          <a:p>
            <a:endParaRPr lang="en-US" dirty="0"/>
          </a:p>
        </p:txBody>
      </p:sp>
      <p:sp>
        <p:nvSpPr>
          <p:cNvPr id="5" name="Footer Placeholder 4">
            <a:extLst>
              <a:ext uri="{FF2B5EF4-FFF2-40B4-BE49-F238E27FC236}">
                <a16:creationId xmlns:a16="http://schemas.microsoft.com/office/drawing/2014/main" id="{63C449CD-DDBB-E743-A943-908AF60A9A6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7E37762-0F52-F14C-80EA-89A154D88856}"/>
              </a:ext>
            </a:extLst>
          </p:cNvPr>
          <p:cNvSpPr>
            <a:spLocks noGrp="1"/>
          </p:cNvSpPr>
          <p:nvPr>
            <p:ph type="sldNum" sz="quarter" idx="12"/>
          </p:nvPr>
        </p:nvSpPr>
        <p:spPr/>
        <p:txBody>
          <a:bodyPr/>
          <a:lstStyle/>
          <a:p>
            <a:fld id="{3310D8EA-3107-4873-B9AB-DD7D3E79053A}" type="slidenum">
              <a:rPr lang="en-US" smtClean="0"/>
              <a:t>36</a:t>
            </a:fld>
            <a:endParaRPr lang="en-US"/>
          </a:p>
        </p:txBody>
      </p:sp>
      <p:sp>
        <p:nvSpPr>
          <p:cNvPr id="9" name="TextBox 8">
            <a:extLst>
              <a:ext uri="{FF2B5EF4-FFF2-40B4-BE49-F238E27FC236}">
                <a16:creationId xmlns:a16="http://schemas.microsoft.com/office/drawing/2014/main" id="{245791F5-9C6E-3643-9110-C267F25A6E27}"/>
              </a:ext>
            </a:extLst>
          </p:cNvPr>
          <p:cNvSpPr txBox="1"/>
          <p:nvPr/>
        </p:nvSpPr>
        <p:spPr>
          <a:xfrm>
            <a:off x="11346025" y="2024743"/>
            <a:ext cx="4323620" cy="836896"/>
          </a:xfrm>
          <a:prstGeom prst="rect">
            <a:avLst/>
          </a:prstGeom>
          <a:noFill/>
        </p:spPr>
        <p:txBody>
          <a:bodyPr wrap="none" rtlCol="0">
            <a:spAutoFit/>
          </a:bodyPr>
          <a:lstStyle/>
          <a:p>
            <a:r>
              <a:rPr lang="en-US" dirty="0"/>
              <a:t>$ </a:t>
            </a:r>
            <a:r>
              <a:rPr lang="en-US" b="1" dirty="0">
                <a:solidFill>
                  <a:srgbClr val="0432FF"/>
                </a:solidFill>
              </a:rPr>
              <a:t>docker info | grep Memory</a:t>
            </a:r>
          </a:p>
          <a:p>
            <a:endParaRPr lang="en-US" dirty="0"/>
          </a:p>
        </p:txBody>
      </p:sp>
      <p:pic>
        <p:nvPicPr>
          <p:cNvPr id="10" name="Picture 9">
            <a:extLst>
              <a:ext uri="{FF2B5EF4-FFF2-40B4-BE49-F238E27FC236}">
                <a16:creationId xmlns:a16="http://schemas.microsoft.com/office/drawing/2014/main" id="{57B110F2-D8DF-674C-A5BF-67799067E312}"/>
              </a:ext>
            </a:extLst>
          </p:cNvPr>
          <p:cNvPicPr>
            <a:picLocks noChangeAspect="1"/>
          </p:cNvPicPr>
          <p:nvPr/>
        </p:nvPicPr>
        <p:blipFill>
          <a:blip r:embed="rId2"/>
          <a:stretch>
            <a:fillRect/>
          </a:stretch>
        </p:blipFill>
        <p:spPr>
          <a:xfrm>
            <a:off x="10912288" y="3558333"/>
            <a:ext cx="4757357" cy="4450431"/>
          </a:xfrm>
          <a:prstGeom prst="rect">
            <a:avLst/>
          </a:prstGeom>
        </p:spPr>
      </p:pic>
      <p:cxnSp>
        <p:nvCxnSpPr>
          <p:cNvPr id="11" name="Straight Arrow Connector 10">
            <a:extLst>
              <a:ext uri="{FF2B5EF4-FFF2-40B4-BE49-F238E27FC236}">
                <a16:creationId xmlns:a16="http://schemas.microsoft.com/office/drawing/2014/main" id="{003C1EEA-7FF8-9547-96DE-5D023ADCECC4}"/>
              </a:ext>
            </a:extLst>
          </p:cNvPr>
          <p:cNvCxnSpPr>
            <a:cxnSpLocks/>
          </p:cNvCxnSpPr>
          <p:nvPr/>
        </p:nvCxnSpPr>
        <p:spPr>
          <a:xfrm>
            <a:off x="11568224" y="5932967"/>
            <a:ext cx="1451580" cy="0"/>
          </a:xfrm>
          <a:prstGeom prst="straightConnector1">
            <a:avLst/>
          </a:prstGeom>
          <a:ln w="5715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2251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F241-0670-6743-9470-49B9AB31684B}"/>
              </a:ext>
            </a:extLst>
          </p:cNvPr>
          <p:cNvSpPr>
            <a:spLocks noGrp="1"/>
          </p:cNvSpPr>
          <p:nvPr>
            <p:ph type="title"/>
          </p:nvPr>
        </p:nvSpPr>
        <p:spPr/>
        <p:txBody>
          <a:bodyPr/>
          <a:lstStyle/>
          <a:p>
            <a:r>
              <a:rPr lang="en-US" dirty="0"/>
              <a:t>Notes on Starting and Stopping Docker</a:t>
            </a:r>
          </a:p>
        </p:txBody>
      </p:sp>
      <p:sp>
        <p:nvSpPr>
          <p:cNvPr id="3" name="Content Placeholder 2">
            <a:extLst>
              <a:ext uri="{FF2B5EF4-FFF2-40B4-BE49-F238E27FC236}">
                <a16:creationId xmlns:a16="http://schemas.microsoft.com/office/drawing/2014/main" id="{31F16467-3BEE-EE45-BB07-99FCB285D5DF}"/>
              </a:ext>
            </a:extLst>
          </p:cNvPr>
          <p:cNvSpPr>
            <a:spLocks noGrp="1"/>
          </p:cNvSpPr>
          <p:nvPr>
            <p:ph idx="1"/>
          </p:nvPr>
        </p:nvSpPr>
        <p:spPr/>
        <p:txBody>
          <a:bodyPr/>
          <a:lstStyle/>
          <a:p>
            <a:r>
              <a:rPr lang="en-US" dirty="0"/>
              <a:t>For the TigerGraph Base Image (one container) you can start and stop the container using the Kitematic GUI </a:t>
            </a:r>
            <a:r>
              <a:rPr lang="en-US" b="1" dirty="0"/>
              <a:t>or</a:t>
            </a:r>
            <a:r>
              <a:rPr lang="en-US" dirty="0"/>
              <a:t> the shell</a:t>
            </a:r>
          </a:p>
          <a:p>
            <a:r>
              <a:rPr lang="en-US" dirty="0"/>
              <a:t>For the Tigergraph Clinical demo you MUST start the containers using the </a:t>
            </a:r>
            <a:r>
              <a:rPr lang="en-US" b="1" dirty="0"/>
              <a:t>docker_compose </a:t>
            </a:r>
            <a:r>
              <a:rPr lang="en-US" dirty="0"/>
              <a:t>UNIX shell command:</a:t>
            </a:r>
          </a:p>
          <a:p>
            <a:pPr marL="474663" lvl="1" indent="0">
              <a:buNone/>
            </a:pPr>
            <a:r>
              <a:rPr lang="en-US" b="1" dirty="0">
                <a:latin typeface="Courier New" panose="02070309020205020404" pitchFamily="49" charset="0"/>
                <a:cs typeface="Courier New" panose="02070309020205020404" pitchFamily="49" charset="0"/>
              </a:rPr>
              <a:t>$ cd tigergraph-training/modeling</a:t>
            </a:r>
          </a:p>
          <a:p>
            <a:pPr marL="474663" lvl="1" indent="0">
              <a:buNone/>
            </a:pPr>
            <a:r>
              <a:rPr lang="en-US" b="1" dirty="0">
                <a:latin typeface="Courier New" panose="02070309020205020404" pitchFamily="49" charset="0"/>
                <a:cs typeface="Courier New" panose="02070309020205020404" pitchFamily="49" charset="0"/>
              </a:rPr>
              <a:t>$ docker-compose run </a:t>
            </a:r>
            <a:r>
              <a:rPr lang="en-US" b="1" dirty="0" err="1">
                <a:latin typeface="Courier New" panose="02070309020205020404" pitchFamily="49" charset="0"/>
                <a:cs typeface="Courier New" panose="02070309020205020404" pitchFamily="49" charset="0"/>
              </a:rPr>
              <a:t>tigergraph_client</a:t>
            </a:r>
            <a:endParaRPr lang="en-US" b="1" dirty="0">
              <a:latin typeface="Courier New" panose="02070309020205020404" pitchFamily="49" charset="0"/>
              <a:cs typeface="Courier New" panose="02070309020205020404" pitchFamily="49" charset="0"/>
            </a:endParaRPr>
          </a:p>
          <a:p>
            <a:r>
              <a:rPr lang="en-US" dirty="0"/>
              <a:t>The docker-compose will look for the right docker-</a:t>
            </a:r>
            <a:r>
              <a:rPr lang="en-US" dirty="0" err="1"/>
              <a:t>compose.yml</a:t>
            </a:r>
            <a:r>
              <a:rPr lang="en-US" dirty="0"/>
              <a:t> file</a:t>
            </a:r>
          </a:p>
          <a:p>
            <a:r>
              <a:rPr lang="en-US" dirty="0"/>
              <a:t> Note that you can stop both containers from the Kitematic GUI</a:t>
            </a:r>
          </a:p>
        </p:txBody>
      </p:sp>
      <p:sp>
        <p:nvSpPr>
          <p:cNvPr id="5" name="Footer Placeholder 4">
            <a:extLst>
              <a:ext uri="{FF2B5EF4-FFF2-40B4-BE49-F238E27FC236}">
                <a16:creationId xmlns:a16="http://schemas.microsoft.com/office/drawing/2014/main" id="{7AF34CAD-1D60-904E-B8FE-CAA8FC582E1C}"/>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67408D3D-37B8-B649-954D-20D07EB5F962}"/>
              </a:ext>
            </a:extLst>
          </p:cNvPr>
          <p:cNvSpPr>
            <a:spLocks noGrp="1"/>
          </p:cNvSpPr>
          <p:nvPr>
            <p:ph type="sldNum" sz="quarter" idx="12"/>
          </p:nvPr>
        </p:nvSpPr>
        <p:spPr/>
        <p:txBody>
          <a:bodyPr/>
          <a:lstStyle/>
          <a:p>
            <a:fld id="{3310D8EA-3107-4873-B9AB-DD7D3E79053A}" type="slidenum">
              <a:rPr lang="en-US" smtClean="0"/>
              <a:t>37</a:t>
            </a:fld>
            <a:endParaRPr lang="en-US"/>
          </a:p>
        </p:txBody>
      </p:sp>
    </p:spTree>
    <p:extLst>
      <p:ext uri="{BB962C8B-B14F-4D97-AF65-F5344CB8AC3E}">
        <p14:creationId xmlns:p14="http://schemas.microsoft.com/office/powerpoint/2010/main" val="295873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48595F-A540-8F4D-85A0-9E86FFAE6665}"/>
              </a:ext>
            </a:extLst>
          </p:cNvPr>
          <p:cNvSpPr>
            <a:spLocks noGrp="1"/>
          </p:cNvSpPr>
          <p:nvPr>
            <p:ph type="title"/>
          </p:nvPr>
        </p:nvSpPr>
        <p:spPr/>
        <p:txBody>
          <a:bodyPr/>
          <a:lstStyle/>
          <a:p>
            <a:r>
              <a:rPr lang="en-US" dirty="0"/>
              <a:t>TigerGraph Clinical Labs</a:t>
            </a:r>
          </a:p>
        </p:txBody>
      </p:sp>
      <p:sp>
        <p:nvSpPr>
          <p:cNvPr id="8" name="Content Placeholder 7">
            <a:extLst>
              <a:ext uri="{FF2B5EF4-FFF2-40B4-BE49-F238E27FC236}">
                <a16:creationId xmlns:a16="http://schemas.microsoft.com/office/drawing/2014/main" id="{12F49E72-0EB9-6543-AC65-778A8D4FEDE4}"/>
              </a:ext>
            </a:extLst>
          </p:cNvPr>
          <p:cNvSpPr>
            <a:spLocks noGrp="1"/>
          </p:cNvSpPr>
          <p:nvPr>
            <p:ph idx="1"/>
          </p:nvPr>
        </p:nvSpPr>
        <p:spPr>
          <a:xfrm>
            <a:off x="721118" y="6392261"/>
            <a:ext cx="16596361" cy="2420449"/>
          </a:xfrm>
        </p:spPr>
        <p:txBody>
          <a:bodyPr/>
          <a:lstStyle/>
          <a:p>
            <a:r>
              <a:rPr lang="en-US" dirty="0"/>
              <a:t>There will be two Docker images running</a:t>
            </a:r>
          </a:p>
          <a:p>
            <a:pPr lvl="1"/>
            <a:r>
              <a:rPr lang="en-US" dirty="0"/>
              <a:t>The standard server that has clinical data and labs ready to load</a:t>
            </a:r>
          </a:p>
          <a:p>
            <a:pPr lvl="1"/>
            <a:r>
              <a:rPr lang="en-US" dirty="0"/>
              <a:t>A very small client with just gradle and the GSQL client libraries</a:t>
            </a:r>
          </a:p>
          <a:p>
            <a:pPr lvl="1"/>
            <a:r>
              <a:rPr lang="en-US" dirty="0"/>
              <a:t>You connect your terminal to the TigerGraph Client (Exec)</a:t>
            </a:r>
          </a:p>
        </p:txBody>
      </p:sp>
      <p:sp>
        <p:nvSpPr>
          <p:cNvPr id="5" name="Footer Placeholder 4">
            <a:extLst>
              <a:ext uri="{FF2B5EF4-FFF2-40B4-BE49-F238E27FC236}">
                <a16:creationId xmlns:a16="http://schemas.microsoft.com/office/drawing/2014/main" id="{EBEAE654-78E7-5347-B3A0-F623956ED03F}"/>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A1931099-335F-0A46-AD32-7136C7AD1D1D}"/>
              </a:ext>
            </a:extLst>
          </p:cNvPr>
          <p:cNvSpPr>
            <a:spLocks noGrp="1"/>
          </p:cNvSpPr>
          <p:nvPr>
            <p:ph type="sldNum" sz="quarter" idx="12"/>
          </p:nvPr>
        </p:nvSpPr>
        <p:spPr/>
        <p:txBody>
          <a:bodyPr/>
          <a:lstStyle/>
          <a:p>
            <a:fld id="{3310D8EA-3107-4873-B9AB-DD7D3E79053A}" type="slidenum">
              <a:rPr lang="en-US" smtClean="0"/>
              <a:t>38</a:t>
            </a:fld>
            <a:endParaRPr lang="en-US"/>
          </a:p>
        </p:txBody>
      </p:sp>
      <p:sp>
        <p:nvSpPr>
          <p:cNvPr id="9" name="Rectangle 8">
            <a:extLst>
              <a:ext uri="{FF2B5EF4-FFF2-40B4-BE49-F238E27FC236}">
                <a16:creationId xmlns:a16="http://schemas.microsoft.com/office/drawing/2014/main" id="{77901DEC-95B8-5B4E-ABC0-FAC6F69871F5}"/>
              </a:ext>
            </a:extLst>
          </p:cNvPr>
          <p:cNvSpPr/>
          <p:nvPr/>
        </p:nvSpPr>
        <p:spPr>
          <a:xfrm>
            <a:off x="13564170" y="3230844"/>
            <a:ext cx="2892489" cy="1101012"/>
          </a:xfrm>
          <a:prstGeom prst="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TigerGraph</a:t>
            </a:r>
          </a:p>
          <a:p>
            <a:pPr algn="ctr"/>
            <a:r>
              <a:rPr lang="en-US" dirty="0">
                <a:solidFill>
                  <a:schemeClr val="tx1"/>
                </a:solidFill>
              </a:rPr>
              <a:t>Server</a:t>
            </a:r>
          </a:p>
        </p:txBody>
      </p:sp>
      <p:sp>
        <p:nvSpPr>
          <p:cNvPr id="10" name="Rectangle 9">
            <a:extLst>
              <a:ext uri="{FF2B5EF4-FFF2-40B4-BE49-F238E27FC236}">
                <a16:creationId xmlns:a16="http://schemas.microsoft.com/office/drawing/2014/main" id="{94B2F8A2-3570-8547-B461-5D8E9889DC40}"/>
              </a:ext>
            </a:extLst>
          </p:cNvPr>
          <p:cNvSpPr/>
          <p:nvPr/>
        </p:nvSpPr>
        <p:spPr>
          <a:xfrm>
            <a:off x="9220978" y="3262065"/>
            <a:ext cx="2892489" cy="1101012"/>
          </a:xfrm>
          <a:prstGeom prst="rect">
            <a:avLst/>
          </a:prstGeom>
          <a:solidFill>
            <a:schemeClr val="accent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TigerGraph</a:t>
            </a:r>
          </a:p>
          <a:p>
            <a:pPr algn="ctr"/>
            <a:r>
              <a:rPr lang="en-US" dirty="0"/>
              <a:t>Client</a:t>
            </a:r>
          </a:p>
        </p:txBody>
      </p:sp>
      <p:sp>
        <p:nvSpPr>
          <p:cNvPr id="11" name="TextBox 10">
            <a:extLst>
              <a:ext uri="{FF2B5EF4-FFF2-40B4-BE49-F238E27FC236}">
                <a16:creationId xmlns:a16="http://schemas.microsoft.com/office/drawing/2014/main" id="{417E97DF-8017-4049-A6BD-561B41F6E001}"/>
              </a:ext>
            </a:extLst>
          </p:cNvPr>
          <p:cNvSpPr txBox="1"/>
          <p:nvPr/>
        </p:nvSpPr>
        <p:spPr>
          <a:xfrm>
            <a:off x="9683257" y="4586868"/>
            <a:ext cx="1849865" cy="1209177"/>
          </a:xfrm>
          <a:prstGeom prst="rect">
            <a:avLst/>
          </a:prstGeom>
          <a:noFill/>
        </p:spPr>
        <p:txBody>
          <a:bodyPr wrap="none" rtlCol="0">
            <a:spAutoFit/>
          </a:bodyPr>
          <a:lstStyle/>
          <a:p>
            <a:r>
              <a:rPr lang="en-US" dirty="0"/>
              <a:t>Gradle</a:t>
            </a:r>
          </a:p>
          <a:p>
            <a:r>
              <a:rPr lang="en-US" dirty="0"/>
              <a:t>GSQL client</a:t>
            </a:r>
          </a:p>
          <a:p>
            <a:r>
              <a:rPr lang="en-US" dirty="0"/>
              <a:t>200MB</a:t>
            </a:r>
          </a:p>
        </p:txBody>
      </p:sp>
      <p:sp>
        <p:nvSpPr>
          <p:cNvPr id="12" name="TextBox 11">
            <a:extLst>
              <a:ext uri="{FF2B5EF4-FFF2-40B4-BE49-F238E27FC236}">
                <a16:creationId xmlns:a16="http://schemas.microsoft.com/office/drawing/2014/main" id="{6599019B-F0CA-5342-896C-16145C3085FC}"/>
              </a:ext>
            </a:extLst>
          </p:cNvPr>
          <p:cNvSpPr txBox="1"/>
          <p:nvPr/>
        </p:nvSpPr>
        <p:spPr>
          <a:xfrm>
            <a:off x="13638243" y="4618548"/>
            <a:ext cx="2744341" cy="1209177"/>
          </a:xfrm>
          <a:prstGeom prst="rect">
            <a:avLst/>
          </a:prstGeom>
          <a:noFill/>
        </p:spPr>
        <p:txBody>
          <a:bodyPr wrap="none" rtlCol="0">
            <a:spAutoFit/>
          </a:bodyPr>
          <a:lstStyle/>
          <a:p>
            <a:r>
              <a:rPr lang="en-US" dirty="0"/>
              <a:t>TigerGraph Server</a:t>
            </a:r>
          </a:p>
          <a:p>
            <a:r>
              <a:rPr lang="en-US" dirty="0"/>
              <a:t>Data Files</a:t>
            </a:r>
          </a:p>
          <a:p>
            <a:r>
              <a:rPr lang="en-US" dirty="0"/>
              <a:t>3GB</a:t>
            </a:r>
          </a:p>
        </p:txBody>
      </p:sp>
      <p:pic>
        <p:nvPicPr>
          <p:cNvPr id="13" name="Picture 12">
            <a:extLst>
              <a:ext uri="{FF2B5EF4-FFF2-40B4-BE49-F238E27FC236}">
                <a16:creationId xmlns:a16="http://schemas.microsoft.com/office/drawing/2014/main" id="{6CEB56E3-EA4B-764E-A7AD-A986EA339EB7}"/>
              </a:ext>
            </a:extLst>
          </p:cNvPr>
          <p:cNvPicPr>
            <a:picLocks noChangeAspect="1"/>
          </p:cNvPicPr>
          <p:nvPr/>
        </p:nvPicPr>
        <p:blipFill>
          <a:blip r:embed="rId2"/>
          <a:stretch>
            <a:fillRect/>
          </a:stretch>
        </p:blipFill>
        <p:spPr>
          <a:xfrm>
            <a:off x="472594" y="2420192"/>
            <a:ext cx="7457965" cy="2674321"/>
          </a:xfrm>
          <a:prstGeom prst="rect">
            <a:avLst/>
          </a:prstGeom>
        </p:spPr>
      </p:pic>
      <p:cxnSp>
        <p:nvCxnSpPr>
          <p:cNvPr id="15" name="Straight Arrow Connector 14">
            <a:extLst>
              <a:ext uri="{FF2B5EF4-FFF2-40B4-BE49-F238E27FC236}">
                <a16:creationId xmlns:a16="http://schemas.microsoft.com/office/drawing/2014/main" id="{AEFD14B4-CFC7-0F44-BB1E-6881279BA8BC}"/>
              </a:ext>
            </a:extLst>
          </p:cNvPr>
          <p:cNvCxnSpPr>
            <a:cxnSpLocks/>
            <a:endCxn id="10" idx="1"/>
          </p:cNvCxnSpPr>
          <p:nvPr/>
        </p:nvCxnSpPr>
        <p:spPr>
          <a:xfrm>
            <a:off x="7918423" y="3812571"/>
            <a:ext cx="1302555"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ACA0DD-876D-D94C-9B6F-C4CECA699804}"/>
              </a:ext>
            </a:extLst>
          </p:cNvPr>
          <p:cNvCxnSpPr>
            <a:cxnSpLocks/>
            <a:stCxn id="10" idx="3"/>
            <a:endCxn id="9" idx="1"/>
          </p:cNvCxnSpPr>
          <p:nvPr/>
        </p:nvCxnSpPr>
        <p:spPr>
          <a:xfrm flipV="1">
            <a:off x="12113467" y="3781350"/>
            <a:ext cx="1450703" cy="31221"/>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06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BC7303-A105-1149-99AD-7D56208E8877}"/>
              </a:ext>
            </a:extLst>
          </p:cNvPr>
          <p:cNvSpPr>
            <a:spLocks noGrp="1"/>
          </p:cNvSpPr>
          <p:nvPr>
            <p:ph type="title"/>
          </p:nvPr>
        </p:nvSpPr>
        <p:spPr/>
        <p:txBody>
          <a:bodyPr/>
          <a:lstStyle/>
          <a:p>
            <a:r>
              <a:rPr lang="en-US" dirty="0" err="1"/>
              <a:t>Docker.compose.yml</a:t>
            </a:r>
            <a:r>
              <a:rPr lang="en-US" dirty="0"/>
              <a:t> file</a:t>
            </a:r>
          </a:p>
        </p:txBody>
      </p:sp>
      <p:sp>
        <p:nvSpPr>
          <p:cNvPr id="8" name="Content Placeholder 7">
            <a:extLst>
              <a:ext uri="{FF2B5EF4-FFF2-40B4-BE49-F238E27FC236}">
                <a16:creationId xmlns:a16="http://schemas.microsoft.com/office/drawing/2014/main" id="{924794C1-800B-2542-950A-8EACBF24E28F}"/>
              </a:ext>
            </a:extLst>
          </p:cNvPr>
          <p:cNvSpPr>
            <a:spLocks noGrp="1"/>
          </p:cNvSpPr>
          <p:nvPr>
            <p:ph idx="1"/>
          </p:nvPr>
        </p:nvSpPr>
        <p:spPr>
          <a:xfrm>
            <a:off x="726439" y="1588325"/>
            <a:ext cx="16596361" cy="7327075"/>
          </a:xfrm>
          <a:solidFill>
            <a:schemeClr val="bg1">
              <a:lumMod val="95000"/>
            </a:schemeClr>
          </a:solidFill>
          <a:ln>
            <a:solidFill>
              <a:schemeClr val="tx1">
                <a:lumMod val="50000"/>
              </a:schemeClr>
            </a:solidFill>
          </a:ln>
        </p:spPr>
        <p:txBody>
          <a:bodyPr lIns="91440" tIns="91440"/>
          <a:lstStyle/>
          <a:p>
            <a:pPr marL="0" indent="0">
              <a:spcBef>
                <a:spcPts val="0"/>
              </a:spcBef>
              <a:buNone/>
            </a:pPr>
            <a:r>
              <a:rPr lang="en-US" sz="2000" b="1" dirty="0"/>
              <a:t>version: '3.4'</a:t>
            </a:r>
          </a:p>
          <a:p>
            <a:pPr marL="0" indent="0">
              <a:spcBef>
                <a:spcPts val="0"/>
              </a:spcBef>
              <a:buNone/>
            </a:pPr>
            <a:r>
              <a:rPr lang="en-US" sz="2000" b="1" dirty="0"/>
              <a:t>services:</a:t>
            </a:r>
          </a:p>
          <a:p>
            <a:pPr marL="0" indent="0">
              <a:spcBef>
                <a:spcPts val="0"/>
              </a:spcBef>
              <a:buNone/>
            </a:pPr>
            <a:r>
              <a:rPr lang="en-US" sz="2000" b="1" dirty="0"/>
              <a:t>  </a:t>
            </a:r>
            <a:r>
              <a:rPr lang="en-US" sz="2000" b="1" dirty="0" err="1">
                <a:solidFill>
                  <a:schemeClr val="accent1"/>
                </a:solidFill>
              </a:rPr>
              <a:t>tigergraph_server</a:t>
            </a:r>
            <a:r>
              <a:rPr lang="en-US" sz="2000" b="1" dirty="0">
                <a:solidFill>
                  <a:schemeClr val="accent1"/>
                </a:solidFill>
              </a:rPr>
              <a:t>:</a:t>
            </a:r>
          </a:p>
          <a:p>
            <a:pPr marL="0" indent="0">
              <a:spcBef>
                <a:spcPts val="0"/>
              </a:spcBef>
              <a:buNone/>
            </a:pPr>
            <a:r>
              <a:rPr lang="en-US" sz="2000" b="1" dirty="0"/>
              <a:t>    networks:</a:t>
            </a:r>
          </a:p>
          <a:p>
            <a:pPr marL="0" indent="0">
              <a:spcBef>
                <a:spcPts val="0"/>
              </a:spcBef>
              <a:buNone/>
            </a:pPr>
            <a:r>
              <a:rPr lang="en-US" sz="2000" b="1" dirty="0"/>
              <a:t>        - gateway</a:t>
            </a:r>
          </a:p>
          <a:p>
            <a:pPr marL="0" indent="0">
              <a:spcBef>
                <a:spcPts val="0"/>
              </a:spcBef>
              <a:buNone/>
            </a:pPr>
            <a:r>
              <a:rPr lang="en-US" sz="2000" b="1" dirty="0"/>
              <a:t>    image: docker.repo1.uhc.com/</a:t>
            </a:r>
            <a:r>
              <a:rPr lang="en-US" sz="2000" b="1" dirty="0" err="1"/>
              <a:t>graphtraining</a:t>
            </a:r>
            <a:r>
              <a:rPr lang="en-US" sz="2000" b="1" dirty="0"/>
              <a:t>/</a:t>
            </a:r>
            <a:r>
              <a:rPr lang="en-US" sz="2000" b="1" dirty="0" err="1"/>
              <a:t>modeling</a:t>
            </a:r>
            <a:r>
              <a:rPr lang="en-US" sz="2000" b="1" dirty="0" err="1">
                <a:solidFill>
                  <a:schemeClr val="accent1"/>
                </a:solidFill>
              </a:rPr>
              <a:t>server</a:t>
            </a:r>
            <a:r>
              <a:rPr lang="en-US" sz="2000" b="1" dirty="0" err="1"/>
              <a:t>:latest</a:t>
            </a:r>
            <a:endParaRPr lang="en-US" sz="2000" b="1" dirty="0"/>
          </a:p>
          <a:p>
            <a:pPr marL="0" indent="0">
              <a:spcBef>
                <a:spcPts val="0"/>
              </a:spcBef>
              <a:buNone/>
            </a:pPr>
            <a:r>
              <a:rPr lang="en-US" sz="2000" b="1" dirty="0"/>
              <a:t>    </a:t>
            </a:r>
            <a:r>
              <a:rPr lang="en-US" sz="2000" b="1" dirty="0" err="1"/>
              <a:t>container_name</a:t>
            </a:r>
            <a:r>
              <a:rPr lang="en-US" sz="2000" b="1" dirty="0"/>
              <a:t>: </a:t>
            </a:r>
            <a:r>
              <a:rPr lang="en-US" sz="2000" b="1" dirty="0" err="1"/>
              <a:t>modeling_server</a:t>
            </a:r>
            <a:endParaRPr lang="en-US" sz="2000" b="1" dirty="0"/>
          </a:p>
          <a:p>
            <a:pPr marL="0" indent="0">
              <a:spcBef>
                <a:spcPts val="0"/>
              </a:spcBef>
              <a:buNone/>
            </a:pPr>
            <a:r>
              <a:rPr lang="en-US" sz="2000" b="1" dirty="0"/>
              <a:t>    </a:t>
            </a:r>
            <a:r>
              <a:rPr lang="en-US" sz="2000" b="1" dirty="0" err="1"/>
              <a:t>tty</a:t>
            </a:r>
            <a:r>
              <a:rPr lang="en-US" sz="2000" b="1" dirty="0"/>
              <a:t>: true</a:t>
            </a:r>
          </a:p>
          <a:p>
            <a:pPr marL="0" indent="0">
              <a:spcBef>
                <a:spcPts val="0"/>
              </a:spcBef>
              <a:buNone/>
            </a:pPr>
            <a:r>
              <a:rPr lang="en-US" sz="2000" b="1" dirty="0"/>
              <a:t>    </a:t>
            </a:r>
            <a:r>
              <a:rPr lang="en-US" sz="2000" b="1" dirty="0" err="1"/>
              <a:t>stdin_open</a:t>
            </a:r>
            <a:r>
              <a:rPr lang="en-US" sz="2000" b="1" dirty="0"/>
              <a:t>: true</a:t>
            </a:r>
          </a:p>
          <a:p>
            <a:pPr marL="0" indent="0">
              <a:spcBef>
                <a:spcPts val="0"/>
              </a:spcBef>
              <a:buNone/>
            </a:pPr>
            <a:r>
              <a:rPr lang="en-US" sz="2000" b="1" dirty="0"/>
              <a:t>    ports:</a:t>
            </a:r>
          </a:p>
          <a:p>
            <a:pPr marL="0" indent="0">
              <a:spcBef>
                <a:spcPts val="0"/>
              </a:spcBef>
              <a:buNone/>
            </a:pPr>
            <a:r>
              <a:rPr lang="en-US" sz="2000" b="1" dirty="0"/>
              <a:t>      - "4142:14240"</a:t>
            </a:r>
          </a:p>
          <a:p>
            <a:pPr marL="0" indent="0">
              <a:spcBef>
                <a:spcPts val="0"/>
              </a:spcBef>
              <a:buNone/>
            </a:pPr>
            <a:r>
              <a:rPr lang="en-US" sz="2000" b="1" dirty="0">
                <a:solidFill>
                  <a:schemeClr val="accent1"/>
                </a:solidFill>
              </a:rPr>
              <a:t>  tigergraph_client:</a:t>
            </a:r>
          </a:p>
          <a:p>
            <a:pPr marL="0" indent="0">
              <a:spcBef>
                <a:spcPts val="0"/>
              </a:spcBef>
              <a:buNone/>
            </a:pPr>
            <a:r>
              <a:rPr lang="en-US" sz="2000" b="1" dirty="0"/>
              <a:t>    </a:t>
            </a:r>
            <a:r>
              <a:rPr lang="en-US" sz="2000" b="1" dirty="0" err="1"/>
              <a:t>container_name</a:t>
            </a:r>
            <a:r>
              <a:rPr lang="en-US" sz="2000" b="1" dirty="0"/>
              <a:t>: </a:t>
            </a:r>
            <a:r>
              <a:rPr lang="en-US" sz="2000" b="1" dirty="0" err="1"/>
              <a:t>modeling_client</a:t>
            </a:r>
            <a:endParaRPr lang="en-US" sz="2000" b="1" dirty="0"/>
          </a:p>
          <a:p>
            <a:pPr marL="0" indent="0">
              <a:spcBef>
                <a:spcPts val="0"/>
              </a:spcBef>
              <a:buNone/>
            </a:pPr>
            <a:r>
              <a:rPr lang="en-US" sz="2000" b="1" dirty="0"/>
              <a:t>    image: docker.repo1.uhc.com/</a:t>
            </a:r>
            <a:r>
              <a:rPr lang="en-US" sz="2000" b="1" dirty="0" err="1"/>
              <a:t>graphtraining</a:t>
            </a:r>
            <a:r>
              <a:rPr lang="en-US" sz="2000" b="1" dirty="0"/>
              <a:t>/</a:t>
            </a:r>
            <a:r>
              <a:rPr lang="en-US" sz="2000" b="1" dirty="0" err="1"/>
              <a:t>modeling</a:t>
            </a:r>
            <a:r>
              <a:rPr lang="en-US" sz="2000" b="1" dirty="0" err="1">
                <a:solidFill>
                  <a:schemeClr val="accent1"/>
                </a:solidFill>
              </a:rPr>
              <a:t>client</a:t>
            </a:r>
            <a:r>
              <a:rPr lang="en-US" sz="2000" b="1" dirty="0" err="1"/>
              <a:t>:latest</a:t>
            </a:r>
            <a:endParaRPr lang="en-US" sz="2000" b="1" dirty="0"/>
          </a:p>
          <a:p>
            <a:pPr marL="0" indent="0">
              <a:spcBef>
                <a:spcPts val="0"/>
              </a:spcBef>
              <a:buNone/>
            </a:pPr>
            <a:r>
              <a:rPr lang="en-US" sz="2000" b="1" dirty="0"/>
              <a:t>    </a:t>
            </a:r>
            <a:r>
              <a:rPr lang="en-US" sz="2000" b="1" dirty="0" err="1">
                <a:solidFill>
                  <a:schemeClr val="accent1"/>
                </a:solidFill>
              </a:rPr>
              <a:t>depends_on</a:t>
            </a:r>
            <a:r>
              <a:rPr lang="en-US" sz="2000" b="1" dirty="0">
                <a:solidFill>
                  <a:schemeClr val="accent1"/>
                </a:solidFill>
              </a:rPr>
              <a:t>:</a:t>
            </a:r>
          </a:p>
          <a:p>
            <a:pPr marL="0" indent="0">
              <a:spcBef>
                <a:spcPts val="0"/>
              </a:spcBef>
              <a:buNone/>
            </a:pPr>
            <a:r>
              <a:rPr lang="en-US" sz="2000" b="1" dirty="0">
                <a:solidFill>
                  <a:schemeClr val="accent1"/>
                </a:solidFill>
              </a:rPr>
              <a:t>       - </a:t>
            </a:r>
            <a:r>
              <a:rPr lang="en-US" sz="2000" b="1" dirty="0" err="1">
                <a:solidFill>
                  <a:schemeClr val="accent1"/>
                </a:solidFill>
              </a:rPr>
              <a:t>tigergraph_server</a:t>
            </a:r>
            <a:endParaRPr lang="en-US" sz="2000" b="1" dirty="0">
              <a:solidFill>
                <a:schemeClr val="accent1"/>
              </a:solidFill>
            </a:endParaRPr>
          </a:p>
          <a:p>
            <a:pPr marL="0" indent="0">
              <a:spcBef>
                <a:spcPts val="0"/>
              </a:spcBef>
              <a:buNone/>
            </a:pPr>
            <a:r>
              <a:rPr lang="en-US" sz="2000" b="1" dirty="0"/>
              <a:t>    networks:</a:t>
            </a:r>
          </a:p>
          <a:p>
            <a:pPr marL="0" indent="0">
              <a:spcBef>
                <a:spcPts val="0"/>
              </a:spcBef>
              <a:buNone/>
            </a:pPr>
            <a:r>
              <a:rPr lang="en-US" sz="2000" b="1" dirty="0"/>
              <a:t>       - gateway</a:t>
            </a:r>
          </a:p>
        </p:txBody>
      </p:sp>
      <p:sp>
        <p:nvSpPr>
          <p:cNvPr id="5" name="Footer Placeholder 4">
            <a:extLst>
              <a:ext uri="{FF2B5EF4-FFF2-40B4-BE49-F238E27FC236}">
                <a16:creationId xmlns:a16="http://schemas.microsoft.com/office/drawing/2014/main" id="{7782D066-AF41-7A4B-B365-275DE16FF96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19EEE51-E533-5347-AF96-5819FDAC75F1}"/>
              </a:ext>
            </a:extLst>
          </p:cNvPr>
          <p:cNvSpPr>
            <a:spLocks noGrp="1"/>
          </p:cNvSpPr>
          <p:nvPr>
            <p:ph type="sldNum" sz="quarter" idx="12"/>
          </p:nvPr>
        </p:nvSpPr>
        <p:spPr/>
        <p:txBody>
          <a:bodyPr/>
          <a:lstStyle/>
          <a:p>
            <a:fld id="{3310D8EA-3107-4873-B9AB-DD7D3E79053A}" type="slidenum">
              <a:rPr lang="en-US" smtClean="0"/>
              <a:t>39</a:t>
            </a:fld>
            <a:endParaRPr lang="en-US"/>
          </a:p>
        </p:txBody>
      </p:sp>
    </p:spTree>
    <p:extLst>
      <p:ext uri="{BB962C8B-B14F-4D97-AF65-F5344CB8AC3E}">
        <p14:creationId xmlns:p14="http://schemas.microsoft.com/office/powerpoint/2010/main" val="1194478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p:cNvSpPr/>
          <p:nvPr/>
        </p:nvSpPr>
        <p:spPr>
          <a:xfrm>
            <a:off x="1535225" y="1209549"/>
            <a:ext cx="12607770" cy="2011681"/>
          </a:xfrm>
          <a:prstGeom prst="rect">
            <a:avLst/>
          </a:prstGeom>
          <a:solidFill>
            <a:schemeClr val="bg1">
              <a:lumMod val="9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8293" rIns="58293" rtlCol="0" anchor="ctr"/>
          <a:lstStyle/>
          <a:p>
            <a:r>
              <a:rPr lang="en-US" sz="6000" b="1" dirty="0">
                <a:solidFill>
                  <a:schemeClr val="tx1"/>
                </a:solidFill>
                <a:latin typeface="+mj-lt"/>
              </a:rPr>
              <a:t>Graph Databases for Healthcare</a:t>
            </a:r>
          </a:p>
          <a:p>
            <a:r>
              <a:rPr lang="en-US" sz="2400" b="1" dirty="0">
                <a:solidFill>
                  <a:schemeClr val="tx1"/>
                </a:solidFill>
                <a:latin typeface="+mj-lt"/>
              </a:rPr>
              <a:t>DRAFT Version 1.0</a:t>
            </a:r>
          </a:p>
          <a:p>
            <a:r>
              <a:rPr lang="en-US" sz="2400" b="1" dirty="0">
                <a:solidFill>
                  <a:schemeClr val="tx1"/>
                </a:solidFill>
                <a:latin typeface="+mj-lt"/>
              </a:rPr>
              <a:t>Last Updated  December 2018</a:t>
            </a:r>
          </a:p>
        </p:txBody>
      </p:sp>
      <p:sp>
        <p:nvSpPr>
          <p:cNvPr id="2" name="TextBox 1"/>
          <p:cNvSpPr txBox="1"/>
          <p:nvPr/>
        </p:nvSpPr>
        <p:spPr>
          <a:xfrm>
            <a:off x="4409538" y="8849138"/>
            <a:ext cx="7505061" cy="646331"/>
          </a:xfrm>
          <a:prstGeom prst="rect">
            <a:avLst/>
          </a:prstGeom>
          <a:solidFill>
            <a:schemeClr val="bg1">
              <a:lumMod val="95000"/>
              <a:alpha val="63000"/>
            </a:schemeClr>
          </a:solidFill>
        </p:spPr>
        <p:txBody>
          <a:bodyPr wrap="square" rtlCol="0">
            <a:spAutoFit/>
          </a:bodyPr>
          <a:lstStyle/>
          <a:p>
            <a:endParaRPr lang="en-US" sz="3600" dirty="0"/>
          </a:p>
        </p:txBody>
      </p:sp>
      <p:pic>
        <p:nvPicPr>
          <p:cNvPr id="4" name="Picture 3">
            <a:extLst>
              <a:ext uri="{FF2B5EF4-FFF2-40B4-BE49-F238E27FC236}">
                <a16:creationId xmlns:a16="http://schemas.microsoft.com/office/drawing/2014/main" id="{9D0F56D9-35D3-F94B-A324-0336D6BCED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94" t="18631" r="7973" b="19012"/>
          <a:stretch/>
        </p:blipFill>
        <p:spPr>
          <a:xfrm>
            <a:off x="804433" y="8308093"/>
            <a:ext cx="3470604" cy="1082091"/>
          </a:xfrm>
          <a:prstGeom prst="rect">
            <a:avLst/>
          </a:prstGeom>
        </p:spPr>
      </p:pic>
      <p:sp>
        <p:nvSpPr>
          <p:cNvPr id="3" name="TextBox 2">
            <a:extLst>
              <a:ext uri="{FF2B5EF4-FFF2-40B4-BE49-F238E27FC236}">
                <a16:creationId xmlns:a16="http://schemas.microsoft.com/office/drawing/2014/main" id="{3A23E9FF-6293-F544-8126-CD517E34A8A6}"/>
              </a:ext>
            </a:extLst>
          </p:cNvPr>
          <p:cNvSpPr txBox="1"/>
          <p:nvPr/>
        </p:nvSpPr>
        <p:spPr>
          <a:xfrm>
            <a:off x="1375887" y="4280858"/>
            <a:ext cx="5079019" cy="1384995"/>
          </a:xfrm>
          <a:prstGeom prst="rect">
            <a:avLst/>
          </a:prstGeom>
          <a:noFill/>
        </p:spPr>
        <p:txBody>
          <a:bodyPr wrap="none" rtlCol="0">
            <a:spAutoFit/>
          </a:bodyPr>
          <a:lstStyle/>
          <a:p>
            <a:r>
              <a:rPr lang="en-US" sz="3600" b="1" dirty="0"/>
              <a:t>Dan McCreary</a:t>
            </a:r>
          </a:p>
          <a:p>
            <a:r>
              <a:rPr lang="en-US" sz="2400" dirty="0"/>
              <a:t>Distinguished Engineer</a:t>
            </a:r>
          </a:p>
          <a:p>
            <a:r>
              <a:rPr lang="en-US" sz="2400" dirty="0"/>
              <a:t>Advanced Technology Collaborative</a:t>
            </a:r>
          </a:p>
        </p:txBody>
      </p:sp>
      <p:sp>
        <p:nvSpPr>
          <p:cNvPr id="5" name="TextBox 4">
            <a:extLst>
              <a:ext uri="{FF2B5EF4-FFF2-40B4-BE49-F238E27FC236}">
                <a16:creationId xmlns:a16="http://schemas.microsoft.com/office/drawing/2014/main" id="{74ED9063-CD64-6042-8514-35074050AF34}"/>
              </a:ext>
            </a:extLst>
          </p:cNvPr>
          <p:cNvSpPr txBox="1"/>
          <p:nvPr/>
        </p:nvSpPr>
        <p:spPr>
          <a:xfrm>
            <a:off x="10636897" y="4161453"/>
            <a:ext cx="10056775" cy="2308324"/>
          </a:xfrm>
          <a:prstGeom prst="rect">
            <a:avLst/>
          </a:prstGeom>
          <a:noFill/>
        </p:spPr>
        <p:txBody>
          <a:bodyPr wrap="square" rtlCol="0">
            <a:spAutoFit/>
          </a:bodyPr>
          <a:lstStyle>
            <a:defPPr>
              <a:defRPr lang="en-US"/>
            </a:defPPr>
            <a:lvl1pPr>
              <a:defRPr sz="3600" b="1"/>
            </a:lvl1pPr>
          </a:lstStyle>
          <a:p>
            <a:r>
              <a:rPr lang="en-US" dirty="0"/>
              <a:t>Sudeep Vishnumurthy</a:t>
            </a:r>
          </a:p>
          <a:p>
            <a:r>
              <a:rPr lang="en-US" sz="2400" b="0" dirty="0"/>
              <a:t>Senior Principal Engineer</a:t>
            </a:r>
          </a:p>
          <a:p>
            <a:r>
              <a:rPr lang="en-US" sz="2400" b="0" dirty="0"/>
              <a:t>Enterprise Enablement and </a:t>
            </a:r>
          </a:p>
          <a:p>
            <a:r>
              <a:rPr lang="en-US" sz="2400" b="0" dirty="0"/>
              <a:t>Platform Services</a:t>
            </a:r>
          </a:p>
          <a:p>
            <a:endParaRPr lang="en-US" dirty="0"/>
          </a:p>
        </p:txBody>
      </p:sp>
      <p:sp>
        <p:nvSpPr>
          <p:cNvPr id="6" name="TextBox 5">
            <a:extLst>
              <a:ext uri="{FF2B5EF4-FFF2-40B4-BE49-F238E27FC236}">
                <a16:creationId xmlns:a16="http://schemas.microsoft.com/office/drawing/2014/main" id="{136AA4E0-B696-BE44-993C-B869A1357BE9}"/>
              </a:ext>
            </a:extLst>
          </p:cNvPr>
          <p:cNvSpPr txBox="1"/>
          <p:nvPr/>
        </p:nvSpPr>
        <p:spPr>
          <a:xfrm>
            <a:off x="6308798" y="6868728"/>
            <a:ext cx="6436818" cy="1763175"/>
          </a:xfrm>
          <a:prstGeom prst="rect">
            <a:avLst/>
          </a:prstGeom>
          <a:noFill/>
        </p:spPr>
        <p:txBody>
          <a:bodyPr wrap="square" rtlCol="0">
            <a:spAutoFit/>
          </a:bodyPr>
          <a:lstStyle/>
          <a:p>
            <a:r>
              <a:rPr lang="en-US" sz="3600" b="1" dirty="0"/>
              <a:t>Josh Meekhof</a:t>
            </a:r>
          </a:p>
          <a:p>
            <a:r>
              <a:rPr lang="en-US" dirty="0"/>
              <a:t>Senior Principal Engineer</a:t>
            </a:r>
          </a:p>
          <a:p>
            <a:r>
              <a:rPr lang="en-US" dirty="0"/>
              <a:t>Advanced Technology Collaborative</a:t>
            </a:r>
          </a:p>
          <a:p>
            <a:endParaRPr lang="en-US" dirty="0"/>
          </a:p>
        </p:txBody>
      </p:sp>
    </p:spTree>
    <p:extLst>
      <p:ext uri="{BB962C8B-B14F-4D97-AF65-F5344CB8AC3E}">
        <p14:creationId xmlns:p14="http://schemas.microsoft.com/office/powerpoint/2010/main" val="6059896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40F63-9716-6E4A-BB56-E2C1D11DC1E0}"/>
              </a:ext>
            </a:extLst>
          </p:cNvPr>
          <p:cNvSpPr>
            <a:spLocks noGrp="1"/>
          </p:cNvSpPr>
          <p:nvPr>
            <p:ph type="title"/>
          </p:nvPr>
        </p:nvSpPr>
        <p:spPr/>
        <p:txBody>
          <a:bodyPr/>
          <a:lstStyle/>
          <a:p>
            <a:r>
              <a:rPr lang="en-US" dirty="0"/>
              <a:t>TigerGraph Base Image</a:t>
            </a:r>
          </a:p>
        </p:txBody>
      </p:sp>
      <p:sp>
        <p:nvSpPr>
          <p:cNvPr id="8" name="Text Placeholder 7">
            <a:extLst>
              <a:ext uri="{FF2B5EF4-FFF2-40B4-BE49-F238E27FC236}">
                <a16:creationId xmlns:a16="http://schemas.microsoft.com/office/drawing/2014/main" id="{1F6C8ABE-5930-934D-9C7B-8A3F217A4616}"/>
              </a:ext>
            </a:extLst>
          </p:cNvPr>
          <p:cNvSpPr>
            <a:spLocks noGrp="1"/>
          </p:cNvSpPr>
          <p:nvPr>
            <p:ph type="body" idx="1"/>
          </p:nvPr>
        </p:nvSpPr>
        <p:spPr/>
        <p:txBody>
          <a:bodyPr/>
          <a:lstStyle/>
          <a:p>
            <a:r>
              <a:rPr lang="en-US" dirty="0"/>
              <a:t>Hands On</a:t>
            </a:r>
          </a:p>
        </p:txBody>
      </p:sp>
      <p:sp>
        <p:nvSpPr>
          <p:cNvPr id="5" name="Footer Placeholder 4">
            <a:extLst>
              <a:ext uri="{FF2B5EF4-FFF2-40B4-BE49-F238E27FC236}">
                <a16:creationId xmlns:a16="http://schemas.microsoft.com/office/drawing/2014/main" id="{D3FED33B-D82E-9C46-BD32-B1261589FF9E}"/>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250F2EF-3F53-8B48-B424-EC4C8996D5EB}"/>
              </a:ext>
            </a:extLst>
          </p:cNvPr>
          <p:cNvSpPr>
            <a:spLocks noGrp="1"/>
          </p:cNvSpPr>
          <p:nvPr>
            <p:ph type="sldNum" sz="quarter" idx="4294967295"/>
          </p:nvPr>
        </p:nvSpPr>
        <p:spPr>
          <a:xfrm>
            <a:off x="17084675" y="9513888"/>
            <a:ext cx="796925" cy="536575"/>
          </a:xfrm>
        </p:spPr>
        <p:txBody>
          <a:bodyPr/>
          <a:lstStyle/>
          <a:p>
            <a:fld id="{3310D8EA-3107-4873-B9AB-DD7D3E79053A}" type="slidenum">
              <a:rPr lang="en-US" smtClean="0"/>
              <a:t>40</a:t>
            </a:fld>
            <a:endParaRPr lang="en-US"/>
          </a:p>
        </p:txBody>
      </p:sp>
    </p:spTree>
    <p:extLst>
      <p:ext uri="{BB962C8B-B14F-4D97-AF65-F5344CB8AC3E}">
        <p14:creationId xmlns:p14="http://schemas.microsoft.com/office/powerpoint/2010/main" val="1147307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09E3009-ACE9-CD47-9330-7FE707846DC2}"/>
              </a:ext>
            </a:extLst>
          </p:cNvPr>
          <p:cNvSpPr>
            <a:spLocks noGrp="1"/>
          </p:cNvSpPr>
          <p:nvPr>
            <p:ph type="title"/>
          </p:nvPr>
        </p:nvSpPr>
        <p:spPr/>
        <p:txBody>
          <a:bodyPr/>
          <a:lstStyle/>
          <a:p>
            <a:r>
              <a:rPr lang="en-US" dirty="0"/>
              <a:t>Run a Bash Shell on Tigergraph</a:t>
            </a:r>
          </a:p>
        </p:txBody>
      </p:sp>
      <p:sp>
        <p:nvSpPr>
          <p:cNvPr id="8" name="Content Placeholder 7">
            <a:extLst>
              <a:ext uri="{FF2B5EF4-FFF2-40B4-BE49-F238E27FC236}">
                <a16:creationId xmlns:a16="http://schemas.microsoft.com/office/drawing/2014/main" id="{6AFD77FC-0B06-1E4B-B171-48F9670F0F62}"/>
              </a:ext>
            </a:extLst>
          </p:cNvPr>
          <p:cNvSpPr>
            <a:spLocks noGrp="1"/>
          </p:cNvSpPr>
          <p:nvPr>
            <p:ph idx="1"/>
          </p:nvPr>
        </p:nvSpPr>
        <p:spPr>
          <a:xfrm>
            <a:off x="726439" y="2024742"/>
            <a:ext cx="16596361" cy="6970401"/>
          </a:xfrm>
          <a:ln>
            <a:solidFill>
              <a:schemeClr val="tx1">
                <a:lumMod val="50000"/>
              </a:schemeClr>
            </a:solidFill>
          </a:ln>
        </p:spPr>
        <p:txBody>
          <a:bodyPr lIns="91440" tIns="91440"/>
          <a:lstStyle/>
          <a:p>
            <a:pPr marL="0" indent="0">
              <a:buNone/>
            </a:pPr>
            <a:r>
              <a:rPr lang="en-US" dirty="0"/>
              <a:t>mac$ </a:t>
            </a:r>
            <a:r>
              <a:rPr lang="en-US" dirty="0">
                <a:solidFill>
                  <a:srgbClr val="0432FF"/>
                </a:solidFill>
              </a:rPr>
              <a:t>bash -c "clear &amp;&amp; docker exec -it tigergraph2.3.2 bash"</a:t>
            </a:r>
          </a:p>
          <a:p>
            <a:pPr marL="0" indent="0">
              <a:buNone/>
            </a:pPr>
            <a:r>
              <a:rPr lang="en-US" dirty="0"/>
              <a:t>$ </a:t>
            </a:r>
            <a:r>
              <a:rPr lang="en-US" dirty="0">
                <a:solidFill>
                  <a:srgbClr val="0432FF"/>
                </a:solidFill>
              </a:rPr>
              <a:t>echo $SHELL</a:t>
            </a:r>
          </a:p>
          <a:p>
            <a:pPr marL="0" indent="0">
              <a:buNone/>
            </a:pPr>
            <a:r>
              <a:rPr lang="en-US" dirty="0"/>
              <a:t>/bin/bash</a:t>
            </a:r>
          </a:p>
          <a:p>
            <a:pPr marL="0" indent="0">
              <a:buNone/>
            </a:pPr>
            <a:r>
              <a:rPr lang="en-US" dirty="0"/>
              <a:t>$ </a:t>
            </a:r>
            <a:r>
              <a:rPr lang="en-US" dirty="0" err="1">
                <a:solidFill>
                  <a:srgbClr val="0432FF"/>
                </a:solidFill>
              </a:rPr>
              <a:t>whoami</a:t>
            </a:r>
            <a:endParaRPr lang="en-US" dirty="0">
              <a:solidFill>
                <a:srgbClr val="0432FF"/>
              </a:solidFill>
            </a:endParaRPr>
          </a:p>
          <a:p>
            <a:pPr marL="0" indent="0">
              <a:buNone/>
            </a:pPr>
            <a:r>
              <a:rPr lang="en-US" dirty="0"/>
              <a:t>tigergraph</a:t>
            </a:r>
          </a:p>
          <a:p>
            <a:pPr marL="0" indent="0">
              <a:buNone/>
            </a:pPr>
            <a:r>
              <a:rPr lang="en-US" dirty="0"/>
              <a:t>$ </a:t>
            </a:r>
            <a:r>
              <a:rPr lang="en-US" dirty="0" err="1">
                <a:solidFill>
                  <a:srgbClr val="0432FF"/>
                </a:solidFill>
              </a:rPr>
              <a:t>gsql</a:t>
            </a:r>
            <a:endParaRPr lang="en-US" dirty="0">
              <a:solidFill>
                <a:srgbClr val="0432FF"/>
              </a:solidFill>
            </a:endParaRPr>
          </a:p>
          <a:p>
            <a:pPr marL="0" indent="0">
              <a:buNone/>
            </a:pPr>
            <a:r>
              <a:rPr lang="en-US" dirty="0"/>
              <a:t>Welcome to TigerGraph Developer Edition, for non-commercial use only.</a:t>
            </a:r>
          </a:p>
          <a:p>
            <a:pPr marL="0" indent="0">
              <a:buNone/>
            </a:pPr>
            <a:r>
              <a:rPr lang="en-US" b="1" dirty="0">
                <a:solidFill>
                  <a:srgbClr val="0432FF"/>
                </a:solidFill>
              </a:rPr>
              <a:t>GSQL-Dev &gt; ls</a:t>
            </a:r>
          </a:p>
          <a:p>
            <a:pPr marL="0" indent="0">
              <a:buNone/>
            </a:pPr>
            <a:r>
              <a:rPr lang="en-US" sz="1800" b="1" dirty="0">
                <a:solidFill>
                  <a:srgbClr val="0432FF"/>
                </a:solidFill>
              </a:rPr>
              <a:t>---- Global vertices, edges, and all graphs</a:t>
            </a:r>
          </a:p>
          <a:p>
            <a:pPr marL="0" indent="0">
              <a:buNone/>
            </a:pPr>
            <a:r>
              <a:rPr lang="en-US" sz="1800" b="1" dirty="0">
                <a:solidFill>
                  <a:srgbClr val="0432FF"/>
                </a:solidFill>
              </a:rPr>
              <a:t>Vertex Types: </a:t>
            </a:r>
          </a:p>
          <a:p>
            <a:pPr marL="0" indent="0">
              <a:buNone/>
            </a:pPr>
            <a:r>
              <a:rPr lang="en-US" sz="1800" b="1" dirty="0">
                <a:solidFill>
                  <a:srgbClr val="0432FF"/>
                </a:solidFill>
              </a:rPr>
              <a:t>  - VERTEX Patient(PRIMARY_ID Id STRING, FirstName STRING, </a:t>
            </a:r>
            <a:r>
              <a:rPr lang="en-US" sz="1800" b="1" dirty="0" err="1">
                <a:solidFill>
                  <a:srgbClr val="0432FF"/>
                </a:solidFill>
              </a:rPr>
              <a:t>LastName</a:t>
            </a:r>
            <a:r>
              <a:rPr lang="en-US" sz="1800" b="1" dirty="0">
                <a:solidFill>
                  <a:srgbClr val="0432FF"/>
                </a:solidFill>
              </a:rPr>
              <a:t> STRING, Prefix STRING, Suffix STRING, </a:t>
            </a:r>
            <a:r>
              <a:rPr lang="en-US" sz="1800" b="1" dirty="0" err="1">
                <a:solidFill>
                  <a:srgbClr val="0432FF"/>
                </a:solidFill>
              </a:rPr>
              <a:t>MaidenName</a:t>
            </a:r>
            <a:r>
              <a:rPr lang="en-US" sz="1800" b="1" dirty="0">
                <a:solidFill>
                  <a:srgbClr val="0432FF"/>
                </a:solidFill>
              </a:rPr>
              <a:t> STRING, </a:t>
            </a:r>
            <a:r>
              <a:rPr lang="en-US" sz="1800" b="1" dirty="0" err="1">
                <a:solidFill>
                  <a:srgbClr val="0432FF"/>
                </a:solidFill>
              </a:rPr>
              <a:t>MaritalStatus</a:t>
            </a:r>
            <a:r>
              <a:rPr lang="en-US" sz="1800" b="1" dirty="0">
                <a:solidFill>
                  <a:srgbClr val="0432FF"/>
                </a:solidFill>
              </a:rPr>
              <a:t> STRING, Gender STRING, Race STRING, Ethnicity STRING, DateOfBirth DATETIME, </a:t>
            </a:r>
            <a:r>
              <a:rPr lang="en-US" sz="1800" b="1" dirty="0" err="1">
                <a:solidFill>
                  <a:srgbClr val="0432FF"/>
                </a:solidFill>
              </a:rPr>
              <a:t>DateOfDeath</a:t>
            </a:r>
            <a:r>
              <a:rPr lang="en-US" sz="1800" b="1" dirty="0">
                <a:solidFill>
                  <a:srgbClr val="0432FF"/>
                </a:solidFill>
              </a:rPr>
              <a:t> DATETIME DEFAULT "32503593600", SSN STRING, DL STRING, Passport STRING) WITH STATS="OUTDEGREE_BY_EDGETYPE"</a:t>
            </a:r>
          </a:p>
          <a:p>
            <a:pPr marL="0" indent="0">
              <a:buNone/>
            </a:pPr>
            <a:endParaRPr lang="en-US" b="1" dirty="0">
              <a:solidFill>
                <a:srgbClr val="0432FF"/>
              </a:solidFill>
            </a:endParaRPr>
          </a:p>
          <a:p>
            <a:pPr marL="0" indent="0">
              <a:buNone/>
            </a:pPr>
            <a:endParaRPr lang="en-US" dirty="0"/>
          </a:p>
          <a:p>
            <a:pPr marL="0" indent="0">
              <a:buNone/>
            </a:pPr>
            <a:endParaRPr lang="en-US" dirty="0"/>
          </a:p>
        </p:txBody>
      </p:sp>
      <p:sp>
        <p:nvSpPr>
          <p:cNvPr id="5" name="Footer Placeholder 4">
            <a:extLst>
              <a:ext uri="{FF2B5EF4-FFF2-40B4-BE49-F238E27FC236}">
                <a16:creationId xmlns:a16="http://schemas.microsoft.com/office/drawing/2014/main" id="{DDA3B0C3-3371-104E-B5C1-86FA80A825F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B831192-C886-AC49-8231-6C7A31E38ADB}"/>
              </a:ext>
            </a:extLst>
          </p:cNvPr>
          <p:cNvSpPr>
            <a:spLocks noGrp="1"/>
          </p:cNvSpPr>
          <p:nvPr>
            <p:ph type="sldNum" sz="quarter" idx="12"/>
          </p:nvPr>
        </p:nvSpPr>
        <p:spPr/>
        <p:txBody>
          <a:bodyPr/>
          <a:lstStyle/>
          <a:p>
            <a:fld id="{3310D8EA-3107-4873-B9AB-DD7D3E79053A}" type="slidenum">
              <a:rPr lang="en-US" smtClean="0"/>
              <a:t>41</a:t>
            </a:fld>
            <a:endParaRPr lang="en-US"/>
          </a:p>
        </p:txBody>
      </p:sp>
    </p:spTree>
    <p:extLst>
      <p:ext uri="{BB962C8B-B14F-4D97-AF65-F5344CB8AC3E}">
        <p14:creationId xmlns:p14="http://schemas.microsoft.com/office/powerpoint/2010/main" val="3975784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D17C9B-8AB5-BE46-A539-C2CA80E3E3F1}"/>
              </a:ext>
            </a:extLst>
          </p:cNvPr>
          <p:cNvSpPr>
            <a:spLocks noGrp="1"/>
          </p:cNvSpPr>
          <p:nvPr>
            <p:ph type="title"/>
          </p:nvPr>
        </p:nvSpPr>
        <p:spPr/>
        <p:txBody>
          <a:bodyPr/>
          <a:lstStyle/>
          <a:p>
            <a:r>
              <a:rPr lang="en-US" dirty="0"/>
              <a:t>Graph Development Steps</a:t>
            </a:r>
          </a:p>
        </p:txBody>
      </p:sp>
      <p:sp>
        <p:nvSpPr>
          <p:cNvPr id="8" name="Content Placeholder 7">
            <a:extLst>
              <a:ext uri="{FF2B5EF4-FFF2-40B4-BE49-F238E27FC236}">
                <a16:creationId xmlns:a16="http://schemas.microsoft.com/office/drawing/2014/main" id="{66449EBC-02F7-E74D-BDB8-2F56E869F0B0}"/>
              </a:ext>
            </a:extLst>
          </p:cNvPr>
          <p:cNvSpPr>
            <a:spLocks noGrp="1"/>
          </p:cNvSpPr>
          <p:nvPr>
            <p:ph idx="1"/>
          </p:nvPr>
        </p:nvSpPr>
        <p:spPr>
          <a:xfrm>
            <a:off x="726439" y="2024743"/>
            <a:ext cx="16596361" cy="6628674"/>
          </a:xfrm>
        </p:spPr>
        <p:txBody>
          <a:bodyPr/>
          <a:lstStyle/>
          <a:p>
            <a:pPr marL="514350" indent="-514350">
              <a:buSzPct val="80000"/>
              <a:buFont typeface="+mj-lt"/>
              <a:buAutoNum type="arabicPeriod"/>
            </a:pPr>
            <a:r>
              <a:rPr lang="en-US" sz="4400" b="1" dirty="0"/>
              <a:t>Create Model </a:t>
            </a:r>
            <a:r>
              <a:rPr lang="en-US" sz="4400" dirty="0"/>
              <a:t>– verticies, edges, properties</a:t>
            </a:r>
          </a:p>
          <a:p>
            <a:pPr marL="514350" indent="-514350">
              <a:buSzPct val="80000"/>
              <a:buFont typeface="+mj-lt"/>
              <a:buAutoNum type="arabicPeriod"/>
            </a:pPr>
            <a:r>
              <a:rPr lang="en-US" sz="4400" b="1" dirty="0"/>
              <a:t>Create Maps </a:t>
            </a:r>
            <a:r>
              <a:rPr lang="en-US" sz="4400" dirty="0"/>
              <a:t>– create mappings between CSV files and vertices and edges – maps are stored in “load jobs”</a:t>
            </a:r>
          </a:p>
          <a:p>
            <a:pPr marL="514350" indent="-514350">
              <a:buSzPct val="80000"/>
              <a:buFont typeface="+mj-lt"/>
              <a:buAutoNum type="arabicPeriod"/>
            </a:pPr>
            <a:r>
              <a:rPr lang="en-US" sz="4400" b="1" dirty="0"/>
              <a:t>Execute Loads</a:t>
            </a:r>
            <a:r>
              <a:rPr lang="en-US" sz="4400" dirty="0"/>
              <a:t> – run a task that will load the CSV data into the graph using the maps</a:t>
            </a:r>
          </a:p>
          <a:p>
            <a:pPr marL="514350" indent="-514350">
              <a:buSzPct val="80000"/>
              <a:buFont typeface="+mj-lt"/>
              <a:buAutoNum type="arabicPeriod"/>
            </a:pPr>
            <a:r>
              <a:rPr lang="en-US" sz="4400" b="1" dirty="0"/>
              <a:t>Explore Graph </a:t>
            </a:r>
            <a:r>
              <a:rPr lang="en-US" sz="4400" dirty="0"/>
              <a:t>– use the GUI tool to view the data you have loaded</a:t>
            </a:r>
          </a:p>
          <a:p>
            <a:pPr marL="514350" indent="-514350">
              <a:buSzPct val="80000"/>
              <a:buFont typeface="+mj-lt"/>
              <a:buAutoNum type="arabicPeriod"/>
            </a:pPr>
            <a:r>
              <a:rPr lang="en-US" sz="4400" b="1" dirty="0"/>
              <a:t>Run Queries </a:t>
            </a:r>
            <a:r>
              <a:rPr lang="en-US" sz="4400" dirty="0"/>
              <a:t>– create and compile queries</a:t>
            </a:r>
          </a:p>
        </p:txBody>
      </p:sp>
      <p:sp>
        <p:nvSpPr>
          <p:cNvPr id="5" name="Footer Placeholder 4">
            <a:extLst>
              <a:ext uri="{FF2B5EF4-FFF2-40B4-BE49-F238E27FC236}">
                <a16:creationId xmlns:a16="http://schemas.microsoft.com/office/drawing/2014/main" id="{C9DC1938-8F8A-754E-B1D5-CB839F9EB8C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465B228-99F4-3A4C-B444-19AB71FCDF81}"/>
              </a:ext>
            </a:extLst>
          </p:cNvPr>
          <p:cNvSpPr>
            <a:spLocks noGrp="1"/>
          </p:cNvSpPr>
          <p:nvPr>
            <p:ph type="sldNum" sz="quarter" idx="12"/>
          </p:nvPr>
        </p:nvSpPr>
        <p:spPr/>
        <p:txBody>
          <a:bodyPr/>
          <a:lstStyle/>
          <a:p>
            <a:fld id="{3310D8EA-3107-4873-B9AB-DD7D3E79053A}" type="slidenum">
              <a:rPr lang="en-US" smtClean="0"/>
              <a:t>42</a:t>
            </a:fld>
            <a:endParaRPr lang="en-US"/>
          </a:p>
        </p:txBody>
      </p:sp>
    </p:spTree>
    <p:extLst>
      <p:ext uri="{BB962C8B-B14F-4D97-AF65-F5344CB8AC3E}">
        <p14:creationId xmlns:p14="http://schemas.microsoft.com/office/powerpoint/2010/main" val="309016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 name="Title 1">
            <a:extLst>
              <a:ext uri="{FF2B5EF4-FFF2-40B4-BE49-F238E27FC236}">
                <a16:creationId xmlns:a16="http://schemas.microsoft.com/office/drawing/2014/main" id="{5D701544-81A1-0B44-85B1-9FE27B90925B}"/>
              </a:ext>
            </a:extLst>
          </p:cNvPr>
          <p:cNvSpPr>
            <a:spLocks noGrp="1"/>
          </p:cNvSpPr>
          <p:nvPr>
            <p:ph type="title"/>
          </p:nvPr>
        </p:nvSpPr>
        <p:spPr/>
        <p:txBody>
          <a:bodyPr/>
          <a:lstStyle/>
          <a:p>
            <a:r>
              <a:rPr lang="en-US" dirty="0"/>
              <a:t>Design Schema TigerGraph Studio</a:t>
            </a:r>
          </a:p>
        </p:txBody>
      </p:sp>
      <p:sp>
        <p:nvSpPr>
          <p:cNvPr id="291" name="Google Shape;291;p43"/>
          <p:cNvSpPr txBox="1">
            <a:spLocks noGrp="1"/>
          </p:cNvSpPr>
          <p:nvPr>
            <p:ph idx="1"/>
          </p:nvPr>
        </p:nvSpPr>
        <p:spPr>
          <a:xfrm>
            <a:off x="726439" y="6847367"/>
            <a:ext cx="16596361" cy="2380207"/>
          </a:xfrm>
          <a:prstGeom prst="rect">
            <a:avLst/>
          </a:prstGeom>
          <a:noFill/>
          <a:ln>
            <a:noFill/>
          </a:ln>
        </p:spPr>
        <p:txBody>
          <a:bodyPr spcFirstLastPara="1" vert="horz" wrap="square" lIns="178787" tIns="89369" rIns="178787" bIns="89369" rtlCol="0" anchor="t" anchorCtr="0">
            <a:noAutofit/>
          </a:bodyPr>
          <a:lstStyle/>
          <a:p>
            <a:pPr>
              <a:lnSpc>
                <a:spcPct val="100000"/>
              </a:lnSpc>
            </a:pPr>
            <a:r>
              <a:rPr lang="en-US" dirty="0">
                <a:solidFill>
                  <a:srgbClr val="595959"/>
                </a:solidFill>
              </a:rPr>
              <a:t>Once an instance has been initiated the Tigergraph Studio will be used for this section to create vertices and edges through the UI</a:t>
            </a:r>
            <a:endParaRPr dirty="0">
              <a:solidFill>
                <a:srgbClr val="595959"/>
              </a:solidFill>
            </a:endParaRPr>
          </a:p>
          <a:p>
            <a:pPr>
              <a:lnSpc>
                <a:spcPct val="100000"/>
              </a:lnSpc>
            </a:pPr>
            <a:r>
              <a:rPr lang="en-US" dirty="0">
                <a:solidFill>
                  <a:srgbClr val="595959"/>
                </a:solidFill>
              </a:rPr>
              <a:t>The first action is to start designing a schema for the clinical domain</a:t>
            </a:r>
            <a:endParaRPr dirty="0">
              <a:solidFill>
                <a:srgbClr val="595959"/>
              </a:solidFill>
            </a:endParaRPr>
          </a:p>
          <a:p>
            <a:pPr>
              <a:lnSpc>
                <a:spcPct val="100000"/>
              </a:lnSpc>
            </a:pPr>
            <a:endParaRPr dirty="0">
              <a:solidFill>
                <a:srgbClr val="595959"/>
              </a:solidFill>
            </a:endParaRPr>
          </a:p>
          <a:p>
            <a:pPr>
              <a:lnSpc>
                <a:spcPct val="100000"/>
              </a:lnSpc>
            </a:pPr>
            <a:endParaRPr dirty="0">
              <a:solidFill>
                <a:srgbClr val="595959"/>
              </a:solidFill>
            </a:endParaRPr>
          </a:p>
        </p:txBody>
      </p:sp>
      <p:pic>
        <p:nvPicPr>
          <p:cNvPr id="293" name="Google Shape;293;p43"/>
          <p:cNvPicPr preferRelativeResize="0"/>
          <p:nvPr/>
        </p:nvPicPr>
        <p:blipFill>
          <a:blip r:embed="rId3">
            <a:alphaModFix/>
          </a:blip>
          <a:stretch>
            <a:fillRect/>
          </a:stretch>
        </p:blipFill>
        <p:spPr>
          <a:xfrm>
            <a:off x="3792227" y="2082530"/>
            <a:ext cx="9282825" cy="4338791"/>
          </a:xfrm>
          <a:prstGeom prst="rect">
            <a:avLst/>
          </a:prstGeom>
          <a:noFill/>
          <a:ln>
            <a:noFill/>
          </a:ln>
        </p:spPr>
      </p:pic>
    </p:spTree>
    <p:extLst>
      <p:ext uri="{BB962C8B-B14F-4D97-AF65-F5344CB8AC3E}">
        <p14:creationId xmlns:p14="http://schemas.microsoft.com/office/powerpoint/2010/main" val="907646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DFFE61-1AC8-0C43-9248-5EB17B67AD5F}"/>
              </a:ext>
            </a:extLst>
          </p:cNvPr>
          <p:cNvSpPr>
            <a:spLocks noGrp="1"/>
          </p:cNvSpPr>
          <p:nvPr>
            <p:ph type="title"/>
          </p:nvPr>
        </p:nvSpPr>
        <p:spPr/>
        <p:txBody>
          <a:bodyPr/>
          <a:lstStyle/>
          <a:p>
            <a:r>
              <a:rPr lang="en-US" dirty="0"/>
              <a:t>Design Studio Toolbar</a:t>
            </a:r>
          </a:p>
        </p:txBody>
      </p:sp>
      <p:sp>
        <p:nvSpPr>
          <p:cNvPr id="9" name="Content Placeholder 8">
            <a:extLst>
              <a:ext uri="{FF2B5EF4-FFF2-40B4-BE49-F238E27FC236}">
                <a16:creationId xmlns:a16="http://schemas.microsoft.com/office/drawing/2014/main" id="{C15D82E9-4398-CE40-BBCF-623281818FCE}"/>
              </a:ext>
            </a:extLst>
          </p:cNvPr>
          <p:cNvSpPr>
            <a:spLocks noGrp="1"/>
          </p:cNvSpPr>
          <p:nvPr>
            <p:ph idx="1"/>
          </p:nvPr>
        </p:nvSpPr>
        <p:spPr>
          <a:xfrm>
            <a:off x="726439" y="7378995"/>
            <a:ext cx="16596361" cy="1274422"/>
          </a:xfrm>
        </p:spPr>
        <p:txBody>
          <a:bodyPr/>
          <a:lstStyle/>
          <a:p>
            <a:pPr marL="0" indent="0">
              <a:buNone/>
            </a:pPr>
            <a:r>
              <a:rPr lang="en-US" sz="4400" dirty="0"/>
              <a:t>Hover over each icon to see what it does</a:t>
            </a:r>
          </a:p>
        </p:txBody>
      </p:sp>
      <p:sp>
        <p:nvSpPr>
          <p:cNvPr id="5" name="Footer Placeholder 4">
            <a:extLst>
              <a:ext uri="{FF2B5EF4-FFF2-40B4-BE49-F238E27FC236}">
                <a16:creationId xmlns:a16="http://schemas.microsoft.com/office/drawing/2014/main" id="{B9A2A93C-4AD5-3F43-931E-169CACC9C7E1}"/>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750E73B3-2DB1-CF44-9462-C52A348D6F56}"/>
              </a:ext>
            </a:extLst>
          </p:cNvPr>
          <p:cNvSpPr>
            <a:spLocks noGrp="1"/>
          </p:cNvSpPr>
          <p:nvPr>
            <p:ph type="sldNum" sz="quarter" idx="12"/>
          </p:nvPr>
        </p:nvSpPr>
        <p:spPr/>
        <p:txBody>
          <a:bodyPr/>
          <a:lstStyle/>
          <a:p>
            <a:fld id="{3310D8EA-3107-4873-B9AB-DD7D3E79053A}" type="slidenum">
              <a:rPr lang="en-US" smtClean="0"/>
              <a:t>44</a:t>
            </a:fld>
            <a:endParaRPr lang="en-US"/>
          </a:p>
        </p:txBody>
      </p:sp>
      <p:pic>
        <p:nvPicPr>
          <p:cNvPr id="10" name="Picture 9">
            <a:extLst>
              <a:ext uri="{FF2B5EF4-FFF2-40B4-BE49-F238E27FC236}">
                <a16:creationId xmlns:a16="http://schemas.microsoft.com/office/drawing/2014/main" id="{68BF8DE3-DC8D-804D-AA18-3F39F04D75CB}"/>
              </a:ext>
            </a:extLst>
          </p:cNvPr>
          <p:cNvPicPr>
            <a:picLocks noChangeAspect="1"/>
          </p:cNvPicPr>
          <p:nvPr/>
        </p:nvPicPr>
        <p:blipFill>
          <a:blip r:embed="rId2"/>
          <a:stretch>
            <a:fillRect/>
          </a:stretch>
        </p:blipFill>
        <p:spPr>
          <a:xfrm>
            <a:off x="3804535" y="3256595"/>
            <a:ext cx="8665671" cy="2570047"/>
          </a:xfrm>
          <a:prstGeom prst="rect">
            <a:avLst/>
          </a:prstGeom>
        </p:spPr>
      </p:pic>
    </p:spTree>
    <p:extLst>
      <p:ext uri="{BB962C8B-B14F-4D97-AF65-F5344CB8AC3E}">
        <p14:creationId xmlns:p14="http://schemas.microsoft.com/office/powerpoint/2010/main" val="23225232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itle 1">
            <a:extLst>
              <a:ext uri="{FF2B5EF4-FFF2-40B4-BE49-F238E27FC236}">
                <a16:creationId xmlns:a16="http://schemas.microsoft.com/office/drawing/2014/main" id="{0281208C-2E57-D944-BE0F-A46701E0CF87}"/>
              </a:ext>
            </a:extLst>
          </p:cNvPr>
          <p:cNvSpPr>
            <a:spLocks noGrp="1"/>
          </p:cNvSpPr>
          <p:nvPr>
            <p:ph type="title"/>
          </p:nvPr>
        </p:nvSpPr>
        <p:spPr/>
        <p:txBody>
          <a:bodyPr/>
          <a:lstStyle/>
          <a:p>
            <a:r>
              <a:rPr lang="en-US" dirty="0"/>
              <a:t>Creating Nodes, Edges and Graphs in TigerGraph</a:t>
            </a:r>
          </a:p>
        </p:txBody>
      </p:sp>
      <p:sp>
        <p:nvSpPr>
          <p:cNvPr id="299" name="Google Shape;299;p44"/>
          <p:cNvSpPr txBox="1">
            <a:spLocks noGrp="1"/>
          </p:cNvSpPr>
          <p:nvPr>
            <p:ph type="body" idx="4294967295"/>
          </p:nvPr>
        </p:nvSpPr>
        <p:spPr>
          <a:xfrm>
            <a:off x="0" y="2185988"/>
            <a:ext cx="4946650" cy="6637337"/>
          </a:xfrm>
          <a:prstGeom prst="rect">
            <a:avLst/>
          </a:prstGeom>
          <a:noFill/>
          <a:ln>
            <a:noFill/>
          </a:ln>
        </p:spPr>
        <p:txBody>
          <a:bodyPr spcFirstLastPara="1" vert="horz" wrap="square" lIns="178787" tIns="89369" rIns="178787" bIns="89369" rtlCol="0" anchor="t" anchorCtr="0">
            <a:noAutofit/>
          </a:bodyPr>
          <a:lstStyle/>
          <a:p>
            <a:pPr marL="12418" indent="0">
              <a:buClr>
                <a:srgbClr val="EF7521"/>
              </a:buClr>
              <a:buSzPts val="1700"/>
              <a:buNone/>
            </a:pPr>
            <a:r>
              <a:rPr lang="en-US" sz="3325" dirty="0">
                <a:solidFill>
                  <a:srgbClr val="595959"/>
                </a:solidFill>
              </a:rPr>
              <a:t>Creating a </a:t>
            </a:r>
            <a:r>
              <a:rPr lang="en-US" sz="3325" b="1" dirty="0">
                <a:solidFill>
                  <a:srgbClr val="595959"/>
                </a:solidFill>
              </a:rPr>
              <a:t>Vertex</a:t>
            </a:r>
            <a:r>
              <a:rPr lang="en-US" sz="3325" dirty="0">
                <a:solidFill>
                  <a:srgbClr val="595959"/>
                </a:solidFill>
              </a:rPr>
              <a:t> Type</a:t>
            </a:r>
            <a:endParaRPr sz="3325" dirty="0">
              <a:solidFill>
                <a:srgbClr val="595959"/>
              </a:solidFill>
            </a:endParaRPr>
          </a:p>
          <a:p>
            <a:pPr marL="0" indent="0">
              <a:buNone/>
            </a:pPr>
            <a:endParaRPr sz="3325" dirty="0">
              <a:solidFill>
                <a:srgbClr val="595959"/>
              </a:solidFill>
            </a:endParaRPr>
          </a:p>
          <a:p>
            <a:pPr marL="12418" indent="0">
              <a:buClr>
                <a:srgbClr val="EF7521"/>
              </a:buClr>
              <a:buSzPts val="1700"/>
              <a:buNone/>
            </a:pPr>
            <a:r>
              <a:rPr lang="en-US" sz="3325" dirty="0">
                <a:solidFill>
                  <a:srgbClr val="595959"/>
                </a:solidFill>
              </a:rPr>
              <a:t>Click on add vertex</a:t>
            </a:r>
            <a:endParaRPr sz="3325" dirty="0">
              <a:solidFill>
                <a:srgbClr val="595959"/>
              </a:solidFill>
            </a:endParaRPr>
          </a:p>
          <a:p>
            <a:pPr marL="0" indent="0">
              <a:buNone/>
            </a:pPr>
            <a:endParaRPr sz="3325" dirty="0">
              <a:solidFill>
                <a:srgbClr val="595959"/>
              </a:solidFill>
            </a:endParaRPr>
          </a:p>
          <a:p>
            <a:pPr marL="0" indent="0">
              <a:buNone/>
            </a:pPr>
            <a:endParaRPr sz="3325" dirty="0">
              <a:solidFill>
                <a:srgbClr val="595959"/>
              </a:solidFill>
            </a:endParaRPr>
          </a:p>
          <a:p>
            <a:pPr marL="12418" indent="0">
              <a:buClr>
                <a:srgbClr val="EF7521"/>
              </a:buClr>
              <a:buSzPts val="1700"/>
              <a:buNone/>
            </a:pPr>
            <a:r>
              <a:rPr lang="en-US" sz="3325" dirty="0">
                <a:solidFill>
                  <a:srgbClr val="595959"/>
                </a:solidFill>
              </a:rPr>
              <a:t>Fill out properties for the vertex type</a:t>
            </a:r>
            <a:endParaRPr sz="3325" dirty="0">
              <a:solidFill>
                <a:srgbClr val="595959"/>
              </a:solidFill>
            </a:endParaRPr>
          </a:p>
        </p:txBody>
      </p:sp>
      <p:sp>
        <p:nvSpPr>
          <p:cNvPr id="301" name="Google Shape;301;p44"/>
          <p:cNvSpPr txBox="1"/>
          <p:nvPr/>
        </p:nvSpPr>
        <p:spPr>
          <a:xfrm>
            <a:off x="6118640" y="2186507"/>
            <a:ext cx="5206080" cy="7394347"/>
          </a:xfrm>
          <a:prstGeom prst="rect">
            <a:avLst/>
          </a:prstGeom>
          <a:noFill/>
          <a:ln>
            <a:noFill/>
          </a:ln>
        </p:spPr>
        <p:txBody>
          <a:bodyPr spcFirstLastPara="1" wrap="square" lIns="178787" tIns="178787" rIns="178787" bIns="178787" anchor="t" anchorCtr="0">
            <a:noAutofit/>
          </a:bodyPr>
          <a:lstStyle/>
          <a:p>
            <a:pPr marL="12418">
              <a:spcBef>
                <a:spcPts val="704"/>
              </a:spcBef>
              <a:buClr>
                <a:srgbClr val="EF7521"/>
              </a:buClr>
              <a:buSzPts val="1700"/>
            </a:pPr>
            <a:r>
              <a:rPr lang="en-US" sz="3325">
                <a:solidFill>
                  <a:srgbClr val="595959"/>
                </a:solidFill>
                <a:latin typeface="Century Gothic"/>
                <a:ea typeface="Century Gothic"/>
                <a:cs typeface="Century Gothic"/>
                <a:sym typeface="Century Gothic"/>
              </a:rPr>
              <a:t>To create an edge click on a vertex and click on add edge</a:t>
            </a:r>
            <a:endParaRPr sz="3325">
              <a:solidFill>
                <a:srgbClr val="595959"/>
              </a:solidFill>
              <a:latin typeface="Century Gothic"/>
              <a:ea typeface="Century Gothic"/>
              <a:cs typeface="Century Gothic"/>
              <a:sym typeface="Century Gothic"/>
            </a:endParaRPr>
          </a:p>
          <a:p>
            <a:pPr>
              <a:spcBef>
                <a:spcPts val="704"/>
              </a:spcBef>
            </a:pPr>
            <a:endParaRPr sz="3325">
              <a:solidFill>
                <a:srgbClr val="595959"/>
              </a:solidFill>
              <a:latin typeface="Century Gothic"/>
              <a:ea typeface="Century Gothic"/>
              <a:cs typeface="Century Gothic"/>
              <a:sym typeface="Century Gothic"/>
            </a:endParaRPr>
          </a:p>
          <a:p>
            <a:pPr>
              <a:spcBef>
                <a:spcPts val="704"/>
              </a:spcBef>
            </a:pPr>
            <a:endParaRPr sz="3325">
              <a:solidFill>
                <a:srgbClr val="595959"/>
              </a:solidFill>
              <a:latin typeface="Century Gothic"/>
              <a:ea typeface="Century Gothic"/>
              <a:cs typeface="Century Gothic"/>
              <a:sym typeface="Century Gothic"/>
            </a:endParaRPr>
          </a:p>
          <a:p>
            <a:pPr marL="12418">
              <a:spcBef>
                <a:spcPts val="704"/>
              </a:spcBef>
              <a:buClr>
                <a:srgbClr val="EF7521"/>
              </a:buClr>
              <a:buSzPts val="1700"/>
            </a:pPr>
            <a:r>
              <a:rPr lang="en-US" sz="3325">
                <a:solidFill>
                  <a:srgbClr val="595959"/>
                </a:solidFill>
                <a:latin typeface="Century Gothic"/>
                <a:ea typeface="Century Gothic"/>
                <a:cs typeface="Century Gothic"/>
                <a:sym typeface="Century Gothic"/>
              </a:rPr>
              <a:t>Fill out properties for the edge type</a:t>
            </a:r>
            <a:endParaRPr sz="3325">
              <a:solidFill>
                <a:srgbClr val="595959"/>
              </a:solidFill>
              <a:latin typeface="Century Gothic"/>
              <a:ea typeface="Century Gothic"/>
              <a:cs typeface="Century Gothic"/>
              <a:sym typeface="Century Gothic"/>
            </a:endParaRPr>
          </a:p>
        </p:txBody>
      </p:sp>
      <p:sp>
        <p:nvSpPr>
          <p:cNvPr id="302" name="Google Shape;302;p44"/>
          <p:cNvSpPr txBox="1"/>
          <p:nvPr/>
        </p:nvSpPr>
        <p:spPr>
          <a:xfrm>
            <a:off x="11269818" y="2186507"/>
            <a:ext cx="6204000" cy="7275253"/>
          </a:xfrm>
          <a:prstGeom prst="rect">
            <a:avLst/>
          </a:prstGeom>
          <a:noFill/>
          <a:ln>
            <a:noFill/>
          </a:ln>
        </p:spPr>
        <p:txBody>
          <a:bodyPr spcFirstLastPara="1" wrap="square" lIns="178787" tIns="178787" rIns="178787" bIns="178787" anchor="t" anchorCtr="0">
            <a:noAutofit/>
          </a:bodyPr>
          <a:lstStyle/>
          <a:p>
            <a:pPr marL="12418">
              <a:spcBef>
                <a:spcPts val="704"/>
              </a:spcBef>
              <a:buClr>
                <a:srgbClr val="EF7521"/>
              </a:buClr>
              <a:buSzPts val="1700"/>
            </a:pPr>
            <a:r>
              <a:rPr lang="en-US" sz="3325">
                <a:solidFill>
                  <a:srgbClr val="595959"/>
                </a:solidFill>
                <a:latin typeface="Century Gothic"/>
                <a:ea typeface="Century Gothic"/>
                <a:cs typeface="Century Gothic"/>
                <a:sym typeface="Century Gothic"/>
              </a:rPr>
              <a:t>After vertices and edges have been added click to create graph or publish the schema</a:t>
            </a:r>
            <a:endParaRPr sz="3325">
              <a:solidFill>
                <a:srgbClr val="595959"/>
              </a:solidFill>
              <a:latin typeface="Century Gothic"/>
              <a:ea typeface="Century Gothic"/>
              <a:cs typeface="Century Gothic"/>
              <a:sym typeface="Century Gothic"/>
            </a:endParaRPr>
          </a:p>
          <a:p>
            <a:pPr>
              <a:spcBef>
                <a:spcPts val="704"/>
              </a:spcBef>
            </a:pPr>
            <a:endParaRPr sz="3325">
              <a:solidFill>
                <a:srgbClr val="595959"/>
              </a:solidFill>
              <a:latin typeface="Century Gothic"/>
              <a:ea typeface="Century Gothic"/>
              <a:cs typeface="Century Gothic"/>
              <a:sym typeface="Century Gothic"/>
            </a:endParaRPr>
          </a:p>
          <a:p>
            <a:pPr>
              <a:spcBef>
                <a:spcPts val="704"/>
              </a:spcBef>
            </a:pPr>
            <a:endParaRPr sz="3325">
              <a:solidFill>
                <a:srgbClr val="595959"/>
              </a:solidFill>
              <a:latin typeface="Century Gothic"/>
              <a:ea typeface="Century Gothic"/>
              <a:cs typeface="Century Gothic"/>
              <a:sym typeface="Century Gothic"/>
            </a:endParaRPr>
          </a:p>
          <a:p>
            <a:pPr marL="12418">
              <a:spcBef>
                <a:spcPts val="704"/>
              </a:spcBef>
              <a:buClr>
                <a:srgbClr val="EF7521"/>
              </a:buClr>
              <a:buSzPts val="1700"/>
            </a:pPr>
            <a:r>
              <a:rPr lang="en-US" sz="3325">
                <a:solidFill>
                  <a:srgbClr val="595959"/>
                </a:solidFill>
                <a:latin typeface="Century Gothic"/>
                <a:ea typeface="Century Gothic"/>
                <a:cs typeface="Century Gothic"/>
                <a:sym typeface="Century Gothic"/>
              </a:rPr>
              <a:t>For the course everyone has their own TigerGraph instance, but when working in a shared environment publishing would impact everyone using the shared instance</a:t>
            </a:r>
            <a:endParaRPr sz="3325">
              <a:solidFill>
                <a:srgbClr val="595959"/>
              </a:solidFill>
              <a:latin typeface="Century Gothic"/>
              <a:ea typeface="Century Gothic"/>
              <a:cs typeface="Century Gothic"/>
              <a:sym typeface="Century Gothic"/>
            </a:endParaRPr>
          </a:p>
        </p:txBody>
      </p:sp>
      <p:pic>
        <p:nvPicPr>
          <p:cNvPr id="303" name="Google Shape;303;p44"/>
          <p:cNvPicPr preferRelativeResize="0"/>
          <p:nvPr/>
        </p:nvPicPr>
        <p:blipFill>
          <a:blip r:embed="rId3">
            <a:alphaModFix/>
          </a:blip>
          <a:stretch>
            <a:fillRect/>
          </a:stretch>
        </p:blipFill>
        <p:spPr>
          <a:xfrm>
            <a:off x="1037130" y="4722667"/>
            <a:ext cx="3973738" cy="613067"/>
          </a:xfrm>
          <a:prstGeom prst="rect">
            <a:avLst/>
          </a:prstGeom>
          <a:noFill/>
          <a:ln>
            <a:noFill/>
          </a:ln>
        </p:spPr>
      </p:pic>
      <p:pic>
        <p:nvPicPr>
          <p:cNvPr id="304" name="Google Shape;304;p44"/>
          <p:cNvPicPr preferRelativeResize="0"/>
          <p:nvPr/>
        </p:nvPicPr>
        <p:blipFill>
          <a:blip r:embed="rId4">
            <a:alphaModFix/>
          </a:blip>
          <a:stretch>
            <a:fillRect/>
          </a:stretch>
        </p:blipFill>
        <p:spPr>
          <a:xfrm>
            <a:off x="1037130" y="7109668"/>
            <a:ext cx="3973738" cy="2471480"/>
          </a:xfrm>
          <a:prstGeom prst="rect">
            <a:avLst/>
          </a:prstGeom>
          <a:noFill/>
          <a:ln>
            <a:noFill/>
          </a:ln>
        </p:spPr>
      </p:pic>
      <p:pic>
        <p:nvPicPr>
          <p:cNvPr id="305" name="Google Shape;305;p44"/>
          <p:cNvPicPr preferRelativeResize="0"/>
          <p:nvPr/>
        </p:nvPicPr>
        <p:blipFill>
          <a:blip r:embed="rId5">
            <a:alphaModFix/>
          </a:blip>
          <a:stretch>
            <a:fillRect/>
          </a:stretch>
        </p:blipFill>
        <p:spPr>
          <a:xfrm>
            <a:off x="6300018" y="4722667"/>
            <a:ext cx="4734236" cy="613067"/>
          </a:xfrm>
          <a:prstGeom prst="rect">
            <a:avLst/>
          </a:prstGeom>
          <a:noFill/>
          <a:ln>
            <a:noFill/>
          </a:ln>
        </p:spPr>
      </p:pic>
      <p:pic>
        <p:nvPicPr>
          <p:cNvPr id="306" name="Google Shape;306;p44"/>
          <p:cNvPicPr preferRelativeResize="0"/>
          <p:nvPr/>
        </p:nvPicPr>
        <p:blipFill>
          <a:blip r:embed="rId6">
            <a:alphaModFix/>
          </a:blip>
          <a:stretch>
            <a:fillRect/>
          </a:stretch>
        </p:blipFill>
        <p:spPr>
          <a:xfrm>
            <a:off x="6300019" y="7109692"/>
            <a:ext cx="3973738" cy="2471431"/>
          </a:xfrm>
          <a:prstGeom prst="rect">
            <a:avLst/>
          </a:prstGeom>
          <a:noFill/>
          <a:ln>
            <a:noFill/>
          </a:ln>
        </p:spPr>
      </p:pic>
      <p:pic>
        <p:nvPicPr>
          <p:cNvPr id="307" name="Google Shape;307;p44"/>
          <p:cNvPicPr preferRelativeResize="0"/>
          <p:nvPr/>
        </p:nvPicPr>
        <p:blipFill>
          <a:blip r:embed="rId7">
            <a:alphaModFix/>
          </a:blip>
          <a:stretch>
            <a:fillRect/>
          </a:stretch>
        </p:blipFill>
        <p:spPr>
          <a:xfrm>
            <a:off x="11782711" y="4693920"/>
            <a:ext cx="5178213" cy="670560"/>
          </a:xfrm>
          <a:prstGeom prst="rect">
            <a:avLst/>
          </a:prstGeom>
          <a:noFill/>
          <a:ln>
            <a:noFill/>
          </a:ln>
        </p:spPr>
      </p:pic>
    </p:spTree>
    <p:extLst>
      <p:ext uri="{BB962C8B-B14F-4D97-AF65-F5344CB8AC3E}">
        <p14:creationId xmlns:p14="http://schemas.microsoft.com/office/powerpoint/2010/main" val="407527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F45F-6F6D-264D-9905-25E3AF76B611}"/>
              </a:ext>
            </a:extLst>
          </p:cNvPr>
          <p:cNvSpPr>
            <a:spLocks noGrp="1"/>
          </p:cNvSpPr>
          <p:nvPr>
            <p:ph type="title"/>
          </p:nvPr>
        </p:nvSpPr>
        <p:spPr/>
        <p:txBody>
          <a:bodyPr/>
          <a:lstStyle/>
          <a:p>
            <a:r>
              <a:rPr lang="en-US" dirty="0"/>
              <a:t>Graph Naming Conventions</a:t>
            </a:r>
          </a:p>
        </p:txBody>
      </p:sp>
      <p:sp>
        <p:nvSpPr>
          <p:cNvPr id="5" name="Content Placeholder 4">
            <a:extLst>
              <a:ext uri="{FF2B5EF4-FFF2-40B4-BE49-F238E27FC236}">
                <a16:creationId xmlns:a16="http://schemas.microsoft.com/office/drawing/2014/main" id="{2D947F17-42BB-5149-B0AB-98CFC9A6A5D9}"/>
              </a:ext>
            </a:extLst>
          </p:cNvPr>
          <p:cNvSpPr>
            <a:spLocks noGrp="1"/>
          </p:cNvSpPr>
          <p:nvPr>
            <p:ph idx="1"/>
          </p:nvPr>
        </p:nvSpPr>
        <p:spPr>
          <a:xfrm>
            <a:off x="726439" y="2024743"/>
            <a:ext cx="16596361" cy="4301412"/>
          </a:xfrm>
        </p:spPr>
        <p:txBody>
          <a:bodyPr/>
          <a:lstStyle/>
          <a:p>
            <a:r>
              <a:rPr lang="en-US" sz="4400" b="1" dirty="0"/>
              <a:t>Verticies</a:t>
            </a:r>
            <a:r>
              <a:rPr lang="en-US" sz="4400" dirty="0"/>
              <a:t> – Upper Camel Case</a:t>
            </a:r>
          </a:p>
          <a:p>
            <a:r>
              <a:rPr lang="en-US" sz="4400" b="1" dirty="0"/>
              <a:t>Properties</a:t>
            </a:r>
            <a:r>
              <a:rPr lang="en-US" sz="4400" dirty="0"/>
              <a:t> (Attributes) – Lower Camel Case</a:t>
            </a:r>
          </a:p>
          <a:p>
            <a:pPr lvl="1"/>
            <a:r>
              <a:rPr lang="en-US" sz="4400" dirty="0"/>
              <a:t>End with ISO representation term (Name, Date, ID, Code, Amount)</a:t>
            </a:r>
          </a:p>
          <a:p>
            <a:r>
              <a:rPr lang="en-US" sz="4400" b="1" dirty="0"/>
              <a:t>Relationships</a:t>
            </a:r>
            <a:r>
              <a:rPr lang="en-US" sz="4400" dirty="0"/>
              <a:t> – All uppercase with underscores</a:t>
            </a:r>
          </a:p>
        </p:txBody>
      </p:sp>
      <p:sp>
        <p:nvSpPr>
          <p:cNvPr id="4" name="Footer Placeholder 3">
            <a:extLst>
              <a:ext uri="{FF2B5EF4-FFF2-40B4-BE49-F238E27FC236}">
                <a16:creationId xmlns:a16="http://schemas.microsoft.com/office/drawing/2014/main" id="{0B11FC4D-247C-9342-BE3A-27BC4D1067C8}"/>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FF3F8C93-3CAB-4B48-B1BE-5536B1DE7DDC}"/>
              </a:ext>
            </a:extLst>
          </p:cNvPr>
          <p:cNvSpPr>
            <a:spLocks noGrp="1"/>
          </p:cNvSpPr>
          <p:nvPr>
            <p:ph type="sldNum" sz="quarter" idx="12"/>
          </p:nvPr>
        </p:nvSpPr>
        <p:spPr/>
        <p:txBody>
          <a:bodyPr/>
          <a:lstStyle/>
          <a:p>
            <a:fld id="{3310D8EA-3107-4873-B9AB-DD7D3E79053A}" type="slidenum">
              <a:rPr lang="en-US" smtClean="0"/>
              <a:t>46</a:t>
            </a:fld>
            <a:endParaRPr lang="en-US"/>
          </a:p>
        </p:txBody>
      </p:sp>
    </p:spTree>
    <p:extLst>
      <p:ext uri="{BB962C8B-B14F-4D97-AF65-F5344CB8AC3E}">
        <p14:creationId xmlns:p14="http://schemas.microsoft.com/office/powerpoint/2010/main" val="2975518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 name="Title 1">
            <a:extLst>
              <a:ext uri="{FF2B5EF4-FFF2-40B4-BE49-F238E27FC236}">
                <a16:creationId xmlns:a16="http://schemas.microsoft.com/office/drawing/2014/main" id="{7E6D0FE0-DF83-6849-9A6F-85145972E674}"/>
              </a:ext>
            </a:extLst>
          </p:cNvPr>
          <p:cNvSpPr>
            <a:spLocks noGrp="1"/>
          </p:cNvSpPr>
          <p:nvPr>
            <p:ph type="title"/>
          </p:nvPr>
        </p:nvSpPr>
        <p:spPr/>
        <p:txBody>
          <a:bodyPr/>
          <a:lstStyle/>
          <a:p>
            <a:r>
              <a:rPr lang="en-US" dirty="0"/>
              <a:t>Think about the relationship between a provide and a patient</a:t>
            </a:r>
          </a:p>
        </p:txBody>
      </p:sp>
      <p:sp>
        <p:nvSpPr>
          <p:cNvPr id="313" name="Google Shape;313;p45"/>
          <p:cNvSpPr txBox="1">
            <a:spLocks noGrp="1"/>
          </p:cNvSpPr>
          <p:nvPr>
            <p:ph idx="1"/>
          </p:nvPr>
        </p:nvSpPr>
        <p:spPr>
          <a:xfrm>
            <a:off x="955688" y="5273746"/>
            <a:ext cx="16596361" cy="3530012"/>
          </a:xfrm>
          <a:prstGeom prst="rect">
            <a:avLst/>
          </a:prstGeom>
          <a:noFill/>
          <a:ln>
            <a:noFill/>
          </a:ln>
        </p:spPr>
        <p:txBody>
          <a:bodyPr spcFirstLastPara="1" vert="horz" wrap="square" lIns="178787" tIns="89369" rIns="178787" bIns="89369" rtlCol="0" anchor="t" anchorCtr="0">
            <a:noAutofit/>
          </a:bodyPr>
          <a:lstStyle/>
          <a:p>
            <a:pPr>
              <a:lnSpc>
                <a:spcPct val="100000"/>
              </a:lnSpc>
              <a:spcBef>
                <a:spcPts val="0"/>
              </a:spcBef>
              <a:spcAft>
                <a:spcPts val="1000"/>
              </a:spcAft>
            </a:pPr>
            <a:r>
              <a:rPr lang="en-US" sz="3600" dirty="0">
                <a:solidFill>
                  <a:srgbClr val="595959"/>
                </a:solidFill>
              </a:rPr>
              <a:t>Start with the simple case of providers and patients</a:t>
            </a:r>
            <a:endParaRPr sz="3600" dirty="0">
              <a:solidFill>
                <a:srgbClr val="595959"/>
              </a:solidFill>
            </a:endParaRPr>
          </a:p>
          <a:p>
            <a:pPr>
              <a:lnSpc>
                <a:spcPct val="100000"/>
              </a:lnSpc>
              <a:spcBef>
                <a:spcPts val="0"/>
              </a:spcBef>
              <a:spcAft>
                <a:spcPts val="1000"/>
              </a:spcAft>
            </a:pPr>
            <a:r>
              <a:rPr lang="en-US" sz="3600" dirty="0">
                <a:solidFill>
                  <a:srgbClr val="595959"/>
                </a:solidFill>
              </a:rPr>
              <a:t>How are these two concepts typically related?</a:t>
            </a:r>
          </a:p>
          <a:p>
            <a:pPr>
              <a:lnSpc>
                <a:spcPct val="100000"/>
              </a:lnSpc>
              <a:spcBef>
                <a:spcPts val="0"/>
              </a:spcBef>
              <a:spcAft>
                <a:spcPts val="1000"/>
              </a:spcAft>
            </a:pPr>
            <a:r>
              <a:rPr lang="en-US" sz="3600" dirty="0">
                <a:solidFill>
                  <a:srgbClr val="595959"/>
                </a:solidFill>
              </a:rPr>
              <a:t>How would you describe the relationship?  Can you name it?</a:t>
            </a:r>
          </a:p>
          <a:p>
            <a:pPr>
              <a:lnSpc>
                <a:spcPct val="100000"/>
              </a:lnSpc>
              <a:spcBef>
                <a:spcPts val="0"/>
              </a:spcBef>
              <a:spcAft>
                <a:spcPts val="1000"/>
              </a:spcAft>
            </a:pPr>
            <a:r>
              <a:rPr lang="en-US" sz="3600" dirty="0">
                <a:solidFill>
                  <a:srgbClr val="595959"/>
                </a:solidFill>
              </a:rPr>
              <a:t>Does the relationship have direction?</a:t>
            </a:r>
          </a:p>
          <a:p>
            <a:pPr>
              <a:lnSpc>
                <a:spcPct val="100000"/>
              </a:lnSpc>
              <a:spcBef>
                <a:spcPts val="0"/>
              </a:spcBef>
              <a:spcAft>
                <a:spcPts val="1000"/>
              </a:spcAft>
            </a:pPr>
            <a:r>
              <a:rPr lang="en-US" sz="3600" dirty="0">
                <a:solidFill>
                  <a:srgbClr val="595959"/>
                </a:solidFill>
              </a:rPr>
              <a:t>Are there intermediate relationship nouns?</a:t>
            </a:r>
            <a:endParaRPr sz="3600" dirty="0">
              <a:solidFill>
                <a:srgbClr val="595959"/>
              </a:solidFill>
            </a:endParaRPr>
          </a:p>
        </p:txBody>
      </p:sp>
      <p:sp>
        <p:nvSpPr>
          <p:cNvPr id="3" name="Oval 2">
            <a:extLst>
              <a:ext uri="{FF2B5EF4-FFF2-40B4-BE49-F238E27FC236}">
                <a16:creationId xmlns:a16="http://schemas.microsoft.com/office/drawing/2014/main" id="{0B30922D-CFF1-154E-ADA8-16800B1C1A99}"/>
              </a:ext>
            </a:extLst>
          </p:cNvPr>
          <p:cNvSpPr/>
          <p:nvPr/>
        </p:nvSpPr>
        <p:spPr>
          <a:xfrm>
            <a:off x="3827719" y="2756658"/>
            <a:ext cx="3572539" cy="1616149"/>
          </a:xfrm>
          <a:prstGeom prst="ellipse">
            <a:avLst/>
          </a:prstGeom>
          <a:solidFill>
            <a:schemeClr val="accent1"/>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a:t>Provider</a:t>
            </a:r>
          </a:p>
        </p:txBody>
      </p:sp>
      <p:sp>
        <p:nvSpPr>
          <p:cNvPr id="7" name="Oval 6">
            <a:extLst>
              <a:ext uri="{FF2B5EF4-FFF2-40B4-BE49-F238E27FC236}">
                <a16:creationId xmlns:a16="http://schemas.microsoft.com/office/drawing/2014/main" id="{07169E38-6B61-8B40-AA2C-DF7740353D2B}"/>
              </a:ext>
            </a:extLst>
          </p:cNvPr>
          <p:cNvSpPr/>
          <p:nvPr/>
        </p:nvSpPr>
        <p:spPr>
          <a:xfrm>
            <a:off x="9572845" y="2756657"/>
            <a:ext cx="3572539" cy="1616149"/>
          </a:xfrm>
          <a:prstGeom prst="ellipse">
            <a:avLst/>
          </a:prstGeom>
          <a:solidFill>
            <a:schemeClr val="accent2"/>
          </a:solid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800" dirty="0"/>
              <a:t>Patient</a:t>
            </a:r>
          </a:p>
        </p:txBody>
      </p:sp>
      <p:sp>
        <p:nvSpPr>
          <p:cNvPr id="4" name="TextBox 3">
            <a:extLst>
              <a:ext uri="{FF2B5EF4-FFF2-40B4-BE49-F238E27FC236}">
                <a16:creationId xmlns:a16="http://schemas.microsoft.com/office/drawing/2014/main" id="{FAC59A67-688A-8048-AE60-A8646153C80F}"/>
              </a:ext>
            </a:extLst>
          </p:cNvPr>
          <p:cNvSpPr txBox="1"/>
          <p:nvPr/>
        </p:nvSpPr>
        <p:spPr>
          <a:xfrm>
            <a:off x="8051977" y="2739350"/>
            <a:ext cx="869149" cy="1569660"/>
          </a:xfrm>
          <a:prstGeom prst="rect">
            <a:avLst/>
          </a:prstGeom>
          <a:noFill/>
        </p:spPr>
        <p:txBody>
          <a:bodyPr wrap="none" rtlCol="0">
            <a:spAutoFit/>
          </a:bodyPr>
          <a:lstStyle/>
          <a:p>
            <a:r>
              <a:rPr lang="en-US" sz="9600" dirty="0"/>
              <a:t>?</a:t>
            </a:r>
          </a:p>
        </p:txBody>
      </p:sp>
    </p:spTree>
    <p:extLst>
      <p:ext uri="{BB962C8B-B14F-4D97-AF65-F5344CB8AC3E}">
        <p14:creationId xmlns:p14="http://schemas.microsoft.com/office/powerpoint/2010/main" val="4237411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a:extLst>
              <a:ext uri="{FF2B5EF4-FFF2-40B4-BE49-F238E27FC236}">
                <a16:creationId xmlns:a16="http://schemas.microsoft.com/office/drawing/2014/main" id="{23194FF8-4BAE-104E-BC3C-0A81B9E7B724}"/>
              </a:ext>
            </a:extLst>
          </p:cNvPr>
          <p:cNvSpPr>
            <a:spLocks noGrp="1"/>
          </p:cNvSpPr>
          <p:nvPr>
            <p:ph type="title"/>
          </p:nvPr>
        </p:nvSpPr>
        <p:spPr/>
        <p:txBody>
          <a:bodyPr/>
          <a:lstStyle/>
          <a:p>
            <a:r>
              <a:rPr lang="en-US" dirty="0"/>
              <a:t>Graph Modeling is an Iterative Process</a:t>
            </a:r>
          </a:p>
        </p:txBody>
      </p:sp>
      <p:pic>
        <p:nvPicPr>
          <p:cNvPr id="91" name="Google Shape;91;p17"/>
          <p:cNvPicPr preferRelativeResize="0"/>
          <p:nvPr/>
        </p:nvPicPr>
        <p:blipFill>
          <a:blip r:embed="rId3">
            <a:alphaModFix/>
          </a:blip>
          <a:stretch>
            <a:fillRect/>
          </a:stretch>
        </p:blipFill>
        <p:spPr>
          <a:xfrm>
            <a:off x="3061570" y="2514111"/>
            <a:ext cx="11567160" cy="6444827"/>
          </a:xfrm>
          <a:prstGeom prst="rect">
            <a:avLst/>
          </a:prstGeom>
          <a:noFill/>
          <a:ln>
            <a:noFill/>
          </a:ln>
        </p:spPr>
      </p:pic>
      <p:sp>
        <p:nvSpPr>
          <p:cNvPr id="4" name="TextBox 3">
            <a:extLst>
              <a:ext uri="{FF2B5EF4-FFF2-40B4-BE49-F238E27FC236}">
                <a16:creationId xmlns:a16="http://schemas.microsoft.com/office/drawing/2014/main" id="{B9447171-F268-9B4B-8EEA-A8F59793AE50}"/>
              </a:ext>
            </a:extLst>
          </p:cNvPr>
          <p:cNvSpPr txBox="1"/>
          <p:nvPr/>
        </p:nvSpPr>
        <p:spPr>
          <a:xfrm>
            <a:off x="8845150" y="9122734"/>
            <a:ext cx="8366393" cy="646331"/>
          </a:xfrm>
          <a:prstGeom prst="rect">
            <a:avLst/>
          </a:prstGeom>
          <a:noFill/>
        </p:spPr>
        <p:txBody>
          <a:bodyPr wrap="none" rtlCol="0">
            <a:spAutoFit/>
          </a:bodyPr>
          <a:lstStyle/>
          <a:p>
            <a:r>
              <a:rPr lang="en-US" sz="3600" dirty="0"/>
              <a:t>All models are wrong…some are useful.</a:t>
            </a:r>
          </a:p>
        </p:txBody>
      </p:sp>
    </p:spTree>
    <p:extLst>
      <p:ext uri="{BB962C8B-B14F-4D97-AF65-F5344CB8AC3E}">
        <p14:creationId xmlns:p14="http://schemas.microsoft.com/office/powerpoint/2010/main" val="2580152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B1DD6F2-DC6D-FC4E-9094-EF9BAFDCC7D6}"/>
              </a:ext>
            </a:extLst>
          </p:cNvPr>
          <p:cNvSpPr>
            <a:spLocks noGrp="1"/>
          </p:cNvSpPr>
          <p:nvPr>
            <p:ph type="title"/>
          </p:nvPr>
        </p:nvSpPr>
        <p:spPr/>
        <p:txBody>
          <a:bodyPr/>
          <a:lstStyle/>
          <a:p>
            <a:r>
              <a:rPr lang="en-US" dirty="0"/>
              <a:t>Modeling Guidelines</a:t>
            </a:r>
          </a:p>
        </p:txBody>
      </p:sp>
      <p:sp>
        <p:nvSpPr>
          <p:cNvPr id="8" name="Content Placeholder 7">
            <a:extLst>
              <a:ext uri="{FF2B5EF4-FFF2-40B4-BE49-F238E27FC236}">
                <a16:creationId xmlns:a16="http://schemas.microsoft.com/office/drawing/2014/main" id="{4FC5C346-5DBF-5743-A2C6-378CECC2F02B}"/>
              </a:ext>
            </a:extLst>
          </p:cNvPr>
          <p:cNvSpPr>
            <a:spLocks noGrp="1"/>
          </p:cNvSpPr>
          <p:nvPr>
            <p:ph idx="1"/>
          </p:nvPr>
        </p:nvSpPr>
        <p:spPr/>
        <p:txBody>
          <a:bodyPr/>
          <a:lstStyle/>
          <a:p>
            <a:r>
              <a:rPr lang="en-US" sz="4400" dirty="0"/>
              <a:t>Nouns become verticies</a:t>
            </a:r>
          </a:p>
          <a:p>
            <a:pPr lvl="1"/>
            <a:r>
              <a:rPr lang="en-US" sz="4400" dirty="0"/>
              <a:t>People, places and things</a:t>
            </a:r>
          </a:p>
          <a:p>
            <a:r>
              <a:rPr lang="en-US" sz="4400" dirty="0"/>
              <a:t>Things that describe the things become properties of the verticies</a:t>
            </a:r>
          </a:p>
          <a:p>
            <a:pPr lvl="1"/>
            <a:r>
              <a:rPr lang="en-US" sz="4400" dirty="0"/>
              <a:t>Person: givenName, familyName, dateOfBirth</a:t>
            </a:r>
          </a:p>
          <a:p>
            <a:r>
              <a:rPr lang="en-US" sz="4400" dirty="0"/>
              <a:t>Relationships between nouns become edges</a:t>
            </a:r>
          </a:p>
          <a:p>
            <a:pPr lvl="1"/>
            <a:r>
              <a:rPr lang="en-US" sz="4400" dirty="0"/>
              <a:t>PATIENT_HAS_PROVIDER</a:t>
            </a:r>
          </a:p>
          <a:p>
            <a:endParaRPr lang="en-US" sz="4400" dirty="0"/>
          </a:p>
        </p:txBody>
      </p:sp>
      <p:sp>
        <p:nvSpPr>
          <p:cNvPr id="5" name="Footer Placeholder 4">
            <a:extLst>
              <a:ext uri="{FF2B5EF4-FFF2-40B4-BE49-F238E27FC236}">
                <a16:creationId xmlns:a16="http://schemas.microsoft.com/office/drawing/2014/main" id="{74827F93-D6A1-C744-938A-FA72B0A9A93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343A2E6-85E5-914D-9C52-CFC4A66C5613}"/>
              </a:ext>
            </a:extLst>
          </p:cNvPr>
          <p:cNvSpPr>
            <a:spLocks noGrp="1"/>
          </p:cNvSpPr>
          <p:nvPr>
            <p:ph type="sldNum" sz="quarter" idx="12"/>
          </p:nvPr>
        </p:nvSpPr>
        <p:spPr/>
        <p:txBody>
          <a:bodyPr/>
          <a:lstStyle/>
          <a:p>
            <a:fld id="{3310D8EA-3107-4873-B9AB-DD7D3E79053A}" type="slidenum">
              <a:rPr lang="en-US" smtClean="0"/>
              <a:t>49</a:t>
            </a:fld>
            <a:endParaRPr lang="en-US"/>
          </a:p>
        </p:txBody>
      </p:sp>
    </p:spTree>
    <p:extLst>
      <p:ext uri="{BB962C8B-B14F-4D97-AF65-F5344CB8AC3E}">
        <p14:creationId xmlns:p14="http://schemas.microsoft.com/office/powerpoint/2010/main" val="285117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8599" y="3174601"/>
            <a:ext cx="2524540" cy="3125420"/>
          </a:xfrm>
          <a:prstGeom prst="rect">
            <a:avLst/>
          </a:prstGeom>
        </p:spPr>
      </p:pic>
      <p:sp>
        <p:nvSpPr>
          <p:cNvPr id="6" name="Title 5">
            <a:extLst>
              <a:ext uri="{FF2B5EF4-FFF2-40B4-BE49-F238E27FC236}">
                <a16:creationId xmlns:a16="http://schemas.microsoft.com/office/drawing/2014/main" id="{ED4E39DF-D681-B44F-974E-17CE1E01C67A}"/>
              </a:ext>
            </a:extLst>
          </p:cNvPr>
          <p:cNvSpPr>
            <a:spLocks noGrp="1"/>
          </p:cNvSpPr>
          <p:nvPr>
            <p:ph type="title"/>
          </p:nvPr>
        </p:nvSpPr>
        <p:spPr>
          <a:xfrm>
            <a:off x="724194" y="-121655"/>
            <a:ext cx="16596361" cy="1575285"/>
          </a:xfrm>
        </p:spPr>
        <p:txBody>
          <a:bodyPr/>
          <a:lstStyle/>
          <a:p>
            <a:r>
              <a:rPr lang="en-US" dirty="0"/>
              <a:t>Welcome!</a:t>
            </a:r>
          </a:p>
        </p:txBody>
      </p:sp>
      <p:sp>
        <p:nvSpPr>
          <p:cNvPr id="9" name="TextBox 8">
            <a:extLst>
              <a:ext uri="{FF2B5EF4-FFF2-40B4-BE49-F238E27FC236}">
                <a16:creationId xmlns:a16="http://schemas.microsoft.com/office/drawing/2014/main" id="{CECA3579-E08E-724B-9E65-8507B4061374}"/>
              </a:ext>
            </a:extLst>
          </p:cNvPr>
          <p:cNvSpPr txBox="1"/>
          <p:nvPr/>
        </p:nvSpPr>
        <p:spPr>
          <a:xfrm>
            <a:off x="776066" y="6680771"/>
            <a:ext cx="5029605" cy="1938992"/>
          </a:xfrm>
          <a:prstGeom prst="rect">
            <a:avLst/>
          </a:prstGeom>
          <a:noFill/>
        </p:spPr>
        <p:txBody>
          <a:bodyPr wrap="square" rtlCol="0">
            <a:spAutoFit/>
          </a:bodyPr>
          <a:lstStyle/>
          <a:p>
            <a:pPr algn="ctr"/>
            <a:r>
              <a:rPr lang="en-US" sz="2400" b="1" dirty="0"/>
              <a:t>Dan McCreary</a:t>
            </a:r>
          </a:p>
          <a:p>
            <a:pPr algn="ctr"/>
            <a:r>
              <a:rPr lang="en-US" sz="2400" dirty="0"/>
              <a:t>Distinguished Engineer</a:t>
            </a:r>
          </a:p>
          <a:p>
            <a:pPr algn="ctr"/>
            <a:r>
              <a:rPr lang="en-US" sz="2400" dirty="0"/>
              <a:t>Advanced Technology Collaborative</a:t>
            </a:r>
            <a:endParaRPr lang="en-US" sz="2400" b="1" dirty="0"/>
          </a:p>
          <a:p>
            <a:endParaRPr lang="en-US" sz="2400" b="1" dirty="0"/>
          </a:p>
        </p:txBody>
      </p:sp>
      <p:pic>
        <p:nvPicPr>
          <p:cNvPr id="10" name="Picture 9">
            <a:extLst>
              <a:ext uri="{FF2B5EF4-FFF2-40B4-BE49-F238E27FC236}">
                <a16:creationId xmlns:a16="http://schemas.microsoft.com/office/drawing/2014/main" id="{4CF8590B-FB71-CE49-8356-3F366439360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83051" y="3079552"/>
            <a:ext cx="2524540" cy="3315519"/>
          </a:xfrm>
          <a:prstGeom prst="rect">
            <a:avLst/>
          </a:prstGeom>
        </p:spPr>
      </p:pic>
      <p:sp>
        <p:nvSpPr>
          <p:cNvPr id="11" name="TextBox 10">
            <a:extLst>
              <a:ext uri="{FF2B5EF4-FFF2-40B4-BE49-F238E27FC236}">
                <a16:creationId xmlns:a16="http://schemas.microsoft.com/office/drawing/2014/main" id="{A7D2E1B9-8651-F14B-A3C1-1D5DE9E9D091}"/>
              </a:ext>
            </a:extLst>
          </p:cNvPr>
          <p:cNvSpPr txBox="1"/>
          <p:nvPr/>
        </p:nvSpPr>
        <p:spPr>
          <a:xfrm>
            <a:off x="7177157" y="6680771"/>
            <a:ext cx="3690433" cy="1581459"/>
          </a:xfrm>
          <a:prstGeom prst="rect">
            <a:avLst/>
          </a:prstGeom>
          <a:noFill/>
        </p:spPr>
        <p:txBody>
          <a:bodyPr wrap="none" rtlCol="0">
            <a:spAutoFit/>
          </a:bodyPr>
          <a:lstStyle/>
          <a:p>
            <a:pPr algn="ctr"/>
            <a:r>
              <a:rPr lang="en-US" b="1" dirty="0"/>
              <a:t>Sudeep Vishnumurthy</a:t>
            </a:r>
          </a:p>
          <a:p>
            <a:pPr algn="ctr"/>
            <a:r>
              <a:rPr lang="en-US" dirty="0"/>
              <a:t>Senior Principal Engineer</a:t>
            </a:r>
          </a:p>
          <a:p>
            <a:pPr algn="ctr"/>
            <a:r>
              <a:rPr lang="en-US" dirty="0"/>
              <a:t>Enterprise Enablement</a:t>
            </a:r>
            <a:br>
              <a:rPr lang="en-US" dirty="0"/>
            </a:br>
            <a:r>
              <a:rPr lang="en-US" dirty="0"/>
              <a:t>and Platform Services</a:t>
            </a:r>
          </a:p>
        </p:txBody>
      </p:sp>
      <p:sp>
        <p:nvSpPr>
          <p:cNvPr id="15" name="TextBox 14">
            <a:extLst>
              <a:ext uri="{FF2B5EF4-FFF2-40B4-BE49-F238E27FC236}">
                <a16:creationId xmlns:a16="http://schemas.microsoft.com/office/drawing/2014/main" id="{580B6FDD-8CE4-E445-8249-4F969E5A65C5}"/>
              </a:ext>
            </a:extLst>
          </p:cNvPr>
          <p:cNvSpPr txBox="1"/>
          <p:nvPr/>
        </p:nvSpPr>
        <p:spPr>
          <a:xfrm>
            <a:off x="12688248" y="6699485"/>
            <a:ext cx="3690434" cy="1953740"/>
          </a:xfrm>
          <a:prstGeom prst="rect">
            <a:avLst/>
          </a:prstGeom>
          <a:noFill/>
        </p:spPr>
        <p:txBody>
          <a:bodyPr wrap="none" rtlCol="0">
            <a:spAutoFit/>
          </a:bodyPr>
          <a:lstStyle/>
          <a:p>
            <a:pPr algn="ctr"/>
            <a:r>
              <a:rPr lang="en-US" b="1" dirty="0"/>
              <a:t>Josh Meekhof</a:t>
            </a:r>
          </a:p>
          <a:p>
            <a:pPr algn="ctr"/>
            <a:r>
              <a:rPr lang="en-US" dirty="0"/>
              <a:t>Senior Principal Engineer</a:t>
            </a:r>
          </a:p>
          <a:p>
            <a:pPr algn="ctr"/>
            <a:r>
              <a:rPr lang="en-US" dirty="0"/>
              <a:t>Advanced Technology </a:t>
            </a:r>
            <a:br>
              <a:rPr lang="en-US" dirty="0"/>
            </a:br>
            <a:r>
              <a:rPr lang="en-US" dirty="0"/>
              <a:t>Collaborative</a:t>
            </a:r>
          </a:p>
          <a:p>
            <a:pPr algn="ctr"/>
            <a:endParaRPr lang="en-US" dirty="0"/>
          </a:p>
        </p:txBody>
      </p:sp>
      <p:pic>
        <p:nvPicPr>
          <p:cNvPr id="18" name="Picture 17">
            <a:extLst>
              <a:ext uri="{FF2B5EF4-FFF2-40B4-BE49-F238E27FC236}">
                <a16:creationId xmlns:a16="http://schemas.microsoft.com/office/drawing/2014/main" id="{E34594C0-339A-424B-9469-4A179B6A79E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320485" y="3112376"/>
            <a:ext cx="2425960" cy="3249870"/>
          </a:xfrm>
          <a:prstGeom prst="rect">
            <a:avLst/>
          </a:prstGeom>
        </p:spPr>
      </p:pic>
    </p:spTree>
    <p:extLst>
      <p:ext uri="{BB962C8B-B14F-4D97-AF65-F5344CB8AC3E}">
        <p14:creationId xmlns:p14="http://schemas.microsoft.com/office/powerpoint/2010/main" val="1132057591"/>
      </p:ext>
    </p:extLst>
  </p:cSld>
  <p:clrMapOvr>
    <a:masterClrMapping/>
  </p:clrMapOvr>
  <mc:AlternateContent xmlns:mc="http://schemas.openxmlformats.org/markup-compatibility/2006" xmlns:p14="http://schemas.microsoft.com/office/powerpoint/2010/main">
    <mc:Choice Requires="p14">
      <p:transition p14:dur="0" advTm="61485"/>
    </mc:Choice>
    <mc:Fallback xmlns="">
      <p:transition xmlns:p14="http://schemas.microsoft.com/office/powerpoint/2010/main" advTm="6148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081A-EBD6-EB4E-BDFA-F573B36FF48C}"/>
              </a:ext>
            </a:extLst>
          </p:cNvPr>
          <p:cNvSpPr>
            <a:spLocks noGrp="1"/>
          </p:cNvSpPr>
          <p:nvPr>
            <p:ph type="title"/>
          </p:nvPr>
        </p:nvSpPr>
        <p:spPr/>
        <p:txBody>
          <a:bodyPr/>
          <a:lstStyle/>
          <a:p>
            <a:r>
              <a:rPr lang="en-US" dirty="0"/>
              <a:t>Doctor and Patient Properties</a:t>
            </a:r>
          </a:p>
        </p:txBody>
      </p:sp>
      <p:sp>
        <p:nvSpPr>
          <p:cNvPr id="5" name="Footer Placeholder 4">
            <a:extLst>
              <a:ext uri="{FF2B5EF4-FFF2-40B4-BE49-F238E27FC236}">
                <a16:creationId xmlns:a16="http://schemas.microsoft.com/office/drawing/2014/main" id="{1EFCD13D-2A86-8D48-B90A-A1703FB819AC}"/>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12CB7D1-B0CE-9543-B687-069C30EA09DE}"/>
              </a:ext>
            </a:extLst>
          </p:cNvPr>
          <p:cNvSpPr>
            <a:spLocks noGrp="1"/>
          </p:cNvSpPr>
          <p:nvPr>
            <p:ph type="sldNum" sz="quarter" idx="12"/>
          </p:nvPr>
        </p:nvSpPr>
        <p:spPr/>
        <p:txBody>
          <a:bodyPr/>
          <a:lstStyle/>
          <a:p>
            <a:fld id="{3310D8EA-3107-4873-B9AB-DD7D3E79053A}" type="slidenum">
              <a:rPr lang="en-US" smtClean="0"/>
              <a:t>50</a:t>
            </a:fld>
            <a:endParaRPr lang="en-US"/>
          </a:p>
        </p:txBody>
      </p:sp>
      <p:sp>
        <p:nvSpPr>
          <p:cNvPr id="7" name="TextBox 6">
            <a:extLst>
              <a:ext uri="{FF2B5EF4-FFF2-40B4-BE49-F238E27FC236}">
                <a16:creationId xmlns:a16="http://schemas.microsoft.com/office/drawing/2014/main" id="{1FB4C530-2384-DE47-81BB-F14BA30F2D27}"/>
              </a:ext>
            </a:extLst>
          </p:cNvPr>
          <p:cNvSpPr txBox="1"/>
          <p:nvPr/>
        </p:nvSpPr>
        <p:spPr>
          <a:xfrm>
            <a:off x="4218710" y="2650445"/>
            <a:ext cx="2893741" cy="3170099"/>
          </a:xfrm>
          <a:prstGeom prst="rect">
            <a:avLst/>
          </a:prstGeom>
          <a:noFill/>
          <a:ln>
            <a:solidFill>
              <a:schemeClr val="tx1">
                <a:lumMod val="50000"/>
              </a:schemeClr>
            </a:solidFill>
          </a:ln>
        </p:spPr>
        <p:txBody>
          <a:bodyPr wrap="none" rtlCol="0">
            <a:spAutoFit/>
          </a:bodyPr>
          <a:lstStyle/>
          <a:p>
            <a:r>
              <a:rPr lang="en-US" sz="4000" b="1" dirty="0"/>
              <a:t>doctorID</a:t>
            </a:r>
          </a:p>
          <a:p>
            <a:r>
              <a:rPr lang="en-US" sz="4000" dirty="0"/>
              <a:t>givenName</a:t>
            </a:r>
          </a:p>
          <a:p>
            <a:r>
              <a:rPr lang="en-US" sz="4000" dirty="0"/>
              <a:t>familyName</a:t>
            </a:r>
          </a:p>
          <a:p>
            <a:r>
              <a:rPr lang="en-US" sz="4000" dirty="0"/>
              <a:t>specialty</a:t>
            </a:r>
          </a:p>
          <a:p>
            <a:endParaRPr lang="en-US" sz="4000" dirty="0"/>
          </a:p>
        </p:txBody>
      </p:sp>
      <p:sp>
        <p:nvSpPr>
          <p:cNvPr id="8" name="TextBox 7">
            <a:extLst>
              <a:ext uri="{FF2B5EF4-FFF2-40B4-BE49-F238E27FC236}">
                <a16:creationId xmlns:a16="http://schemas.microsoft.com/office/drawing/2014/main" id="{BB29E4A5-E28B-A040-B4C7-8A6BEFBB71CF}"/>
              </a:ext>
            </a:extLst>
          </p:cNvPr>
          <p:cNvSpPr txBox="1"/>
          <p:nvPr/>
        </p:nvSpPr>
        <p:spPr>
          <a:xfrm>
            <a:off x="10910455" y="2596039"/>
            <a:ext cx="4120039" cy="3170099"/>
          </a:xfrm>
          <a:prstGeom prst="rect">
            <a:avLst/>
          </a:prstGeom>
          <a:noFill/>
          <a:ln>
            <a:solidFill>
              <a:schemeClr val="tx1">
                <a:lumMod val="50000"/>
              </a:schemeClr>
            </a:solidFill>
          </a:ln>
        </p:spPr>
        <p:txBody>
          <a:bodyPr wrap="none" rtlCol="0">
            <a:spAutoFit/>
          </a:bodyPr>
          <a:lstStyle/>
          <a:p>
            <a:r>
              <a:rPr lang="en-US" sz="4000" b="1" dirty="0"/>
              <a:t>patientID</a:t>
            </a:r>
          </a:p>
          <a:p>
            <a:r>
              <a:rPr lang="en-US" sz="4000" dirty="0"/>
              <a:t>givenName</a:t>
            </a:r>
          </a:p>
          <a:p>
            <a:r>
              <a:rPr lang="en-US" sz="4000" dirty="0"/>
              <a:t>familyName</a:t>
            </a:r>
          </a:p>
          <a:p>
            <a:r>
              <a:rPr lang="en-US" sz="4000" dirty="0"/>
              <a:t>birthDate</a:t>
            </a:r>
          </a:p>
          <a:p>
            <a:r>
              <a:rPr lang="en-US" sz="4000" dirty="0"/>
              <a:t>medicalCondition</a:t>
            </a:r>
          </a:p>
        </p:txBody>
      </p:sp>
      <p:sp>
        <p:nvSpPr>
          <p:cNvPr id="9" name="Rectangle 8">
            <a:extLst>
              <a:ext uri="{FF2B5EF4-FFF2-40B4-BE49-F238E27FC236}">
                <a16:creationId xmlns:a16="http://schemas.microsoft.com/office/drawing/2014/main" id="{DFBC4570-36E6-3747-A6C9-887EC2B21BB2}"/>
              </a:ext>
            </a:extLst>
          </p:cNvPr>
          <p:cNvSpPr/>
          <p:nvPr/>
        </p:nvSpPr>
        <p:spPr>
          <a:xfrm>
            <a:off x="4218710" y="1891145"/>
            <a:ext cx="2893741" cy="759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t>Doctor</a:t>
            </a:r>
          </a:p>
        </p:txBody>
      </p:sp>
      <p:sp>
        <p:nvSpPr>
          <p:cNvPr id="10" name="Rectangle 9">
            <a:extLst>
              <a:ext uri="{FF2B5EF4-FFF2-40B4-BE49-F238E27FC236}">
                <a16:creationId xmlns:a16="http://schemas.microsoft.com/office/drawing/2014/main" id="{848D6A3D-C5F8-4642-9582-E6FFB419BA08}"/>
              </a:ext>
            </a:extLst>
          </p:cNvPr>
          <p:cNvSpPr/>
          <p:nvPr/>
        </p:nvSpPr>
        <p:spPr>
          <a:xfrm>
            <a:off x="10910455" y="1891145"/>
            <a:ext cx="4120039" cy="759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t>Patient</a:t>
            </a:r>
          </a:p>
        </p:txBody>
      </p:sp>
      <p:cxnSp>
        <p:nvCxnSpPr>
          <p:cNvPr id="12" name="Straight Arrow Connector 11">
            <a:extLst>
              <a:ext uri="{FF2B5EF4-FFF2-40B4-BE49-F238E27FC236}">
                <a16:creationId xmlns:a16="http://schemas.microsoft.com/office/drawing/2014/main" id="{72426F2F-7B90-FF4D-AEFB-8852B6B7607F}"/>
              </a:ext>
            </a:extLst>
          </p:cNvPr>
          <p:cNvCxnSpPr>
            <a:cxnSpLocks/>
          </p:cNvCxnSpPr>
          <p:nvPr/>
        </p:nvCxnSpPr>
        <p:spPr>
          <a:xfrm>
            <a:off x="7112451" y="3559267"/>
            <a:ext cx="3798004" cy="0"/>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3CADF4-210D-2D4E-8B53-3C10F706CDB0}"/>
              </a:ext>
            </a:extLst>
          </p:cNvPr>
          <p:cNvSpPr txBox="1"/>
          <p:nvPr/>
        </p:nvSpPr>
        <p:spPr>
          <a:xfrm>
            <a:off x="7484272" y="3827145"/>
            <a:ext cx="3054362" cy="707886"/>
          </a:xfrm>
          <a:prstGeom prst="rect">
            <a:avLst/>
          </a:prstGeom>
          <a:noFill/>
        </p:spPr>
        <p:txBody>
          <a:bodyPr wrap="none" rtlCol="0">
            <a:spAutoFit/>
          </a:bodyPr>
          <a:lstStyle/>
          <a:p>
            <a:r>
              <a:rPr lang="en-US" sz="4000" dirty="0"/>
              <a:t>firstVisitDate</a:t>
            </a:r>
          </a:p>
        </p:txBody>
      </p:sp>
    </p:spTree>
    <p:extLst>
      <p:ext uri="{BB962C8B-B14F-4D97-AF65-F5344CB8AC3E}">
        <p14:creationId xmlns:p14="http://schemas.microsoft.com/office/powerpoint/2010/main" val="2795814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45B0F99-29BC-2744-9AE3-3713E547EBF0}"/>
              </a:ext>
            </a:extLst>
          </p:cNvPr>
          <p:cNvSpPr>
            <a:spLocks noGrp="1"/>
          </p:cNvSpPr>
          <p:nvPr>
            <p:ph type="title"/>
          </p:nvPr>
        </p:nvSpPr>
        <p:spPr/>
        <p:txBody>
          <a:bodyPr/>
          <a:lstStyle/>
          <a:p>
            <a:r>
              <a:rPr lang="en-US" dirty="0"/>
              <a:t>Mapping Verticies</a:t>
            </a:r>
          </a:p>
        </p:txBody>
      </p:sp>
      <p:sp>
        <p:nvSpPr>
          <p:cNvPr id="8" name="Content Placeholder 7">
            <a:extLst>
              <a:ext uri="{FF2B5EF4-FFF2-40B4-BE49-F238E27FC236}">
                <a16:creationId xmlns:a16="http://schemas.microsoft.com/office/drawing/2014/main" id="{D7FD3590-4541-084A-BF18-D6C899575E07}"/>
              </a:ext>
            </a:extLst>
          </p:cNvPr>
          <p:cNvSpPr>
            <a:spLocks noGrp="1"/>
          </p:cNvSpPr>
          <p:nvPr>
            <p:ph idx="1"/>
          </p:nvPr>
        </p:nvSpPr>
        <p:spPr>
          <a:xfrm>
            <a:off x="726439" y="6878781"/>
            <a:ext cx="16596361" cy="1774635"/>
          </a:xfrm>
        </p:spPr>
        <p:txBody>
          <a:bodyPr/>
          <a:lstStyle/>
          <a:p>
            <a:r>
              <a:rPr lang="en-US" dirty="0"/>
              <a:t>Load these files into the mapper of Graph Studio</a:t>
            </a:r>
          </a:p>
        </p:txBody>
      </p:sp>
      <p:sp>
        <p:nvSpPr>
          <p:cNvPr id="5" name="Footer Placeholder 4">
            <a:extLst>
              <a:ext uri="{FF2B5EF4-FFF2-40B4-BE49-F238E27FC236}">
                <a16:creationId xmlns:a16="http://schemas.microsoft.com/office/drawing/2014/main" id="{3DE8697A-BA51-9D4E-8AAB-0EE9403854F0}"/>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07552C4-078D-D346-A248-A1026E74BBF8}"/>
              </a:ext>
            </a:extLst>
          </p:cNvPr>
          <p:cNvSpPr>
            <a:spLocks noGrp="1"/>
          </p:cNvSpPr>
          <p:nvPr>
            <p:ph type="sldNum" sz="quarter" idx="12"/>
          </p:nvPr>
        </p:nvSpPr>
        <p:spPr/>
        <p:txBody>
          <a:bodyPr/>
          <a:lstStyle/>
          <a:p>
            <a:fld id="{3310D8EA-3107-4873-B9AB-DD7D3E79053A}" type="slidenum">
              <a:rPr lang="en-US" smtClean="0"/>
              <a:t>51</a:t>
            </a:fld>
            <a:endParaRPr lang="en-US"/>
          </a:p>
        </p:txBody>
      </p:sp>
      <p:sp>
        <p:nvSpPr>
          <p:cNvPr id="9" name="TextBox 8">
            <a:extLst>
              <a:ext uri="{FF2B5EF4-FFF2-40B4-BE49-F238E27FC236}">
                <a16:creationId xmlns:a16="http://schemas.microsoft.com/office/drawing/2014/main" id="{323BAE87-9310-A54B-8F06-B65504F6D514}"/>
              </a:ext>
            </a:extLst>
          </p:cNvPr>
          <p:cNvSpPr txBox="1"/>
          <p:nvPr/>
        </p:nvSpPr>
        <p:spPr>
          <a:xfrm>
            <a:off x="726439" y="2161309"/>
            <a:ext cx="6774873" cy="4187428"/>
          </a:xfrm>
          <a:prstGeom prst="rect">
            <a:avLst/>
          </a:prstGeom>
          <a:solidFill>
            <a:schemeClr val="bg1">
              <a:lumMod val="95000"/>
            </a:schemeClr>
          </a:solidFill>
          <a:ln>
            <a:solidFill>
              <a:schemeClr val="tx1">
                <a:lumMod val="50000"/>
              </a:schemeClr>
            </a:solidFill>
          </a:ln>
        </p:spPr>
        <p:txBody>
          <a:bodyPr wrap="square" rtlCol="0">
            <a:spAutoFit/>
          </a:bodyPr>
          <a:lstStyle/>
          <a:p>
            <a:r>
              <a:rPr lang="en-US" dirty="0" err="1"/>
              <a:t>doctorID,givenName,familyName,specialty</a:t>
            </a:r>
            <a:endParaRPr lang="en-US" dirty="0"/>
          </a:p>
          <a:p>
            <a:r>
              <a:rPr lang="en-US" dirty="0"/>
              <a:t>d1,Sue,Smith,Family Practice</a:t>
            </a:r>
          </a:p>
          <a:p>
            <a:r>
              <a:rPr lang="en-US" dirty="0"/>
              <a:t>d2,Brian,Adams,Acupuncture</a:t>
            </a:r>
          </a:p>
          <a:p>
            <a:r>
              <a:rPr lang="en-US" dirty="0"/>
              <a:t>d3,Peg,Sinclair,Family Practice</a:t>
            </a:r>
          </a:p>
          <a:p>
            <a:r>
              <a:rPr lang="en-US" dirty="0"/>
              <a:t>d4,Molly,Davis,Midwife</a:t>
            </a:r>
          </a:p>
          <a:p>
            <a:r>
              <a:rPr lang="en-US" dirty="0"/>
              <a:t>d5,Olivia,Jones,Obstetrics and Gynecology</a:t>
            </a:r>
          </a:p>
          <a:p>
            <a:r>
              <a:rPr lang="en-US" dirty="0"/>
              <a:t>d6,Craig,Soloman,Cardiologist</a:t>
            </a:r>
          </a:p>
          <a:p>
            <a:r>
              <a:rPr lang="en-US" dirty="0"/>
              <a:t>d7,Arun,Patel,Endocrinologist</a:t>
            </a:r>
          </a:p>
          <a:p>
            <a:r>
              <a:rPr lang="en-US" dirty="0"/>
              <a:t>d8,Berry,Boucher,Pediatrics</a:t>
            </a:r>
          </a:p>
          <a:p>
            <a:r>
              <a:rPr lang="en-US" dirty="0"/>
              <a:t>d9,Miriam,Olson,Family Practice</a:t>
            </a:r>
          </a:p>
          <a:p>
            <a:endParaRPr lang="en-US" dirty="0"/>
          </a:p>
        </p:txBody>
      </p:sp>
      <p:sp>
        <p:nvSpPr>
          <p:cNvPr id="10" name="TextBox 9">
            <a:extLst>
              <a:ext uri="{FF2B5EF4-FFF2-40B4-BE49-F238E27FC236}">
                <a16:creationId xmlns:a16="http://schemas.microsoft.com/office/drawing/2014/main" id="{C2D71C0C-5B51-4B44-9ACB-3F7AE9EEE3FA}"/>
              </a:ext>
            </a:extLst>
          </p:cNvPr>
          <p:cNvSpPr txBox="1"/>
          <p:nvPr/>
        </p:nvSpPr>
        <p:spPr>
          <a:xfrm>
            <a:off x="7886156" y="2188875"/>
            <a:ext cx="8635697" cy="4187428"/>
          </a:xfrm>
          <a:prstGeom prst="rect">
            <a:avLst/>
          </a:prstGeom>
          <a:solidFill>
            <a:schemeClr val="bg1">
              <a:lumMod val="95000"/>
            </a:schemeClr>
          </a:solidFill>
          <a:ln>
            <a:solidFill>
              <a:schemeClr val="tx1">
                <a:lumMod val="50000"/>
              </a:schemeClr>
            </a:solidFill>
          </a:ln>
        </p:spPr>
        <p:txBody>
          <a:bodyPr wrap="none" rtlCol="0">
            <a:spAutoFit/>
          </a:bodyPr>
          <a:lstStyle/>
          <a:p>
            <a:r>
              <a:rPr lang="en-US" dirty="0" err="1"/>
              <a:t>patientID,givenName,familyName,birthDate,medicalCondition</a:t>
            </a:r>
            <a:endParaRPr lang="en-US" dirty="0"/>
          </a:p>
          <a:p>
            <a:r>
              <a:rPr lang="en-US" dirty="0"/>
              <a:t>p1,Sue,Smith,1985-01-15,cold</a:t>
            </a:r>
          </a:p>
          <a:p>
            <a:r>
              <a:rPr lang="en-US" dirty="0"/>
              <a:t>p2,Brian,Adams,2000-01-15,flu</a:t>
            </a:r>
          </a:p>
          <a:p>
            <a:r>
              <a:rPr lang="en-US" dirty="0"/>
              <a:t>p3,Peg,Piasta,2001-01-15,back pain</a:t>
            </a:r>
          </a:p>
          <a:p>
            <a:r>
              <a:rPr lang="en-US" dirty="0"/>
              <a:t>p4,Molly,Davis,2000-01-15,prenatal visit</a:t>
            </a:r>
          </a:p>
          <a:p>
            <a:r>
              <a:rPr lang="en-US" dirty="0"/>
              <a:t>p5,Olivia,Jones,1990-01-15,concussion</a:t>
            </a:r>
          </a:p>
          <a:p>
            <a:r>
              <a:rPr lang="en-US" dirty="0"/>
              <a:t>p6,Riley,Appiah,2000-01-15,cut on arm</a:t>
            </a:r>
          </a:p>
          <a:p>
            <a:r>
              <a:rPr lang="en-US" dirty="0"/>
              <a:t>p7,Arun,Patel,2000-01-15,burise on foot</a:t>
            </a:r>
          </a:p>
          <a:p>
            <a:r>
              <a:rPr lang="en-US" dirty="0"/>
              <a:t>p8,Lewis,Boucher,1995-01-15,neck pain</a:t>
            </a:r>
          </a:p>
          <a:p>
            <a:r>
              <a:rPr lang="en-US" dirty="0"/>
              <a:t>p9,Miriam,Olson,1958-01-15,stress</a:t>
            </a:r>
          </a:p>
          <a:p>
            <a:endParaRPr lang="en-US" dirty="0"/>
          </a:p>
        </p:txBody>
      </p:sp>
      <p:sp>
        <p:nvSpPr>
          <p:cNvPr id="11" name="TextBox 10">
            <a:extLst>
              <a:ext uri="{FF2B5EF4-FFF2-40B4-BE49-F238E27FC236}">
                <a16:creationId xmlns:a16="http://schemas.microsoft.com/office/drawing/2014/main" id="{223D21D9-AF82-3640-9D74-DDBA41121000}"/>
              </a:ext>
            </a:extLst>
          </p:cNvPr>
          <p:cNvSpPr txBox="1"/>
          <p:nvPr/>
        </p:nvSpPr>
        <p:spPr>
          <a:xfrm>
            <a:off x="726439" y="1598220"/>
            <a:ext cx="3096491" cy="464614"/>
          </a:xfrm>
          <a:prstGeom prst="rect">
            <a:avLst/>
          </a:prstGeom>
          <a:noFill/>
        </p:spPr>
        <p:txBody>
          <a:bodyPr wrap="square" rtlCol="0">
            <a:spAutoFit/>
          </a:bodyPr>
          <a:lstStyle/>
          <a:p>
            <a:r>
              <a:rPr lang="en-US" b="1" dirty="0" err="1"/>
              <a:t>doctors.csv</a:t>
            </a:r>
            <a:endParaRPr lang="en-US" b="1" dirty="0"/>
          </a:p>
        </p:txBody>
      </p:sp>
      <p:sp>
        <p:nvSpPr>
          <p:cNvPr id="12" name="TextBox 11">
            <a:extLst>
              <a:ext uri="{FF2B5EF4-FFF2-40B4-BE49-F238E27FC236}">
                <a16:creationId xmlns:a16="http://schemas.microsoft.com/office/drawing/2014/main" id="{5C15BDF4-25F2-4A41-A3F3-DE6AA07A86AD}"/>
              </a:ext>
            </a:extLst>
          </p:cNvPr>
          <p:cNvSpPr txBox="1"/>
          <p:nvPr/>
        </p:nvSpPr>
        <p:spPr>
          <a:xfrm>
            <a:off x="7767320" y="1670349"/>
            <a:ext cx="3096491" cy="464614"/>
          </a:xfrm>
          <a:prstGeom prst="rect">
            <a:avLst/>
          </a:prstGeom>
          <a:noFill/>
        </p:spPr>
        <p:txBody>
          <a:bodyPr wrap="square" rtlCol="0">
            <a:spAutoFit/>
          </a:bodyPr>
          <a:lstStyle/>
          <a:p>
            <a:r>
              <a:rPr lang="en-US" b="1" dirty="0" err="1"/>
              <a:t>patients.csv</a:t>
            </a:r>
            <a:endParaRPr lang="en-US" b="1" dirty="0"/>
          </a:p>
        </p:txBody>
      </p:sp>
    </p:spTree>
    <p:extLst>
      <p:ext uri="{BB962C8B-B14F-4D97-AF65-F5344CB8AC3E}">
        <p14:creationId xmlns:p14="http://schemas.microsoft.com/office/powerpoint/2010/main" val="2613388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DD86E0-6304-A14A-BF44-5C3B0CDF6FF5}"/>
              </a:ext>
            </a:extLst>
          </p:cNvPr>
          <p:cNvSpPr>
            <a:spLocks noGrp="1"/>
          </p:cNvSpPr>
          <p:nvPr>
            <p:ph type="title"/>
          </p:nvPr>
        </p:nvSpPr>
        <p:spPr/>
        <p:txBody>
          <a:bodyPr/>
          <a:lstStyle/>
          <a:p>
            <a:r>
              <a:rPr lang="en-US" dirty="0"/>
              <a:t>Mapping Relationships</a:t>
            </a:r>
          </a:p>
        </p:txBody>
      </p:sp>
      <p:sp>
        <p:nvSpPr>
          <p:cNvPr id="5" name="Footer Placeholder 4">
            <a:extLst>
              <a:ext uri="{FF2B5EF4-FFF2-40B4-BE49-F238E27FC236}">
                <a16:creationId xmlns:a16="http://schemas.microsoft.com/office/drawing/2014/main" id="{A7F96C6E-50DF-2E4E-8182-92960FD579CC}"/>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F6CB36DA-878B-854A-99F7-6370EC4A9DCF}"/>
              </a:ext>
            </a:extLst>
          </p:cNvPr>
          <p:cNvSpPr>
            <a:spLocks noGrp="1"/>
          </p:cNvSpPr>
          <p:nvPr>
            <p:ph type="sldNum" sz="quarter" idx="12"/>
          </p:nvPr>
        </p:nvSpPr>
        <p:spPr/>
        <p:txBody>
          <a:bodyPr/>
          <a:lstStyle/>
          <a:p>
            <a:fld id="{3310D8EA-3107-4873-B9AB-DD7D3E79053A}" type="slidenum">
              <a:rPr lang="en-US" smtClean="0"/>
              <a:t>52</a:t>
            </a:fld>
            <a:endParaRPr lang="en-US"/>
          </a:p>
        </p:txBody>
      </p:sp>
      <p:sp>
        <p:nvSpPr>
          <p:cNvPr id="9" name="TextBox 8">
            <a:extLst>
              <a:ext uri="{FF2B5EF4-FFF2-40B4-BE49-F238E27FC236}">
                <a16:creationId xmlns:a16="http://schemas.microsoft.com/office/drawing/2014/main" id="{E53AD6F1-59D1-9F40-A003-2E22A5F75281}"/>
              </a:ext>
            </a:extLst>
          </p:cNvPr>
          <p:cNvSpPr txBox="1"/>
          <p:nvPr/>
        </p:nvSpPr>
        <p:spPr>
          <a:xfrm>
            <a:off x="5675167" y="2592240"/>
            <a:ext cx="5895140" cy="5016758"/>
          </a:xfrm>
          <a:prstGeom prst="rect">
            <a:avLst/>
          </a:prstGeom>
          <a:solidFill>
            <a:schemeClr val="bg1">
              <a:lumMod val="95000"/>
            </a:schemeClr>
          </a:solidFill>
          <a:ln>
            <a:solidFill>
              <a:schemeClr val="tx1">
                <a:lumMod val="50000"/>
              </a:schemeClr>
            </a:solidFill>
          </a:ln>
        </p:spPr>
        <p:txBody>
          <a:bodyPr wrap="none" rtlCol="0">
            <a:spAutoFit/>
          </a:bodyPr>
          <a:lstStyle/>
          <a:p>
            <a:r>
              <a:rPr lang="en-US" sz="3200" dirty="0" err="1"/>
              <a:t>doctorID,firstVisitDate,patientID</a:t>
            </a:r>
            <a:endParaRPr lang="en-US" sz="3200" dirty="0"/>
          </a:p>
          <a:p>
            <a:r>
              <a:rPr lang="en-US" sz="3200" dirty="0"/>
              <a:t>d1,2000-01-15,p1</a:t>
            </a:r>
          </a:p>
          <a:p>
            <a:r>
              <a:rPr lang="en-US" sz="3200" dirty="0"/>
              <a:t>d1,2000-01-15,p2</a:t>
            </a:r>
          </a:p>
          <a:p>
            <a:r>
              <a:rPr lang="en-US" sz="3200" dirty="0"/>
              <a:t>d1,2000-01-15,p3</a:t>
            </a:r>
          </a:p>
          <a:p>
            <a:r>
              <a:rPr lang="en-US" sz="3200" dirty="0"/>
              <a:t>d1,2000-01-15,p4</a:t>
            </a:r>
          </a:p>
          <a:p>
            <a:r>
              <a:rPr lang="en-US" sz="3200" dirty="0"/>
              <a:t>d1,2000-01-15,p5</a:t>
            </a:r>
          </a:p>
          <a:p>
            <a:r>
              <a:rPr lang="en-US" sz="3200" dirty="0"/>
              <a:t>d1,2000-01-15,p6</a:t>
            </a:r>
          </a:p>
          <a:p>
            <a:r>
              <a:rPr lang="en-US" sz="3200" dirty="0"/>
              <a:t>d1,2000-01-15,p7</a:t>
            </a:r>
          </a:p>
          <a:p>
            <a:r>
              <a:rPr lang="en-US" sz="3200" dirty="0"/>
              <a:t>d2,2000-01-15,p1</a:t>
            </a:r>
          </a:p>
          <a:p>
            <a:r>
              <a:rPr lang="en-US" sz="3200" dirty="0"/>
              <a:t>d2,2000-01-15,p2</a:t>
            </a:r>
          </a:p>
        </p:txBody>
      </p:sp>
      <p:sp>
        <p:nvSpPr>
          <p:cNvPr id="10" name="TextBox 9">
            <a:extLst>
              <a:ext uri="{FF2B5EF4-FFF2-40B4-BE49-F238E27FC236}">
                <a16:creationId xmlns:a16="http://schemas.microsoft.com/office/drawing/2014/main" id="{E9A72B40-E103-754F-84A9-383300672B3C}"/>
              </a:ext>
            </a:extLst>
          </p:cNvPr>
          <p:cNvSpPr txBox="1"/>
          <p:nvPr/>
        </p:nvSpPr>
        <p:spPr>
          <a:xfrm>
            <a:off x="5508913" y="1724261"/>
            <a:ext cx="5673348" cy="646331"/>
          </a:xfrm>
          <a:prstGeom prst="rect">
            <a:avLst/>
          </a:prstGeom>
          <a:noFill/>
        </p:spPr>
        <p:txBody>
          <a:bodyPr wrap="none" rtlCol="0">
            <a:spAutoFit/>
          </a:bodyPr>
          <a:lstStyle/>
          <a:p>
            <a:r>
              <a:rPr lang="en-US" sz="3600" b="1" dirty="0"/>
              <a:t>doctor-patient-</a:t>
            </a:r>
            <a:r>
              <a:rPr lang="en-US" sz="3600" b="1" dirty="0" err="1"/>
              <a:t>edges.csv</a:t>
            </a:r>
            <a:endParaRPr lang="en-US" sz="3600" b="1" dirty="0"/>
          </a:p>
        </p:txBody>
      </p:sp>
    </p:spTree>
    <p:extLst>
      <p:ext uri="{BB962C8B-B14F-4D97-AF65-F5344CB8AC3E}">
        <p14:creationId xmlns:p14="http://schemas.microsoft.com/office/powerpoint/2010/main" val="970422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3AFAC2-7254-1642-9547-DB049BC1F131}"/>
              </a:ext>
            </a:extLst>
          </p:cNvPr>
          <p:cNvSpPr>
            <a:spLocks noGrp="1"/>
          </p:cNvSpPr>
          <p:nvPr>
            <p:ph type="title"/>
          </p:nvPr>
        </p:nvSpPr>
        <p:spPr/>
        <p:txBody>
          <a:bodyPr/>
          <a:lstStyle/>
          <a:p>
            <a:r>
              <a:rPr lang="en-US" dirty="0"/>
              <a:t>After Loading</a:t>
            </a:r>
          </a:p>
        </p:txBody>
      </p:sp>
      <p:sp>
        <p:nvSpPr>
          <p:cNvPr id="6" name="Slide Number Placeholder 5">
            <a:extLst>
              <a:ext uri="{FF2B5EF4-FFF2-40B4-BE49-F238E27FC236}">
                <a16:creationId xmlns:a16="http://schemas.microsoft.com/office/drawing/2014/main" id="{479F241F-4AFC-FC4E-8056-54131A2201CE}"/>
              </a:ext>
            </a:extLst>
          </p:cNvPr>
          <p:cNvSpPr>
            <a:spLocks noGrp="1"/>
          </p:cNvSpPr>
          <p:nvPr>
            <p:ph type="sldNum" sz="quarter" idx="12"/>
          </p:nvPr>
        </p:nvSpPr>
        <p:spPr/>
        <p:txBody>
          <a:bodyPr/>
          <a:lstStyle/>
          <a:p>
            <a:fld id="{3310D8EA-3107-4873-B9AB-DD7D3E79053A}" type="slidenum">
              <a:rPr lang="en-US" smtClean="0"/>
              <a:t>53</a:t>
            </a:fld>
            <a:endParaRPr lang="en-US"/>
          </a:p>
        </p:txBody>
      </p:sp>
      <p:sp>
        <p:nvSpPr>
          <p:cNvPr id="5" name="Footer Placeholder 4">
            <a:extLst>
              <a:ext uri="{FF2B5EF4-FFF2-40B4-BE49-F238E27FC236}">
                <a16:creationId xmlns:a16="http://schemas.microsoft.com/office/drawing/2014/main" id="{4C277717-CFB6-4B49-92FC-00577C48F079}"/>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8" name="Picture 7">
            <a:extLst>
              <a:ext uri="{FF2B5EF4-FFF2-40B4-BE49-F238E27FC236}">
                <a16:creationId xmlns:a16="http://schemas.microsoft.com/office/drawing/2014/main" id="{23A3BD1F-ACAD-444E-936C-6192D2851656}"/>
              </a:ext>
            </a:extLst>
          </p:cNvPr>
          <p:cNvPicPr>
            <a:picLocks noChangeAspect="1"/>
          </p:cNvPicPr>
          <p:nvPr/>
        </p:nvPicPr>
        <p:blipFill>
          <a:blip r:embed="rId2"/>
          <a:stretch>
            <a:fillRect/>
          </a:stretch>
        </p:blipFill>
        <p:spPr>
          <a:xfrm>
            <a:off x="1329592" y="3090008"/>
            <a:ext cx="9982200" cy="4089400"/>
          </a:xfrm>
          <a:prstGeom prst="rect">
            <a:avLst/>
          </a:prstGeom>
        </p:spPr>
      </p:pic>
      <p:pic>
        <p:nvPicPr>
          <p:cNvPr id="9" name="Picture 8">
            <a:extLst>
              <a:ext uri="{FF2B5EF4-FFF2-40B4-BE49-F238E27FC236}">
                <a16:creationId xmlns:a16="http://schemas.microsoft.com/office/drawing/2014/main" id="{7D8E0E3E-1BE6-D749-85D5-F0E67FA1B6FA}"/>
              </a:ext>
            </a:extLst>
          </p:cNvPr>
          <p:cNvPicPr>
            <a:picLocks noChangeAspect="1"/>
          </p:cNvPicPr>
          <p:nvPr/>
        </p:nvPicPr>
        <p:blipFill>
          <a:blip r:embed="rId3"/>
          <a:stretch>
            <a:fillRect/>
          </a:stretch>
        </p:blipFill>
        <p:spPr>
          <a:xfrm>
            <a:off x="13199207" y="3090008"/>
            <a:ext cx="3581400" cy="3098800"/>
          </a:xfrm>
          <a:prstGeom prst="rect">
            <a:avLst/>
          </a:prstGeom>
        </p:spPr>
      </p:pic>
    </p:spTree>
    <p:extLst>
      <p:ext uri="{BB962C8B-B14F-4D97-AF65-F5344CB8AC3E}">
        <p14:creationId xmlns:p14="http://schemas.microsoft.com/office/powerpoint/2010/main" val="808881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416F-9D00-0644-AA71-CE9F27ADF98F}"/>
              </a:ext>
            </a:extLst>
          </p:cNvPr>
          <p:cNvSpPr>
            <a:spLocks noGrp="1"/>
          </p:cNvSpPr>
          <p:nvPr>
            <p:ph type="title"/>
          </p:nvPr>
        </p:nvSpPr>
        <p:spPr/>
        <p:txBody>
          <a:bodyPr/>
          <a:lstStyle/>
          <a:p>
            <a:r>
              <a:rPr lang="en-US" dirty="0"/>
              <a:t>Results of Explore</a:t>
            </a:r>
          </a:p>
        </p:txBody>
      </p:sp>
      <p:sp>
        <p:nvSpPr>
          <p:cNvPr id="3" name="Slide Number Placeholder 2">
            <a:extLst>
              <a:ext uri="{FF2B5EF4-FFF2-40B4-BE49-F238E27FC236}">
                <a16:creationId xmlns:a16="http://schemas.microsoft.com/office/drawing/2014/main" id="{3798FCF4-E70C-DD47-9CC0-674DB30B843F}"/>
              </a:ext>
            </a:extLst>
          </p:cNvPr>
          <p:cNvSpPr>
            <a:spLocks noGrp="1"/>
          </p:cNvSpPr>
          <p:nvPr>
            <p:ph type="sldNum" sz="quarter" idx="12"/>
          </p:nvPr>
        </p:nvSpPr>
        <p:spPr/>
        <p:txBody>
          <a:bodyPr/>
          <a:lstStyle/>
          <a:p>
            <a:fld id="{3310D8EA-3107-4873-B9AB-DD7D3E79053A}" type="slidenum">
              <a:rPr lang="en-US" smtClean="0"/>
              <a:t>54</a:t>
            </a:fld>
            <a:endParaRPr lang="en-US"/>
          </a:p>
        </p:txBody>
      </p:sp>
      <p:sp>
        <p:nvSpPr>
          <p:cNvPr id="4" name="Footer Placeholder 3">
            <a:extLst>
              <a:ext uri="{FF2B5EF4-FFF2-40B4-BE49-F238E27FC236}">
                <a16:creationId xmlns:a16="http://schemas.microsoft.com/office/drawing/2014/main" id="{4EF06FA8-DABC-EE43-9CD0-2F1B9CF4D94B}"/>
              </a:ext>
            </a:extLst>
          </p:cNvPr>
          <p:cNvSpPr>
            <a:spLocks noGrp="1"/>
          </p:cNvSpPr>
          <p:nvPr>
            <p:ph type="ftr" sz="quarter" idx="3"/>
          </p:nvPr>
        </p:nvSpPr>
        <p:spPr/>
        <p:txBody>
          <a:bodyPr/>
          <a:lstStyle/>
          <a:p>
            <a:r>
              <a:rPr lang="en-US"/>
              <a:t>Confidential property of Optum. Do not distribute or reproduce without express permission from Optum.</a:t>
            </a:r>
            <a:endParaRPr lang="en-US" dirty="0"/>
          </a:p>
        </p:txBody>
      </p:sp>
      <p:pic>
        <p:nvPicPr>
          <p:cNvPr id="5" name="Picture 4">
            <a:extLst>
              <a:ext uri="{FF2B5EF4-FFF2-40B4-BE49-F238E27FC236}">
                <a16:creationId xmlns:a16="http://schemas.microsoft.com/office/drawing/2014/main" id="{907EA792-1E68-D64F-ACA1-F3C5029FAB3B}"/>
              </a:ext>
            </a:extLst>
          </p:cNvPr>
          <p:cNvPicPr>
            <a:picLocks noChangeAspect="1"/>
          </p:cNvPicPr>
          <p:nvPr/>
        </p:nvPicPr>
        <p:blipFill>
          <a:blip r:embed="rId2"/>
          <a:stretch>
            <a:fillRect/>
          </a:stretch>
        </p:blipFill>
        <p:spPr>
          <a:xfrm>
            <a:off x="3550920" y="2131152"/>
            <a:ext cx="8432800" cy="6553200"/>
          </a:xfrm>
          <a:prstGeom prst="rect">
            <a:avLst/>
          </a:prstGeom>
        </p:spPr>
      </p:pic>
    </p:spTree>
    <p:extLst>
      <p:ext uri="{BB962C8B-B14F-4D97-AF65-F5344CB8AC3E}">
        <p14:creationId xmlns:p14="http://schemas.microsoft.com/office/powerpoint/2010/main" val="1000347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40F63-9716-6E4A-BB56-E2C1D11DC1E0}"/>
              </a:ext>
            </a:extLst>
          </p:cNvPr>
          <p:cNvSpPr>
            <a:spLocks noGrp="1"/>
          </p:cNvSpPr>
          <p:nvPr>
            <p:ph type="title"/>
          </p:nvPr>
        </p:nvSpPr>
        <p:spPr/>
        <p:txBody>
          <a:bodyPr/>
          <a:lstStyle/>
          <a:p>
            <a:r>
              <a:rPr lang="en-US" dirty="0"/>
              <a:t>Clinical Graph with Synthetic Data</a:t>
            </a:r>
          </a:p>
        </p:txBody>
      </p:sp>
      <p:sp>
        <p:nvSpPr>
          <p:cNvPr id="8" name="Text Placeholder 7">
            <a:extLst>
              <a:ext uri="{FF2B5EF4-FFF2-40B4-BE49-F238E27FC236}">
                <a16:creationId xmlns:a16="http://schemas.microsoft.com/office/drawing/2014/main" id="{1F6C8ABE-5930-934D-9C7B-8A3F217A4616}"/>
              </a:ext>
            </a:extLst>
          </p:cNvPr>
          <p:cNvSpPr>
            <a:spLocks noGrp="1"/>
          </p:cNvSpPr>
          <p:nvPr>
            <p:ph type="body" idx="1"/>
          </p:nvPr>
        </p:nvSpPr>
        <p:spPr/>
        <p:txBody>
          <a:bodyPr/>
          <a:lstStyle/>
          <a:p>
            <a:r>
              <a:rPr lang="en-US" dirty="0"/>
              <a:t>Hands On</a:t>
            </a:r>
          </a:p>
        </p:txBody>
      </p:sp>
      <p:sp>
        <p:nvSpPr>
          <p:cNvPr id="5" name="Footer Placeholder 4">
            <a:extLst>
              <a:ext uri="{FF2B5EF4-FFF2-40B4-BE49-F238E27FC236}">
                <a16:creationId xmlns:a16="http://schemas.microsoft.com/office/drawing/2014/main" id="{D3FED33B-D82E-9C46-BD32-B1261589FF9E}"/>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250F2EF-3F53-8B48-B424-EC4C8996D5EB}"/>
              </a:ext>
            </a:extLst>
          </p:cNvPr>
          <p:cNvSpPr>
            <a:spLocks noGrp="1"/>
          </p:cNvSpPr>
          <p:nvPr>
            <p:ph type="sldNum" sz="quarter" idx="4294967295"/>
          </p:nvPr>
        </p:nvSpPr>
        <p:spPr>
          <a:xfrm>
            <a:off x="17084675" y="9513888"/>
            <a:ext cx="796925" cy="536575"/>
          </a:xfrm>
        </p:spPr>
        <p:txBody>
          <a:bodyPr/>
          <a:lstStyle/>
          <a:p>
            <a:fld id="{3310D8EA-3107-4873-B9AB-DD7D3E79053A}" type="slidenum">
              <a:rPr lang="en-US" smtClean="0"/>
              <a:t>55</a:t>
            </a:fld>
            <a:endParaRPr lang="en-US"/>
          </a:p>
        </p:txBody>
      </p:sp>
    </p:spTree>
    <p:extLst>
      <p:ext uri="{BB962C8B-B14F-4D97-AF65-F5344CB8AC3E}">
        <p14:creationId xmlns:p14="http://schemas.microsoft.com/office/powerpoint/2010/main" val="2708987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2" name="Title 1">
            <a:extLst>
              <a:ext uri="{FF2B5EF4-FFF2-40B4-BE49-F238E27FC236}">
                <a16:creationId xmlns:a16="http://schemas.microsoft.com/office/drawing/2014/main" id="{70D0A146-CBF2-D545-A4B6-CB712F4761C9}"/>
              </a:ext>
            </a:extLst>
          </p:cNvPr>
          <p:cNvSpPr>
            <a:spLocks noGrp="1"/>
          </p:cNvSpPr>
          <p:nvPr>
            <p:ph type="title"/>
          </p:nvPr>
        </p:nvSpPr>
        <p:spPr/>
        <p:txBody>
          <a:bodyPr/>
          <a:lstStyle/>
          <a:p>
            <a:r>
              <a:rPr lang="en-US" dirty="0"/>
              <a:t>Mapping Data TigerGraph Studio</a:t>
            </a:r>
          </a:p>
        </p:txBody>
      </p:sp>
      <p:sp>
        <p:nvSpPr>
          <p:cNvPr id="321" name="Google Shape;321;p46"/>
          <p:cNvSpPr txBox="1">
            <a:spLocks noGrp="1"/>
          </p:cNvSpPr>
          <p:nvPr>
            <p:ph idx="1"/>
          </p:nvPr>
        </p:nvSpPr>
        <p:spPr>
          <a:xfrm>
            <a:off x="726439" y="7208874"/>
            <a:ext cx="16596361" cy="1869845"/>
          </a:xfrm>
          <a:prstGeom prst="rect">
            <a:avLst/>
          </a:prstGeom>
          <a:noFill/>
          <a:ln>
            <a:noFill/>
          </a:ln>
        </p:spPr>
        <p:txBody>
          <a:bodyPr spcFirstLastPara="1" vert="horz" wrap="square" lIns="178787" tIns="89369" rIns="178787" bIns="89369" rtlCol="0" anchor="t" anchorCtr="0">
            <a:noAutofit/>
          </a:bodyPr>
          <a:lstStyle/>
          <a:p>
            <a:pPr>
              <a:lnSpc>
                <a:spcPct val="100000"/>
              </a:lnSpc>
            </a:pPr>
            <a:r>
              <a:rPr lang="en-US" dirty="0">
                <a:solidFill>
                  <a:srgbClr val="595959"/>
                </a:solidFill>
              </a:rPr>
              <a:t>Now that the basis for a schema exists it is time to start populating the schema with data</a:t>
            </a:r>
            <a:endParaRPr dirty="0">
              <a:solidFill>
                <a:srgbClr val="595959"/>
              </a:solidFill>
            </a:endParaRPr>
          </a:p>
          <a:p>
            <a:pPr>
              <a:lnSpc>
                <a:spcPct val="100000"/>
              </a:lnSpc>
            </a:pPr>
            <a:r>
              <a:rPr lang="en-US" dirty="0">
                <a:solidFill>
                  <a:srgbClr val="595959"/>
                </a:solidFill>
              </a:rPr>
              <a:t>Start by selecting “Map Data To Graph”</a:t>
            </a:r>
            <a:endParaRPr dirty="0">
              <a:solidFill>
                <a:srgbClr val="595959"/>
              </a:solidFill>
            </a:endParaRPr>
          </a:p>
          <a:p>
            <a:pPr>
              <a:lnSpc>
                <a:spcPct val="100000"/>
              </a:lnSpc>
            </a:pPr>
            <a:endParaRPr dirty="0">
              <a:solidFill>
                <a:srgbClr val="595959"/>
              </a:solidFill>
            </a:endParaRPr>
          </a:p>
          <a:p>
            <a:pPr>
              <a:lnSpc>
                <a:spcPct val="100000"/>
              </a:lnSpc>
            </a:pPr>
            <a:endParaRPr dirty="0">
              <a:solidFill>
                <a:srgbClr val="595959"/>
              </a:solidFill>
            </a:endParaRPr>
          </a:p>
          <a:p>
            <a:pPr>
              <a:lnSpc>
                <a:spcPct val="100000"/>
              </a:lnSpc>
            </a:pPr>
            <a:endParaRPr dirty="0">
              <a:solidFill>
                <a:srgbClr val="595959"/>
              </a:solidFill>
            </a:endParaRPr>
          </a:p>
        </p:txBody>
      </p:sp>
      <p:pic>
        <p:nvPicPr>
          <p:cNvPr id="323" name="Google Shape;323;p46"/>
          <p:cNvPicPr preferRelativeResize="0"/>
          <p:nvPr/>
        </p:nvPicPr>
        <p:blipFill>
          <a:blip r:embed="rId3">
            <a:alphaModFix/>
          </a:blip>
          <a:stretch>
            <a:fillRect/>
          </a:stretch>
        </p:blipFill>
        <p:spPr>
          <a:xfrm>
            <a:off x="4158891" y="2444780"/>
            <a:ext cx="9282825" cy="4338791"/>
          </a:xfrm>
          <a:prstGeom prst="rect">
            <a:avLst/>
          </a:prstGeom>
          <a:noFill/>
          <a:ln>
            <a:noFill/>
          </a:ln>
        </p:spPr>
      </p:pic>
    </p:spTree>
    <p:extLst>
      <p:ext uri="{BB962C8B-B14F-4D97-AF65-F5344CB8AC3E}">
        <p14:creationId xmlns:p14="http://schemas.microsoft.com/office/powerpoint/2010/main" val="560484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EF66-DEA0-9146-9E2F-E7A541FA99CE}"/>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791EA26-22C2-2C49-9416-BD95608BB2C6}"/>
              </a:ext>
            </a:extLst>
          </p:cNvPr>
          <p:cNvSpPr>
            <a:spLocks noGrp="1"/>
          </p:cNvSpPr>
          <p:nvPr>
            <p:ph type="sldNum" idx="12"/>
          </p:nvPr>
        </p:nvSpPr>
        <p:spPr/>
        <p:txBody>
          <a:bodyPr/>
          <a:lstStyle/>
          <a:p>
            <a:fld id="{00000000-1234-1234-1234-123412341234}" type="slidenum">
              <a:rPr lang="en" smtClean="0"/>
              <a:pPr/>
              <a:t>57</a:t>
            </a:fld>
            <a:endParaRPr lang="en"/>
          </a:p>
        </p:txBody>
      </p:sp>
      <p:pic>
        <p:nvPicPr>
          <p:cNvPr id="5" name="Picture 4">
            <a:extLst>
              <a:ext uri="{FF2B5EF4-FFF2-40B4-BE49-F238E27FC236}">
                <a16:creationId xmlns:a16="http://schemas.microsoft.com/office/drawing/2014/main" id="{F48EEE17-6F8A-874F-9E73-EB19E300561F}"/>
              </a:ext>
            </a:extLst>
          </p:cNvPr>
          <p:cNvPicPr>
            <a:picLocks noChangeAspect="1"/>
          </p:cNvPicPr>
          <p:nvPr/>
        </p:nvPicPr>
        <p:blipFill>
          <a:blip r:embed="rId2"/>
          <a:stretch>
            <a:fillRect/>
          </a:stretch>
        </p:blipFill>
        <p:spPr>
          <a:xfrm>
            <a:off x="609547" y="897724"/>
            <a:ext cx="16834765" cy="8036966"/>
          </a:xfrm>
          <a:prstGeom prst="rect">
            <a:avLst/>
          </a:prstGeom>
        </p:spPr>
      </p:pic>
    </p:spTree>
    <p:extLst>
      <p:ext uri="{BB962C8B-B14F-4D97-AF65-F5344CB8AC3E}">
        <p14:creationId xmlns:p14="http://schemas.microsoft.com/office/powerpoint/2010/main" val="17427162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23FE-D636-8E4B-9783-FB92FCBCB4E1}"/>
              </a:ext>
            </a:extLst>
          </p:cNvPr>
          <p:cNvSpPr>
            <a:spLocks noGrp="1"/>
          </p:cNvSpPr>
          <p:nvPr>
            <p:ph type="title"/>
          </p:nvPr>
        </p:nvSpPr>
        <p:spPr/>
        <p:txBody>
          <a:bodyPr/>
          <a:lstStyle/>
          <a:p>
            <a:r>
              <a:rPr lang="en-US" dirty="0"/>
              <a:t>Synthetic Data</a:t>
            </a:r>
          </a:p>
        </p:txBody>
      </p:sp>
      <p:sp>
        <p:nvSpPr>
          <p:cNvPr id="5" name="Content Placeholder 4">
            <a:extLst>
              <a:ext uri="{FF2B5EF4-FFF2-40B4-BE49-F238E27FC236}">
                <a16:creationId xmlns:a16="http://schemas.microsoft.com/office/drawing/2014/main" id="{10E4BF5E-2B6F-E642-B0D7-F80C2DD303B2}"/>
              </a:ext>
            </a:extLst>
          </p:cNvPr>
          <p:cNvSpPr>
            <a:spLocks noGrp="1"/>
          </p:cNvSpPr>
          <p:nvPr>
            <p:ph idx="1"/>
          </p:nvPr>
        </p:nvSpPr>
        <p:spPr>
          <a:xfrm>
            <a:off x="7033432" y="1485010"/>
            <a:ext cx="10284047" cy="8211883"/>
          </a:xfrm>
        </p:spPr>
        <p:txBody>
          <a:bodyPr/>
          <a:lstStyle/>
          <a:p>
            <a:r>
              <a:rPr lang="en-US" b="1" dirty="0"/>
              <a:t>Synthea</a:t>
            </a:r>
            <a:r>
              <a:rPr lang="en-US" dirty="0"/>
              <a:t> </a:t>
            </a:r>
          </a:p>
          <a:p>
            <a:pPr lvl="1"/>
            <a:r>
              <a:rPr lang="en-US" dirty="0"/>
              <a:t>Easy to use – one line shell command</a:t>
            </a:r>
          </a:p>
          <a:p>
            <a:pPr lvl="1"/>
            <a:r>
              <a:rPr lang="en-US" dirty="0"/>
              <a:t>Free open source synthetic patient generation</a:t>
            </a:r>
          </a:p>
          <a:p>
            <a:pPr lvl="1"/>
            <a:r>
              <a:rPr lang="en-US" dirty="0"/>
              <a:t>CSV and FHIR output</a:t>
            </a:r>
          </a:p>
          <a:p>
            <a:pPr lvl="1"/>
            <a:r>
              <a:rPr lang="en-US" dirty="0"/>
              <a:t>Closely matches our IHR model</a:t>
            </a:r>
          </a:p>
          <a:p>
            <a:pPr lvl="1"/>
            <a:r>
              <a:rPr lang="en-US" dirty="0">
                <a:hlinkClick r:id="rId2"/>
              </a:rPr>
              <a:t>https://synthetichealth.github.io/synthea/</a:t>
            </a:r>
            <a:endParaRPr lang="en-US" dirty="0"/>
          </a:p>
          <a:p>
            <a:r>
              <a:rPr lang="en-US" b="1" dirty="0"/>
              <a:t>Mostly AI</a:t>
            </a:r>
          </a:p>
          <a:p>
            <a:pPr lvl="1"/>
            <a:r>
              <a:rPr lang="en-US" dirty="0"/>
              <a:t>General synthetic data generation (not specific to clinical)</a:t>
            </a:r>
          </a:p>
          <a:p>
            <a:pPr lvl="1"/>
            <a:r>
              <a:rPr lang="en-US" dirty="0">
                <a:hlinkClick r:id="rId3"/>
              </a:rPr>
              <a:t>https://mostly.ai/</a:t>
            </a:r>
            <a:endParaRPr lang="en-US" dirty="0"/>
          </a:p>
          <a:p>
            <a:r>
              <a:rPr lang="en-US" b="1" dirty="0"/>
              <a:t>MedGAN</a:t>
            </a:r>
          </a:p>
          <a:p>
            <a:pPr lvl="1"/>
            <a:r>
              <a:rPr lang="en-US" dirty="0">
                <a:hlinkClick r:id="rId4"/>
              </a:rPr>
              <a:t>https://github.com/mp2893/medgan</a:t>
            </a:r>
            <a:endParaRPr lang="en-US" dirty="0"/>
          </a:p>
          <a:p>
            <a:pPr lvl="1"/>
            <a:r>
              <a:rPr lang="en-US" dirty="0"/>
              <a:t>Uses a generative adversarial network (GAN) to generate synthetic clinical data from real data that is statistically similar to actual data</a:t>
            </a:r>
          </a:p>
          <a:p>
            <a:pPr lvl="1"/>
            <a:r>
              <a:rPr lang="en-US" dirty="0"/>
              <a:t>Requires ML and GAN expertise</a:t>
            </a:r>
          </a:p>
          <a:p>
            <a:pPr lvl="1"/>
            <a:r>
              <a:rPr lang="en-US" dirty="0"/>
              <a:t>Requires detailed parameter tuning</a:t>
            </a:r>
          </a:p>
        </p:txBody>
      </p:sp>
      <p:sp>
        <p:nvSpPr>
          <p:cNvPr id="4" name="Slide Number Placeholder 3">
            <a:extLst>
              <a:ext uri="{FF2B5EF4-FFF2-40B4-BE49-F238E27FC236}">
                <a16:creationId xmlns:a16="http://schemas.microsoft.com/office/drawing/2014/main" id="{CDDC152C-393E-2449-A002-554C729618F5}"/>
              </a:ext>
            </a:extLst>
          </p:cNvPr>
          <p:cNvSpPr>
            <a:spLocks noGrp="1"/>
          </p:cNvSpPr>
          <p:nvPr>
            <p:ph type="sldNum" sz="quarter" idx="12"/>
          </p:nvPr>
        </p:nvSpPr>
        <p:spPr/>
        <p:txBody>
          <a:bodyPr/>
          <a:lstStyle/>
          <a:p>
            <a:fld id="{00000000-1234-1234-1234-123412341234}" type="slidenum">
              <a:rPr lang="en" smtClean="0"/>
              <a:pPr/>
              <a:t>58</a:t>
            </a:fld>
            <a:endParaRPr lang="en"/>
          </a:p>
        </p:txBody>
      </p:sp>
      <p:pic>
        <p:nvPicPr>
          <p:cNvPr id="6" name="Picture 5">
            <a:extLst>
              <a:ext uri="{FF2B5EF4-FFF2-40B4-BE49-F238E27FC236}">
                <a16:creationId xmlns:a16="http://schemas.microsoft.com/office/drawing/2014/main" id="{A895434D-A010-B049-B9A7-2D4A3311B6A3}"/>
              </a:ext>
            </a:extLst>
          </p:cNvPr>
          <p:cNvPicPr>
            <a:picLocks noChangeAspect="1"/>
          </p:cNvPicPr>
          <p:nvPr/>
        </p:nvPicPr>
        <p:blipFill>
          <a:blip r:embed="rId5"/>
          <a:stretch>
            <a:fillRect/>
          </a:stretch>
        </p:blipFill>
        <p:spPr>
          <a:xfrm>
            <a:off x="900076" y="5421145"/>
            <a:ext cx="2222500" cy="990600"/>
          </a:xfrm>
          <a:prstGeom prst="rect">
            <a:avLst/>
          </a:prstGeom>
        </p:spPr>
      </p:pic>
      <p:pic>
        <p:nvPicPr>
          <p:cNvPr id="7" name="Picture 6">
            <a:extLst>
              <a:ext uri="{FF2B5EF4-FFF2-40B4-BE49-F238E27FC236}">
                <a16:creationId xmlns:a16="http://schemas.microsoft.com/office/drawing/2014/main" id="{89B768C8-C887-E54B-8CA6-01DE96ABD5C0}"/>
              </a:ext>
            </a:extLst>
          </p:cNvPr>
          <p:cNvPicPr>
            <a:picLocks noChangeAspect="1"/>
          </p:cNvPicPr>
          <p:nvPr/>
        </p:nvPicPr>
        <p:blipFill>
          <a:blip r:embed="rId6"/>
          <a:stretch>
            <a:fillRect/>
          </a:stretch>
        </p:blipFill>
        <p:spPr>
          <a:xfrm>
            <a:off x="900076" y="2024743"/>
            <a:ext cx="5851781" cy="2930029"/>
          </a:xfrm>
          <a:prstGeom prst="rect">
            <a:avLst/>
          </a:prstGeom>
        </p:spPr>
      </p:pic>
      <p:sp>
        <p:nvSpPr>
          <p:cNvPr id="8" name="TextBox 7">
            <a:extLst>
              <a:ext uri="{FF2B5EF4-FFF2-40B4-BE49-F238E27FC236}">
                <a16:creationId xmlns:a16="http://schemas.microsoft.com/office/drawing/2014/main" id="{249D52AC-5E70-224A-8F15-C5145B8B56AB}"/>
              </a:ext>
            </a:extLst>
          </p:cNvPr>
          <p:cNvSpPr txBox="1"/>
          <p:nvPr/>
        </p:nvSpPr>
        <p:spPr>
          <a:xfrm>
            <a:off x="726439" y="8059479"/>
            <a:ext cx="3624710" cy="836896"/>
          </a:xfrm>
          <a:prstGeom prst="rect">
            <a:avLst/>
          </a:prstGeom>
          <a:noFill/>
        </p:spPr>
        <p:txBody>
          <a:bodyPr wrap="none" rtlCol="0">
            <a:spAutoFit/>
          </a:bodyPr>
          <a:lstStyle/>
          <a:p>
            <a:r>
              <a:rPr lang="en-US" sz="2400" dirty="0"/>
              <a:t>Questions:</a:t>
            </a:r>
          </a:p>
          <a:p>
            <a:r>
              <a:rPr lang="en-US" sz="2400" dirty="0"/>
              <a:t>Jayanthi Suryanarayana </a:t>
            </a:r>
          </a:p>
        </p:txBody>
      </p:sp>
    </p:spTree>
    <p:extLst>
      <p:ext uri="{BB962C8B-B14F-4D97-AF65-F5344CB8AC3E}">
        <p14:creationId xmlns:p14="http://schemas.microsoft.com/office/powerpoint/2010/main" val="824500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249E8DC-FF2A-A240-B917-D79942CAA90F}"/>
              </a:ext>
            </a:extLst>
          </p:cNvPr>
          <p:cNvSpPr>
            <a:spLocks noGrp="1"/>
          </p:cNvSpPr>
          <p:nvPr>
            <p:ph type="title"/>
          </p:nvPr>
        </p:nvSpPr>
        <p:spPr/>
        <p:txBody>
          <a:bodyPr/>
          <a:lstStyle/>
          <a:p>
            <a:r>
              <a:rPr lang="en-US" dirty="0"/>
              <a:t>How to Run Synthea</a:t>
            </a:r>
          </a:p>
        </p:txBody>
      </p:sp>
      <p:sp>
        <p:nvSpPr>
          <p:cNvPr id="8" name="Content Placeholder 7">
            <a:extLst>
              <a:ext uri="{FF2B5EF4-FFF2-40B4-BE49-F238E27FC236}">
                <a16:creationId xmlns:a16="http://schemas.microsoft.com/office/drawing/2014/main" id="{F5BFC13A-3791-E44C-8E88-D7ED533D31A8}"/>
              </a:ext>
            </a:extLst>
          </p:cNvPr>
          <p:cNvSpPr>
            <a:spLocks noGrp="1"/>
          </p:cNvSpPr>
          <p:nvPr>
            <p:ph idx="1"/>
          </p:nvPr>
        </p:nvSpPr>
        <p:spPr>
          <a:xfrm>
            <a:off x="726439" y="2024743"/>
            <a:ext cx="13032091" cy="7331908"/>
          </a:xfrm>
          <a:solidFill>
            <a:schemeClr val="bg1">
              <a:lumMod val="95000"/>
            </a:schemeClr>
          </a:solidFill>
          <a:ln>
            <a:solidFill>
              <a:schemeClr val="tx1">
                <a:lumMod val="50000"/>
              </a:schemeClr>
            </a:solidFill>
          </a:ln>
        </p:spPr>
        <p:txBody>
          <a:bodyPr lIns="91440" tIns="91440"/>
          <a:lstStyle/>
          <a:p>
            <a:pPr marL="0" indent="0">
              <a:buNone/>
            </a:pPr>
            <a:r>
              <a:rPr lang="en-US" dirty="0"/>
              <a:t>$ </a:t>
            </a:r>
            <a:r>
              <a:rPr lang="en-US" dirty="0">
                <a:solidFill>
                  <a:srgbClr val="0432FF"/>
                </a:solidFill>
              </a:rPr>
              <a:t>cd workspace</a:t>
            </a:r>
          </a:p>
          <a:p>
            <a:pPr marL="0" indent="0">
              <a:buNone/>
            </a:pPr>
            <a:r>
              <a:rPr lang="en-US" dirty="0"/>
              <a:t>$ </a:t>
            </a:r>
            <a:r>
              <a:rPr lang="en-US" dirty="0">
                <a:solidFill>
                  <a:srgbClr val="0432FF"/>
                </a:solidFill>
              </a:rPr>
              <a:t>git clone </a:t>
            </a:r>
            <a:r>
              <a:rPr lang="en-US" dirty="0">
                <a:solidFill>
                  <a:srgbClr val="0432FF"/>
                </a:solidFill>
                <a:hlinkClick r:id="rId2">
                  <a:extLst>
                    <a:ext uri="{A12FA001-AC4F-418D-AE19-62706E023703}">
                      <ahyp:hlinkClr xmlns:ahyp="http://schemas.microsoft.com/office/drawing/2018/hyperlinkcolor" val="tx"/>
                    </a:ext>
                  </a:extLst>
                </a:hlinkClick>
              </a:rPr>
              <a:t>https://github.com/synthetichealth/synthea.git</a:t>
            </a:r>
            <a:endParaRPr lang="en-US" dirty="0">
              <a:solidFill>
                <a:srgbClr val="0432FF"/>
              </a:solidFill>
            </a:endParaRPr>
          </a:p>
          <a:p>
            <a:pPr marL="503238" lvl="1" indent="0">
              <a:buNone/>
            </a:pPr>
            <a:r>
              <a:rPr lang="en-US" sz="2800" dirty="0"/>
              <a:t>Cloning into '</a:t>
            </a:r>
            <a:r>
              <a:rPr lang="en-US" sz="2800" dirty="0" err="1"/>
              <a:t>synthea</a:t>
            </a:r>
            <a:r>
              <a:rPr lang="en-US" sz="2800" dirty="0"/>
              <a:t>'...</a:t>
            </a:r>
          </a:p>
          <a:p>
            <a:pPr marL="503238" lvl="1" indent="0">
              <a:buNone/>
            </a:pPr>
            <a:r>
              <a:rPr lang="en-US" sz="2800" dirty="0"/>
              <a:t>remote: Enumerating objects: 408, done.</a:t>
            </a:r>
          </a:p>
          <a:p>
            <a:pPr marL="503238" lvl="1" indent="0">
              <a:buNone/>
            </a:pPr>
            <a:r>
              <a:rPr lang="en-US" sz="2800" dirty="0"/>
              <a:t>remote: Counting objects: 100% (408/408), done.</a:t>
            </a:r>
          </a:p>
          <a:p>
            <a:pPr marL="503238" lvl="1" indent="0">
              <a:buNone/>
            </a:pPr>
            <a:r>
              <a:rPr lang="en-US" sz="2800" dirty="0"/>
              <a:t>remote: Compressing objects: 100% (270/270), done.</a:t>
            </a:r>
          </a:p>
          <a:p>
            <a:pPr marL="503238" lvl="1" indent="0">
              <a:buNone/>
            </a:pPr>
            <a:r>
              <a:rPr lang="en-US" sz="2800" dirty="0"/>
              <a:t>remote: Total 26998 (delta 207), reused 285 (delta 116), pack-reused 26590</a:t>
            </a:r>
          </a:p>
          <a:p>
            <a:pPr marL="503238" lvl="1" indent="0">
              <a:buNone/>
            </a:pPr>
            <a:r>
              <a:rPr lang="en-US" sz="2800" dirty="0"/>
              <a:t>Receiving objects: 100% (26998/26998), 434.89 </a:t>
            </a:r>
            <a:r>
              <a:rPr lang="en-US" sz="2800" dirty="0" err="1"/>
              <a:t>MiB</a:t>
            </a:r>
            <a:r>
              <a:rPr lang="en-US" sz="2800" dirty="0"/>
              <a:t> | 2.41 </a:t>
            </a:r>
            <a:r>
              <a:rPr lang="en-US" sz="2800" dirty="0" err="1"/>
              <a:t>MiB</a:t>
            </a:r>
            <a:r>
              <a:rPr lang="en-US" sz="2800" dirty="0"/>
              <a:t>/s, done.</a:t>
            </a:r>
          </a:p>
          <a:p>
            <a:pPr marL="503238" lvl="1" indent="0">
              <a:buNone/>
            </a:pPr>
            <a:r>
              <a:rPr lang="en-US" sz="2800" dirty="0"/>
              <a:t>Resolving deltas: 100% (15653/15653), done.</a:t>
            </a:r>
          </a:p>
          <a:p>
            <a:pPr marL="0" indent="0">
              <a:buNone/>
            </a:pPr>
            <a:r>
              <a:rPr lang="en-US" dirty="0"/>
              <a:t>$ </a:t>
            </a:r>
            <a:r>
              <a:rPr lang="en-US" dirty="0" err="1">
                <a:solidFill>
                  <a:srgbClr val="0432FF"/>
                </a:solidFill>
              </a:rPr>
              <a:t>run_synthea</a:t>
            </a:r>
            <a:r>
              <a:rPr lang="en-US" dirty="0">
                <a:solidFill>
                  <a:srgbClr val="0432FF"/>
                </a:solidFill>
              </a:rPr>
              <a:t> -p 1000</a:t>
            </a:r>
          </a:p>
          <a:p>
            <a:pPr marL="503238" lvl="1" indent="0">
              <a:buNone/>
            </a:pPr>
            <a:r>
              <a:rPr lang="en-US" sz="2800" dirty="0"/>
              <a:t>{alive=1000, dead=177}</a:t>
            </a:r>
          </a:p>
          <a:p>
            <a:pPr marL="503238" lvl="1" indent="0">
              <a:buNone/>
            </a:pPr>
            <a:r>
              <a:rPr lang="en-US" sz="2800" dirty="0"/>
              <a:t>BUILD SUCCESSFUL in 2m 47s</a:t>
            </a:r>
          </a:p>
        </p:txBody>
      </p:sp>
      <p:sp>
        <p:nvSpPr>
          <p:cNvPr id="5" name="Footer Placeholder 4">
            <a:extLst>
              <a:ext uri="{FF2B5EF4-FFF2-40B4-BE49-F238E27FC236}">
                <a16:creationId xmlns:a16="http://schemas.microsoft.com/office/drawing/2014/main" id="{94C18FC6-A9C5-A844-A95F-2C6236887A4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42AC23B3-A0D1-A54F-9F02-B16F31395960}"/>
              </a:ext>
            </a:extLst>
          </p:cNvPr>
          <p:cNvSpPr>
            <a:spLocks noGrp="1"/>
          </p:cNvSpPr>
          <p:nvPr>
            <p:ph type="sldNum" sz="quarter" idx="12"/>
          </p:nvPr>
        </p:nvSpPr>
        <p:spPr/>
        <p:txBody>
          <a:bodyPr/>
          <a:lstStyle/>
          <a:p>
            <a:fld id="{3310D8EA-3107-4873-B9AB-DD7D3E79053A}" type="slidenum">
              <a:rPr lang="en-US" smtClean="0"/>
              <a:t>59</a:t>
            </a:fld>
            <a:endParaRPr lang="en-US"/>
          </a:p>
        </p:txBody>
      </p:sp>
      <p:cxnSp>
        <p:nvCxnSpPr>
          <p:cNvPr id="10" name="Straight Arrow Connector 9">
            <a:extLst>
              <a:ext uri="{FF2B5EF4-FFF2-40B4-BE49-F238E27FC236}">
                <a16:creationId xmlns:a16="http://schemas.microsoft.com/office/drawing/2014/main" id="{5FE604CB-B92A-3D40-942C-7A89DC5DC6B2}"/>
              </a:ext>
            </a:extLst>
          </p:cNvPr>
          <p:cNvCxnSpPr>
            <a:cxnSpLocks/>
          </p:cNvCxnSpPr>
          <p:nvPr/>
        </p:nvCxnSpPr>
        <p:spPr>
          <a:xfrm flipH="1">
            <a:off x="4848447" y="7166344"/>
            <a:ext cx="3131524" cy="0"/>
          </a:xfrm>
          <a:prstGeom prst="straightConnector1">
            <a:avLst/>
          </a:prstGeom>
          <a:ln w="57150" cap="rnd">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4F27A0A-B4D2-864D-829C-6065B8EA0E2F}"/>
              </a:ext>
            </a:extLst>
          </p:cNvPr>
          <p:cNvSpPr txBox="1"/>
          <p:nvPr/>
        </p:nvSpPr>
        <p:spPr>
          <a:xfrm>
            <a:off x="8192999" y="6934037"/>
            <a:ext cx="5022529" cy="464614"/>
          </a:xfrm>
          <a:prstGeom prst="rect">
            <a:avLst/>
          </a:prstGeom>
          <a:noFill/>
        </p:spPr>
        <p:txBody>
          <a:bodyPr wrap="none" rtlCol="0">
            <a:spAutoFit/>
          </a:bodyPr>
          <a:lstStyle/>
          <a:p>
            <a:r>
              <a:rPr lang="en-US" b="1" dirty="0">
                <a:solidFill>
                  <a:srgbClr val="00B050"/>
                </a:solidFill>
              </a:rPr>
              <a:t>Generates 1000 FHIR JSON Files</a:t>
            </a:r>
          </a:p>
        </p:txBody>
      </p:sp>
    </p:spTree>
    <p:extLst>
      <p:ext uri="{BB962C8B-B14F-4D97-AF65-F5344CB8AC3E}">
        <p14:creationId xmlns:p14="http://schemas.microsoft.com/office/powerpoint/2010/main" val="4125407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DB8F-50F9-1447-BD09-441C60A12B0D}"/>
              </a:ext>
            </a:extLst>
          </p:cNvPr>
          <p:cNvSpPr>
            <a:spLocks noGrp="1"/>
          </p:cNvSpPr>
          <p:nvPr>
            <p:ph type="title"/>
          </p:nvPr>
        </p:nvSpPr>
        <p:spPr>
          <a:xfrm>
            <a:off x="726438" y="318977"/>
            <a:ext cx="16596361" cy="977642"/>
          </a:xfrm>
        </p:spPr>
        <p:txBody>
          <a:bodyPr/>
          <a:lstStyle/>
          <a:p>
            <a:r>
              <a:rPr lang="en-US" dirty="0"/>
              <a:t>Prerequisites</a:t>
            </a:r>
          </a:p>
        </p:txBody>
      </p:sp>
      <p:sp>
        <p:nvSpPr>
          <p:cNvPr id="3" name="Content Placeholder 2">
            <a:extLst>
              <a:ext uri="{FF2B5EF4-FFF2-40B4-BE49-F238E27FC236}">
                <a16:creationId xmlns:a16="http://schemas.microsoft.com/office/drawing/2014/main" id="{317F8A18-43D6-A141-AED1-71F9B4D8793A}"/>
              </a:ext>
            </a:extLst>
          </p:cNvPr>
          <p:cNvSpPr>
            <a:spLocks noGrp="1"/>
          </p:cNvSpPr>
          <p:nvPr>
            <p:ph idx="1"/>
          </p:nvPr>
        </p:nvSpPr>
        <p:spPr/>
        <p:txBody>
          <a:bodyPr/>
          <a:lstStyle/>
          <a:p>
            <a:r>
              <a:rPr lang="en-US" sz="4000" dirty="0"/>
              <a:t>Goal: use Developer Days for </a:t>
            </a:r>
            <a:r>
              <a:rPr lang="en-US" sz="4000" b="1" dirty="0"/>
              <a:t>hands-on</a:t>
            </a:r>
            <a:r>
              <a:rPr lang="en-US" sz="4000" dirty="0"/>
              <a:t> instruction</a:t>
            </a:r>
          </a:p>
          <a:p>
            <a:r>
              <a:rPr lang="en-US" sz="4000" dirty="0"/>
              <a:t>Everyone should have taken the LearnSource course on Introduction to Graph Databases</a:t>
            </a:r>
          </a:p>
          <a:p>
            <a:r>
              <a:rPr lang="en-US" sz="4000" dirty="0"/>
              <a:t>Everyone should have at two Docker images on their desktop:</a:t>
            </a:r>
          </a:p>
          <a:p>
            <a:pPr lvl="1"/>
            <a:r>
              <a:rPr lang="en-US" sz="4000" dirty="0"/>
              <a:t>TigerGraph base image (TigerGraph 2.3.2)</a:t>
            </a:r>
          </a:p>
          <a:p>
            <a:pPr lvl="1"/>
            <a:r>
              <a:rPr lang="en-US" sz="4000" dirty="0"/>
              <a:t>Image that includes synthetic clinical data</a:t>
            </a:r>
          </a:p>
          <a:p>
            <a:pPr marL="928688" lvl="2" indent="0">
              <a:buNone/>
            </a:pPr>
            <a:r>
              <a:rPr lang="en-US" sz="4000" dirty="0"/>
              <a:t>Clone </a:t>
            </a:r>
            <a:r>
              <a:rPr lang="en-US" sz="4000" dirty="0">
                <a:hlinkClick r:id="rId2"/>
              </a:rPr>
              <a:t>https://github.optum.com/ATC/graph-training/tree/master/modeling</a:t>
            </a:r>
            <a:endParaRPr lang="en-US" sz="4000" dirty="0"/>
          </a:p>
          <a:p>
            <a:pPr marL="928688" lvl="2" indent="0">
              <a:buNone/>
            </a:pPr>
            <a:r>
              <a:rPr lang="en-US" sz="4000" dirty="0"/>
              <a:t>Run the </a:t>
            </a:r>
            <a:r>
              <a:rPr lang="en-US" sz="4000" dirty="0" err="1"/>
              <a:t>docker_compose</a:t>
            </a:r>
            <a:r>
              <a:rPr lang="en-US" sz="4000" dirty="0"/>
              <a:t> command in the </a:t>
            </a:r>
            <a:r>
              <a:rPr lang="en-US" sz="4000" dirty="0" err="1"/>
              <a:t>README.md</a:t>
            </a:r>
            <a:endParaRPr lang="en-US" sz="4000" dirty="0"/>
          </a:p>
        </p:txBody>
      </p:sp>
    </p:spTree>
    <p:extLst>
      <p:ext uri="{BB962C8B-B14F-4D97-AF65-F5344CB8AC3E}">
        <p14:creationId xmlns:p14="http://schemas.microsoft.com/office/powerpoint/2010/main" val="29646106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F86030-CD4D-0F44-90E6-936FC1572B94}"/>
              </a:ext>
            </a:extLst>
          </p:cNvPr>
          <p:cNvSpPr>
            <a:spLocks noGrp="1"/>
          </p:cNvSpPr>
          <p:nvPr>
            <p:ph type="title"/>
          </p:nvPr>
        </p:nvSpPr>
        <p:spPr/>
        <p:txBody>
          <a:bodyPr/>
          <a:lstStyle/>
          <a:p>
            <a:endParaRPr lang="en-US"/>
          </a:p>
        </p:txBody>
      </p:sp>
      <p:sp>
        <p:nvSpPr>
          <p:cNvPr id="8" name="Content Placeholder 7">
            <a:extLst>
              <a:ext uri="{FF2B5EF4-FFF2-40B4-BE49-F238E27FC236}">
                <a16:creationId xmlns:a16="http://schemas.microsoft.com/office/drawing/2014/main" id="{0896579E-BE1E-1C4C-BC0A-B6B568898CAA}"/>
              </a:ext>
            </a:extLst>
          </p:cNvPr>
          <p:cNvSpPr>
            <a:spLocks noGrp="1"/>
          </p:cNvSpPr>
          <p:nvPr>
            <p:ph idx="1"/>
          </p:nvPr>
        </p:nvSpPr>
        <p:spPr>
          <a:xfrm>
            <a:off x="726439" y="2877874"/>
            <a:ext cx="3611645" cy="1311354"/>
          </a:xfrm>
          <a:solidFill>
            <a:schemeClr val="bg1">
              <a:lumMod val="95000"/>
            </a:schemeClr>
          </a:solidFill>
          <a:ln>
            <a:solidFill>
              <a:schemeClr val="tx1">
                <a:lumMod val="50000"/>
              </a:schemeClr>
            </a:solidFill>
          </a:ln>
        </p:spPr>
        <p:txBody>
          <a:bodyPr vert="horz" lIns="91440" tIns="91440" rIns="0" bIns="0" rtlCol="0">
            <a:noAutofit/>
          </a:bodyPr>
          <a:lstStyle/>
          <a:p>
            <a:pPr marL="0" indent="0">
              <a:buNone/>
            </a:pPr>
            <a:r>
              <a:rPr lang="en-US" dirty="0"/>
              <a:t>$ du -h output</a:t>
            </a:r>
          </a:p>
          <a:p>
            <a:pPr marL="0" indent="0">
              <a:buNone/>
            </a:pPr>
            <a:r>
              <a:rPr lang="en-US" dirty="0"/>
              <a:t>1.1G output/</a:t>
            </a:r>
            <a:r>
              <a:rPr lang="en-US" dirty="0" err="1"/>
              <a:t>fhir</a:t>
            </a:r>
            <a:endParaRPr lang="en-US" dirty="0"/>
          </a:p>
        </p:txBody>
      </p:sp>
      <p:sp>
        <p:nvSpPr>
          <p:cNvPr id="5" name="Footer Placeholder 4">
            <a:extLst>
              <a:ext uri="{FF2B5EF4-FFF2-40B4-BE49-F238E27FC236}">
                <a16:creationId xmlns:a16="http://schemas.microsoft.com/office/drawing/2014/main" id="{9A96D48F-A21C-0646-9CDB-E773C1C7DB5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6A1837D-E39F-C64A-BF9A-26A82AACFC88}"/>
              </a:ext>
            </a:extLst>
          </p:cNvPr>
          <p:cNvSpPr>
            <a:spLocks noGrp="1"/>
          </p:cNvSpPr>
          <p:nvPr>
            <p:ph type="sldNum" sz="quarter" idx="12"/>
          </p:nvPr>
        </p:nvSpPr>
        <p:spPr/>
        <p:txBody>
          <a:bodyPr/>
          <a:lstStyle/>
          <a:p>
            <a:fld id="{3310D8EA-3107-4873-B9AB-DD7D3E79053A}" type="slidenum">
              <a:rPr lang="en-US" smtClean="0"/>
              <a:t>60</a:t>
            </a:fld>
            <a:endParaRPr lang="en-US"/>
          </a:p>
        </p:txBody>
      </p:sp>
      <p:sp>
        <p:nvSpPr>
          <p:cNvPr id="9" name="TextBox 8">
            <a:extLst>
              <a:ext uri="{FF2B5EF4-FFF2-40B4-BE49-F238E27FC236}">
                <a16:creationId xmlns:a16="http://schemas.microsoft.com/office/drawing/2014/main" id="{D12E7FA0-A7AA-8F46-883E-0403DF5D38C1}"/>
              </a:ext>
            </a:extLst>
          </p:cNvPr>
          <p:cNvSpPr txBox="1"/>
          <p:nvPr/>
        </p:nvSpPr>
        <p:spPr>
          <a:xfrm>
            <a:off x="6379535" y="2002267"/>
            <a:ext cx="7294305" cy="7305588"/>
          </a:xfrm>
          <a:prstGeom prst="rect">
            <a:avLst/>
          </a:prstGeom>
          <a:solidFill>
            <a:schemeClr val="bg1">
              <a:lumMod val="95000"/>
            </a:schemeClr>
          </a:solidFill>
          <a:ln>
            <a:solidFill>
              <a:schemeClr val="tx1">
                <a:lumMod val="50000"/>
              </a:schemeClr>
            </a:solidFill>
          </a:ln>
        </p:spPr>
        <p:txBody>
          <a:bodyPr vert="horz" lIns="91440" tIns="91440" rIns="0" bIns="0" rtlCol="0">
            <a:noAutofit/>
          </a:bodyPr>
          <a:lstStyle>
            <a:lvl1pPr indent="0" defTabSz="1165860">
              <a:lnSpc>
                <a:spcPct val="95000"/>
              </a:lnSpc>
              <a:spcBef>
                <a:spcPts val="1020"/>
              </a:spcBef>
              <a:spcAft>
                <a:spcPts val="765"/>
              </a:spcAft>
              <a:buClr>
                <a:schemeClr val="accent1"/>
              </a:buClr>
              <a:buSzPct val="100000"/>
              <a:buFont typeface="Arial" panose="020B0604020202020204" pitchFamily="34" charset="0"/>
              <a:buNone/>
              <a:tabLst/>
              <a:defRPr sz="2805">
                <a:solidFill>
                  <a:schemeClr val="tx2"/>
                </a:solidFill>
              </a:defRPr>
            </a:lvl1pPr>
            <a:lvl2pPr marL="919163" indent="-444500" defTabSz="1165860">
              <a:lnSpc>
                <a:spcPct val="95000"/>
              </a:lnSpc>
              <a:spcBef>
                <a:spcPts val="0"/>
              </a:spcBef>
              <a:spcAft>
                <a:spcPts val="765"/>
              </a:spcAft>
              <a:buClr>
                <a:schemeClr val="accent1"/>
              </a:buClr>
              <a:buFont typeface="Arial" panose="020B0604020202020204" pitchFamily="34" charset="0"/>
              <a:buChar char="•"/>
              <a:tabLst/>
              <a:defRPr sz="2805"/>
            </a:lvl2pPr>
            <a:lvl3pPr marL="1335088" indent="-406400" defTabSz="1165860">
              <a:lnSpc>
                <a:spcPct val="95000"/>
              </a:lnSpc>
              <a:spcBef>
                <a:spcPts val="0"/>
              </a:spcBef>
              <a:spcAft>
                <a:spcPts val="765"/>
              </a:spcAft>
              <a:buClr>
                <a:schemeClr val="accent1"/>
              </a:buClr>
              <a:buFont typeface="Arial" panose="020B0604020202020204" pitchFamily="34" charset="0"/>
              <a:buChar char="•"/>
              <a:tabLst/>
              <a:defRPr sz="2805"/>
            </a:lvl3pPr>
            <a:lvl4pPr marL="1609725" indent="-295275" defTabSz="1165860">
              <a:lnSpc>
                <a:spcPct val="95000"/>
              </a:lnSpc>
              <a:spcBef>
                <a:spcPts val="0"/>
              </a:spcBef>
              <a:spcAft>
                <a:spcPts val="765"/>
              </a:spcAft>
              <a:buFont typeface="Arial" panose="020B0604020202020204" pitchFamily="34" charset="0"/>
              <a:buChar char="•"/>
              <a:tabLst/>
              <a:defRPr sz="2550"/>
            </a:lvl4pPr>
            <a:lvl5pPr marL="1903413" indent="-293688" defTabSz="1165860">
              <a:lnSpc>
                <a:spcPct val="95000"/>
              </a:lnSpc>
              <a:spcBef>
                <a:spcPts val="0"/>
              </a:spcBef>
              <a:spcAft>
                <a:spcPts val="765"/>
              </a:spcAft>
              <a:buFont typeface="Arial" panose="020B0604020202020204" pitchFamily="34" charset="0"/>
              <a:buChar char="•"/>
              <a:tabLst/>
              <a:defRPr sz="2295"/>
            </a:lvl5pPr>
            <a:lvl6pPr marL="1903413" indent="-293688" defTabSz="1165860">
              <a:lnSpc>
                <a:spcPct val="95000"/>
              </a:lnSpc>
              <a:spcBef>
                <a:spcPts val="0"/>
              </a:spcBef>
              <a:spcAft>
                <a:spcPts val="765"/>
              </a:spcAft>
              <a:buFont typeface="Arial" panose="020B0604020202020204" pitchFamily="34" charset="0"/>
              <a:buChar char="−"/>
              <a:tabLst/>
              <a:defRPr sz="2040"/>
            </a:lvl6pPr>
            <a:lvl7pPr marL="1903413" indent="-293688" defTabSz="1165860">
              <a:lnSpc>
                <a:spcPct val="95000"/>
              </a:lnSpc>
              <a:spcBef>
                <a:spcPts val="0"/>
              </a:spcBef>
              <a:spcAft>
                <a:spcPts val="765"/>
              </a:spcAft>
              <a:buFont typeface="Arial" panose="020B0604020202020204" pitchFamily="34" charset="0"/>
              <a:buChar char="−"/>
              <a:tabLst/>
              <a:defRPr sz="2040"/>
            </a:lvl7pPr>
            <a:lvl8pPr marL="1903413" indent="-293688" defTabSz="1165860">
              <a:lnSpc>
                <a:spcPct val="95000"/>
              </a:lnSpc>
              <a:spcBef>
                <a:spcPts val="0"/>
              </a:spcBef>
              <a:spcAft>
                <a:spcPts val="765"/>
              </a:spcAft>
              <a:buFont typeface="Arial" panose="020B0604020202020204" pitchFamily="34" charset="0"/>
              <a:buChar char="−"/>
              <a:tabLst/>
              <a:defRPr sz="2040"/>
            </a:lvl8pPr>
            <a:lvl9pPr marL="1903413" indent="-293688" defTabSz="1165860">
              <a:lnSpc>
                <a:spcPct val="95000"/>
              </a:lnSpc>
              <a:spcBef>
                <a:spcPts val="0"/>
              </a:spcBef>
              <a:spcAft>
                <a:spcPts val="765"/>
              </a:spcAft>
              <a:buFont typeface="Arial" panose="020B0604020202020204" pitchFamily="34" charset="0"/>
              <a:buChar char="−"/>
              <a:tabLst/>
              <a:defRPr sz="2040"/>
            </a:lvl9pPr>
          </a:lstStyle>
          <a:p>
            <a:pPr>
              <a:spcBef>
                <a:spcPts val="0"/>
              </a:spcBef>
            </a:pPr>
            <a:r>
              <a:rPr lang="en-US" dirty="0" err="1"/>
              <a:t>exporter.fhir.export</a:t>
            </a:r>
            <a:r>
              <a:rPr lang="en-US" dirty="0"/>
              <a:t> = </a:t>
            </a:r>
            <a:r>
              <a:rPr lang="en-US" dirty="0">
                <a:solidFill>
                  <a:srgbClr val="FF0000"/>
                </a:solidFill>
              </a:rPr>
              <a:t>false</a:t>
            </a:r>
          </a:p>
          <a:p>
            <a:pPr>
              <a:spcBef>
                <a:spcPts val="0"/>
              </a:spcBef>
            </a:pPr>
            <a:r>
              <a:rPr lang="en-US" dirty="0"/>
              <a:t>exporter.fhir_stu3.export = </a:t>
            </a:r>
            <a:r>
              <a:rPr lang="en-US" dirty="0">
                <a:solidFill>
                  <a:srgbClr val="FF0000"/>
                </a:solidFill>
              </a:rPr>
              <a:t>false</a:t>
            </a:r>
          </a:p>
          <a:p>
            <a:pPr>
              <a:spcBef>
                <a:spcPts val="0"/>
              </a:spcBef>
            </a:pPr>
            <a:r>
              <a:rPr lang="en-US" dirty="0"/>
              <a:t>exporter.fhir_dstu2.export = </a:t>
            </a:r>
            <a:r>
              <a:rPr lang="en-US" dirty="0">
                <a:solidFill>
                  <a:srgbClr val="FF0000"/>
                </a:solidFill>
              </a:rPr>
              <a:t>false</a:t>
            </a:r>
          </a:p>
          <a:p>
            <a:pPr>
              <a:spcBef>
                <a:spcPts val="0"/>
              </a:spcBef>
            </a:pPr>
            <a:r>
              <a:rPr lang="en-US" dirty="0" err="1"/>
              <a:t>exporter.fhir.use_shr_extensions</a:t>
            </a:r>
            <a:r>
              <a:rPr lang="en-US" dirty="0"/>
              <a:t> = </a:t>
            </a:r>
            <a:r>
              <a:rPr lang="en-US" dirty="0">
                <a:solidFill>
                  <a:srgbClr val="FF0000"/>
                </a:solidFill>
              </a:rPr>
              <a:t>false</a:t>
            </a:r>
          </a:p>
          <a:p>
            <a:pPr>
              <a:spcBef>
                <a:spcPts val="0"/>
              </a:spcBef>
            </a:pPr>
            <a:r>
              <a:rPr lang="en-US" dirty="0" err="1"/>
              <a:t>exporter.fhir.use_us_core_ig</a:t>
            </a:r>
            <a:r>
              <a:rPr lang="en-US" dirty="0"/>
              <a:t> = </a:t>
            </a:r>
            <a:r>
              <a:rPr lang="en-US" dirty="0">
                <a:solidFill>
                  <a:srgbClr val="FF0000"/>
                </a:solidFill>
              </a:rPr>
              <a:t>false</a:t>
            </a:r>
          </a:p>
          <a:p>
            <a:pPr>
              <a:spcBef>
                <a:spcPts val="0"/>
              </a:spcBef>
            </a:pPr>
            <a:r>
              <a:rPr lang="en-US" dirty="0" err="1"/>
              <a:t>exporter.fhir.transaction_bundle</a:t>
            </a:r>
            <a:r>
              <a:rPr lang="en-US" dirty="0"/>
              <a:t> = </a:t>
            </a:r>
            <a:r>
              <a:rPr lang="en-US" dirty="0">
                <a:solidFill>
                  <a:srgbClr val="FF0000"/>
                </a:solidFill>
              </a:rPr>
              <a:t>false</a:t>
            </a:r>
          </a:p>
          <a:p>
            <a:pPr>
              <a:spcBef>
                <a:spcPts val="0"/>
              </a:spcBef>
            </a:pPr>
            <a:r>
              <a:rPr lang="en-US" dirty="0" err="1"/>
              <a:t>exporter.fhir.bulk_data</a:t>
            </a:r>
            <a:r>
              <a:rPr lang="en-US" dirty="0"/>
              <a:t> = </a:t>
            </a:r>
            <a:r>
              <a:rPr lang="en-US" dirty="0">
                <a:solidFill>
                  <a:srgbClr val="FF0000"/>
                </a:solidFill>
              </a:rPr>
              <a:t>false</a:t>
            </a:r>
          </a:p>
          <a:p>
            <a:pPr>
              <a:spcBef>
                <a:spcPts val="0"/>
              </a:spcBef>
            </a:pPr>
            <a:r>
              <a:rPr lang="en-US" dirty="0" err="1"/>
              <a:t>exporter.hospital.fhir.export</a:t>
            </a:r>
            <a:r>
              <a:rPr lang="en-US" dirty="0"/>
              <a:t> = false</a:t>
            </a:r>
          </a:p>
          <a:p>
            <a:pPr>
              <a:spcBef>
                <a:spcPts val="0"/>
              </a:spcBef>
            </a:pPr>
            <a:r>
              <a:rPr lang="en-US" dirty="0"/>
              <a:t>exporter.hospital.fhir_stu3.export = false</a:t>
            </a:r>
          </a:p>
          <a:p>
            <a:pPr>
              <a:spcBef>
                <a:spcPts val="0"/>
              </a:spcBef>
            </a:pPr>
            <a:r>
              <a:rPr lang="en-US" dirty="0"/>
              <a:t>exporter.hospital.fhir_dstu2.export = false</a:t>
            </a:r>
          </a:p>
          <a:p>
            <a:pPr>
              <a:spcBef>
                <a:spcPts val="0"/>
              </a:spcBef>
            </a:pPr>
            <a:r>
              <a:rPr lang="en-US" dirty="0" err="1"/>
              <a:t>exporter.practitioner.fhir.export</a:t>
            </a:r>
            <a:r>
              <a:rPr lang="en-US" dirty="0"/>
              <a:t> = false</a:t>
            </a:r>
          </a:p>
          <a:p>
            <a:pPr>
              <a:spcBef>
                <a:spcPts val="0"/>
              </a:spcBef>
            </a:pPr>
            <a:r>
              <a:rPr lang="en-US" dirty="0"/>
              <a:t>exporter.practitioner.fhir_stu3.export = false</a:t>
            </a:r>
          </a:p>
          <a:p>
            <a:pPr>
              <a:spcBef>
                <a:spcPts val="0"/>
              </a:spcBef>
            </a:pPr>
            <a:r>
              <a:rPr lang="en-US" dirty="0"/>
              <a:t>exporter.practitioner.fhir_dstu2.export = false</a:t>
            </a:r>
          </a:p>
          <a:p>
            <a:pPr>
              <a:spcBef>
                <a:spcPts val="0"/>
              </a:spcBef>
            </a:pPr>
            <a:r>
              <a:rPr lang="en-US" dirty="0" err="1"/>
              <a:t>exporter.csv.export</a:t>
            </a:r>
            <a:r>
              <a:rPr lang="en-US" dirty="0"/>
              <a:t> = </a:t>
            </a:r>
            <a:r>
              <a:rPr lang="en-US" dirty="0">
                <a:solidFill>
                  <a:srgbClr val="00B050"/>
                </a:solidFill>
              </a:rPr>
              <a:t>true</a:t>
            </a:r>
          </a:p>
        </p:txBody>
      </p:sp>
      <p:sp>
        <p:nvSpPr>
          <p:cNvPr id="10" name="TextBox 9">
            <a:extLst>
              <a:ext uri="{FF2B5EF4-FFF2-40B4-BE49-F238E27FC236}">
                <a16:creationId xmlns:a16="http://schemas.microsoft.com/office/drawing/2014/main" id="{47F1E2E7-7346-5B4E-9C81-C1C6C73D0AC4}"/>
              </a:ext>
            </a:extLst>
          </p:cNvPr>
          <p:cNvSpPr txBox="1"/>
          <p:nvPr/>
        </p:nvSpPr>
        <p:spPr>
          <a:xfrm>
            <a:off x="726439" y="5146158"/>
            <a:ext cx="2722220" cy="1318437"/>
          </a:xfrm>
          <a:prstGeom prst="rect">
            <a:avLst/>
          </a:prstGeom>
          <a:solidFill>
            <a:schemeClr val="bg1">
              <a:lumMod val="95000"/>
            </a:schemeClr>
          </a:solidFill>
          <a:ln>
            <a:solidFill>
              <a:schemeClr val="tx1">
                <a:lumMod val="50000"/>
              </a:schemeClr>
            </a:solidFill>
          </a:ln>
        </p:spPr>
        <p:txBody>
          <a:bodyPr vert="horz" lIns="91440" tIns="91440" rIns="0" bIns="0" rtlCol="0">
            <a:noAutofit/>
          </a:bodyPr>
          <a:lstStyle>
            <a:lvl1pPr indent="0" defTabSz="1165860">
              <a:lnSpc>
                <a:spcPct val="95000"/>
              </a:lnSpc>
              <a:spcBef>
                <a:spcPts val="1020"/>
              </a:spcBef>
              <a:spcAft>
                <a:spcPts val="765"/>
              </a:spcAft>
              <a:buClr>
                <a:schemeClr val="accent1"/>
              </a:buClr>
              <a:buSzPct val="100000"/>
              <a:buFont typeface="Arial" panose="020B0604020202020204" pitchFamily="34" charset="0"/>
              <a:buNone/>
              <a:tabLst/>
              <a:defRPr sz="2805">
                <a:solidFill>
                  <a:schemeClr val="tx2"/>
                </a:solidFill>
              </a:defRPr>
            </a:lvl1pPr>
            <a:lvl2pPr marL="919163" indent="-444500" defTabSz="1165860">
              <a:lnSpc>
                <a:spcPct val="95000"/>
              </a:lnSpc>
              <a:spcBef>
                <a:spcPts val="0"/>
              </a:spcBef>
              <a:spcAft>
                <a:spcPts val="765"/>
              </a:spcAft>
              <a:buClr>
                <a:schemeClr val="accent1"/>
              </a:buClr>
              <a:buFont typeface="Arial" panose="020B0604020202020204" pitchFamily="34" charset="0"/>
              <a:buChar char="•"/>
              <a:tabLst/>
              <a:defRPr sz="2805"/>
            </a:lvl2pPr>
            <a:lvl3pPr marL="1335088" indent="-406400" defTabSz="1165860">
              <a:lnSpc>
                <a:spcPct val="95000"/>
              </a:lnSpc>
              <a:spcBef>
                <a:spcPts val="0"/>
              </a:spcBef>
              <a:spcAft>
                <a:spcPts val="765"/>
              </a:spcAft>
              <a:buClr>
                <a:schemeClr val="accent1"/>
              </a:buClr>
              <a:buFont typeface="Arial" panose="020B0604020202020204" pitchFamily="34" charset="0"/>
              <a:buChar char="•"/>
              <a:tabLst/>
              <a:defRPr sz="2805"/>
            </a:lvl3pPr>
            <a:lvl4pPr marL="1609725" indent="-295275" defTabSz="1165860">
              <a:lnSpc>
                <a:spcPct val="95000"/>
              </a:lnSpc>
              <a:spcBef>
                <a:spcPts val="0"/>
              </a:spcBef>
              <a:spcAft>
                <a:spcPts val="765"/>
              </a:spcAft>
              <a:buFont typeface="Arial" panose="020B0604020202020204" pitchFamily="34" charset="0"/>
              <a:buChar char="•"/>
              <a:tabLst/>
              <a:defRPr sz="2550"/>
            </a:lvl4pPr>
            <a:lvl5pPr marL="1903413" indent="-293688" defTabSz="1165860">
              <a:lnSpc>
                <a:spcPct val="95000"/>
              </a:lnSpc>
              <a:spcBef>
                <a:spcPts val="0"/>
              </a:spcBef>
              <a:spcAft>
                <a:spcPts val="765"/>
              </a:spcAft>
              <a:buFont typeface="Arial" panose="020B0604020202020204" pitchFamily="34" charset="0"/>
              <a:buChar char="•"/>
              <a:tabLst/>
              <a:defRPr sz="2295"/>
            </a:lvl5pPr>
            <a:lvl6pPr marL="1903413" indent="-293688" defTabSz="1165860">
              <a:lnSpc>
                <a:spcPct val="95000"/>
              </a:lnSpc>
              <a:spcBef>
                <a:spcPts val="0"/>
              </a:spcBef>
              <a:spcAft>
                <a:spcPts val="765"/>
              </a:spcAft>
              <a:buFont typeface="Arial" panose="020B0604020202020204" pitchFamily="34" charset="0"/>
              <a:buChar char="−"/>
              <a:tabLst/>
              <a:defRPr sz="2040"/>
            </a:lvl6pPr>
            <a:lvl7pPr marL="1903413" indent="-293688" defTabSz="1165860">
              <a:lnSpc>
                <a:spcPct val="95000"/>
              </a:lnSpc>
              <a:spcBef>
                <a:spcPts val="0"/>
              </a:spcBef>
              <a:spcAft>
                <a:spcPts val="765"/>
              </a:spcAft>
              <a:buFont typeface="Arial" panose="020B0604020202020204" pitchFamily="34" charset="0"/>
              <a:buChar char="−"/>
              <a:tabLst/>
              <a:defRPr sz="2040"/>
            </a:lvl7pPr>
            <a:lvl8pPr marL="1903413" indent="-293688" defTabSz="1165860">
              <a:lnSpc>
                <a:spcPct val="95000"/>
              </a:lnSpc>
              <a:spcBef>
                <a:spcPts val="0"/>
              </a:spcBef>
              <a:spcAft>
                <a:spcPts val="765"/>
              </a:spcAft>
              <a:buFont typeface="Arial" panose="020B0604020202020204" pitchFamily="34" charset="0"/>
              <a:buChar char="−"/>
              <a:tabLst/>
              <a:defRPr sz="2040"/>
            </a:lvl8pPr>
            <a:lvl9pPr marL="1903413" indent="-293688" defTabSz="1165860">
              <a:lnSpc>
                <a:spcPct val="95000"/>
              </a:lnSpc>
              <a:spcBef>
                <a:spcPts val="0"/>
              </a:spcBef>
              <a:spcAft>
                <a:spcPts val="765"/>
              </a:spcAft>
              <a:buFont typeface="Arial" panose="020B0604020202020204" pitchFamily="34" charset="0"/>
              <a:buChar char="−"/>
              <a:tabLst/>
              <a:defRPr sz="2040"/>
            </a:lvl9pPr>
          </a:lstStyle>
          <a:p>
            <a:r>
              <a:rPr lang="en-US" dirty="0"/>
              <a:t>$ du -h output</a:t>
            </a:r>
          </a:p>
          <a:p>
            <a:r>
              <a:rPr lang="en-US" dirty="0"/>
              <a:t>49M output/csv</a:t>
            </a:r>
          </a:p>
          <a:p>
            <a:endParaRPr lang="en-US" dirty="0"/>
          </a:p>
        </p:txBody>
      </p:sp>
      <p:sp>
        <p:nvSpPr>
          <p:cNvPr id="11" name="TextBox 10">
            <a:extLst>
              <a:ext uri="{FF2B5EF4-FFF2-40B4-BE49-F238E27FC236}">
                <a16:creationId xmlns:a16="http://schemas.microsoft.com/office/drawing/2014/main" id="{E8B74CC8-4F14-D744-A883-0AF3ACAE9A89}"/>
              </a:ext>
            </a:extLst>
          </p:cNvPr>
          <p:cNvSpPr txBox="1"/>
          <p:nvPr/>
        </p:nvSpPr>
        <p:spPr>
          <a:xfrm>
            <a:off x="726439" y="2252060"/>
            <a:ext cx="2010487" cy="464614"/>
          </a:xfrm>
          <a:prstGeom prst="rect">
            <a:avLst/>
          </a:prstGeom>
          <a:noFill/>
        </p:spPr>
        <p:txBody>
          <a:bodyPr wrap="none" rtlCol="0">
            <a:spAutoFit/>
          </a:bodyPr>
          <a:lstStyle/>
          <a:p>
            <a:r>
              <a:rPr lang="en-US" b="1" dirty="0"/>
              <a:t>FHIR Output</a:t>
            </a:r>
          </a:p>
        </p:txBody>
      </p:sp>
      <p:sp>
        <p:nvSpPr>
          <p:cNvPr id="12" name="TextBox 11">
            <a:extLst>
              <a:ext uri="{FF2B5EF4-FFF2-40B4-BE49-F238E27FC236}">
                <a16:creationId xmlns:a16="http://schemas.microsoft.com/office/drawing/2014/main" id="{EE5D7794-DC4C-CD4F-ABC6-C7B3788DD041}"/>
              </a:ext>
            </a:extLst>
          </p:cNvPr>
          <p:cNvSpPr txBox="1"/>
          <p:nvPr/>
        </p:nvSpPr>
        <p:spPr>
          <a:xfrm>
            <a:off x="726438" y="4676283"/>
            <a:ext cx="1923925" cy="464614"/>
          </a:xfrm>
          <a:prstGeom prst="rect">
            <a:avLst/>
          </a:prstGeom>
          <a:noFill/>
        </p:spPr>
        <p:txBody>
          <a:bodyPr wrap="none" rtlCol="0">
            <a:spAutoFit/>
          </a:bodyPr>
          <a:lstStyle/>
          <a:p>
            <a:r>
              <a:rPr lang="en-US" b="1" dirty="0"/>
              <a:t>CSV Output</a:t>
            </a:r>
          </a:p>
        </p:txBody>
      </p:sp>
      <p:sp>
        <p:nvSpPr>
          <p:cNvPr id="13" name="TextBox 12">
            <a:extLst>
              <a:ext uri="{FF2B5EF4-FFF2-40B4-BE49-F238E27FC236}">
                <a16:creationId xmlns:a16="http://schemas.microsoft.com/office/drawing/2014/main" id="{01303F9F-0852-F045-9D19-C2DF0D7E6F85}"/>
              </a:ext>
            </a:extLst>
          </p:cNvPr>
          <p:cNvSpPr txBox="1"/>
          <p:nvPr/>
        </p:nvSpPr>
        <p:spPr>
          <a:xfrm>
            <a:off x="6297750" y="1480626"/>
            <a:ext cx="5896166" cy="836896"/>
          </a:xfrm>
          <a:prstGeom prst="rect">
            <a:avLst/>
          </a:prstGeom>
          <a:noFill/>
        </p:spPr>
        <p:txBody>
          <a:bodyPr wrap="none" rtlCol="0">
            <a:spAutoFit/>
          </a:bodyPr>
          <a:lstStyle/>
          <a:p>
            <a:r>
              <a:rPr lang="en-US" b="1" dirty="0" err="1"/>
              <a:t>src</a:t>
            </a:r>
            <a:r>
              <a:rPr lang="en-US" b="1" dirty="0"/>
              <a:t>/main/resources/</a:t>
            </a:r>
            <a:r>
              <a:rPr lang="en-US" b="1" dirty="0" err="1"/>
              <a:t>synthea.properties</a:t>
            </a:r>
            <a:endParaRPr lang="en-US" b="1" dirty="0"/>
          </a:p>
          <a:p>
            <a:endParaRPr lang="en-US" b="1" dirty="0"/>
          </a:p>
        </p:txBody>
      </p:sp>
    </p:spTree>
    <p:extLst>
      <p:ext uri="{BB962C8B-B14F-4D97-AF65-F5344CB8AC3E}">
        <p14:creationId xmlns:p14="http://schemas.microsoft.com/office/powerpoint/2010/main" val="3428668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B0A1-CBBF-1C4B-868B-9C758D6B9C9F}"/>
              </a:ext>
            </a:extLst>
          </p:cNvPr>
          <p:cNvSpPr>
            <a:spLocks noGrp="1"/>
          </p:cNvSpPr>
          <p:nvPr>
            <p:ph type="title"/>
          </p:nvPr>
        </p:nvSpPr>
        <p:spPr/>
        <p:txBody>
          <a:bodyPr/>
          <a:lstStyle/>
          <a:p>
            <a:r>
              <a:rPr lang="en-US" dirty="0"/>
              <a:t>Accessing the Clinical GSQL Shell</a:t>
            </a:r>
          </a:p>
        </p:txBody>
      </p:sp>
      <p:sp>
        <p:nvSpPr>
          <p:cNvPr id="3" name="Text Placeholder 2">
            <a:extLst>
              <a:ext uri="{FF2B5EF4-FFF2-40B4-BE49-F238E27FC236}">
                <a16:creationId xmlns:a16="http://schemas.microsoft.com/office/drawing/2014/main" id="{55C0C5BE-ACF1-EE4A-901C-DB5254F02ACD}"/>
              </a:ext>
            </a:extLst>
          </p:cNvPr>
          <p:cNvSpPr>
            <a:spLocks noGrp="1"/>
          </p:cNvSpPr>
          <p:nvPr>
            <p:ph type="body" idx="1"/>
          </p:nvPr>
        </p:nvSpPr>
        <p:spPr/>
        <p:txBody>
          <a:bodyPr/>
          <a:lstStyle/>
          <a:p>
            <a:r>
              <a:rPr lang="en-US" dirty="0"/>
              <a:t>Shut down the Base TigerGraph server</a:t>
            </a:r>
          </a:p>
          <a:p>
            <a:r>
              <a:rPr lang="en-US" dirty="0"/>
              <a:t>Download the git repo from the graph-training/modeling course</a:t>
            </a:r>
          </a:p>
          <a:p>
            <a:r>
              <a:rPr lang="en-US" dirty="0"/>
              <a:t>Run the docker compose command</a:t>
            </a:r>
          </a:p>
          <a:p>
            <a:r>
              <a:rPr lang="en-US" dirty="0"/>
              <a:t>You should see a client bash shell come up</a:t>
            </a:r>
          </a:p>
          <a:p>
            <a:r>
              <a:rPr lang="en-US" dirty="0"/>
              <a:t>Note: you cannot restart the containers using Kitematic – you must use the shell </a:t>
            </a:r>
            <a:r>
              <a:rPr lang="en-US" dirty="0" err="1"/>
              <a:t>docker_compse</a:t>
            </a:r>
            <a:r>
              <a:rPr lang="en-US" dirty="0"/>
              <a:t> command which will be able to access the configuration file</a:t>
            </a:r>
          </a:p>
        </p:txBody>
      </p:sp>
      <p:sp>
        <p:nvSpPr>
          <p:cNvPr id="4" name="Slide Number Placeholder 3">
            <a:extLst>
              <a:ext uri="{FF2B5EF4-FFF2-40B4-BE49-F238E27FC236}">
                <a16:creationId xmlns:a16="http://schemas.microsoft.com/office/drawing/2014/main" id="{35B41AAE-F055-4649-9156-2DDBCAD1AE27}"/>
              </a:ext>
            </a:extLst>
          </p:cNvPr>
          <p:cNvSpPr>
            <a:spLocks noGrp="1"/>
          </p:cNvSpPr>
          <p:nvPr>
            <p:ph type="sldNum" idx="12"/>
          </p:nvPr>
        </p:nvSpPr>
        <p:spPr/>
        <p:txBody>
          <a:bodyPr/>
          <a:lstStyle/>
          <a:p>
            <a:fld id="{00000000-1234-1234-1234-123412341234}" type="slidenum">
              <a:rPr lang="en" smtClean="0"/>
              <a:pPr/>
              <a:t>61</a:t>
            </a:fld>
            <a:endParaRPr lang="en"/>
          </a:p>
        </p:txBody>
      </p:sp>
    </p:spTree>
    <p:extLst>
      <p:ext uri="{BB962C8B-B14F-4D97-AF65-F5344CB8AC3E}">
        <p14:creationId xmlns:p14="http://schemas.microsoft.com/office/powerpoint/2010/main" val="159195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5F9E-F9CB-884A-B04D-C8165585E7E7}"/>
              </a:ext>
            </a:extLst>
          </p:cNvPr>
          <p:cNvSpPr>
            <a:spLocks noGrp="1"/>
          </p:cNvSpPr>
          <p:nvPr>
            <p:ph type="title"/>
          </p:nvPr>
        </p:nvSpPr>
        <p:spPr/>
        <p:txBody>
          <a:bodyPr/>
          <a:lstStyle/>
          <a:p>
            <a:r>
              <a:rPr lang="en-US" dirty="0"/>
              <a:t>Using GSQL Builtins to Count Verticies</a:t>
            </a:r>
          </a:p>
        </p:txBody>
      </p:sp>
      <p:sp>
        <p:nvSpPr>
          <p:cNvPr id="3" name="Text Placeholder 2">
            <a:extLst>
              <a:ext uri="{FF2B5EF4-FFF2-40B4-BE49-F238E27FC236}">
                <a16:creationId xmlns:a16="http://schemas.microsoft.com/office/drawing/2014/main" id="{A7250547-AB37-7347-A10A-2C4FC0713182}"/>
              </a:ext>
            </a:extLst>
          </p:cNvPr>
          <p:cNvSpPr>
            <a:spLocks noGrp="1"/>
          </p:cNvSpPr>
          <p:nvPr>
            <p:ph type="body" idx="1"/>
          </p:nvPr>
        </p:nvSpPr>
        <p:spPr>
          <a:xfrm>
            <a:off x="1691899" y="2048457"/>
            <a:ext cx="5660624" cy="2635512"/>
          </a:xfrm>
          <a:solidFill>
            <a:schemeClr val="bg1">
              <a:lumMod val="95000"/>
            </a:schemeClr>
          </a:solidFill>
          <a:ln w="12700">
            <a:solidFill>
              <a:schemeClr val="tx1"/>
            </a:solidFill>
          </a:ln>
        </p:spPr>
        <p:txBody>
          <a:bodyPr/>
          <a:lstStyle/>
          <a:p>
            <a:pPr marL="0" indent="0">
              <a:buNone/>
            </a:pPr>
            <a:r>
              <a:rPr lang="en-US" dirty="0">
                <a:solidFill>
                  <a:srgbClr val="0432FF"/>
                </a:solidFill>
              </a:rPr>
              <a:t>SELECT count() FROM Patient</a:t>
            </a:r>
          </a:p>
          <a:p>
            <a:pPr marL="0" indent="0">
              <a:buNone/>
            </a:pPr>
            <a:r>
              <a:rPr lang="en-US" dirty="0"/>
              <a:t>[{</a:t>
            </a:r>
          </a:p>
          <a:p>
            <a:pPr marL="0" indent="0">
              <a:buNone/>
            </a:pPr>
            <a:r>
              <a:rPr lang="en-US" dirty="0"/>
              <a:t>  "count": </a:t>
            </a:r>
            <a:r>
              <a:rPr lang="en-US" dirty="0">
                <a:solidFill>
                  <a:schemeClr val="accent1"/>
                </a:solidFill>
              </a:rPr>
              <a:t>1177</a:t>
            </a:r>
            <a:r>
              <a:rPr lang="en-US" dirty="0"/>
              <a:t>,</a:t>
            </a:r>
          </a:p>
          <a:p>
            <a:pPr marL="0" indent="0">
              <a:buNone/>
            </a:pPr>
            <a:r>
              <a:rPr lang="en-US" dirty="0"/>
              <a:t>  "</a:t>
            </a:r>
            <a:r>
              <a:rPr lang="en-US" dirty="0" err="1"/>
              <a:t>v_type</a:t>
            </a:r>
            <a:r>
              <a:rPr lang="en-US" dirty="0"/>
              <a:t>": "Patient"</a:t>
            </a:r>
          </a:p>
          <a:p>
            <a:pPr marL="0" indent="0">
              <a:buNone/>
            </a:pPr>
            <a:r>
              <a:rPr lang="en-US" dirty="0"/>
              <a:t>}]</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690DE54-BC3D-9643-87F9-BD92BAF5FE42}"/>
              </a:ext>
            </a:extLst>
          </p:cNvPr>
          <p:cNvSpPr>
            <a:spLocks noGrp="1"/>
          </p:cNvSpPr>
          <p:nvPr>
            <p:ph type="sldNum" idx="12"/>
          </p:nvPr>
        </p:nvSpPr>
        <p:spPr/>
        <p:txBody>
          <a:bodyPr/>
          <a:lstStyle/>
          <a:p>
            <a:fld id="{00000000-1234-1234-1234-123412341234}" type="slidenum">
              <a:rPr lang="en" smtClean="0"/>
              <a:pPr/>
              <a:t>62</a:t>
            </a:fld>
            <a:endParaRPr lang="en"/>
          </a:p>
        </p:txBody>
      </p:sp>
      <p:sp>
        <p:nvSpPr>
          <p:cNvPr id="5" name="Text Placeholder 2">
            <a:extLst>
              <a:ext uri="{FF2B5EF4-FFF2-40B4-BE49-F238E27FC236}">
                <a16:creationId xmlns:a16="http://schemas.microsoft.com/office/drawing/2014/main" id="{526B853B-6179-AA4C-8BBF-7F4FBF13C094}"/>
              </a:ext>
            </a:extLst>
          </p:cNvPr>
          <p:cNvSpPr txBox="1">
            <a:spLocks/>
          </p:cNvSpPr>
          <p:nvPr/>
        </p:nvSpPr>
        <p:spPr bwMode="gray">
          <a:xfrm>
            <a:off x="1691899" y="5522555"/>
            <a:ext cx="5660624" cy="2635512"/>
          </a:xfrm>
          <a:prstGeom prst="rect">
            <a:avLst/>
          </a:prstGeom>
          <a:solidFill>
            <a:schemeClr val="bg1">
              <a:lumMod val="95000"/>
            </a:schemeClr>
          </a:solidFill>
          <a:ln w="12700">
            <a:solidFill>
              <a:schemeClr val="tx1"/>
            </a:solidFill>
          </a:ln>
        </p:spPr>
        <p:txBody>
          <a:bodyPr vert="horz" wrap="square" lIns="91425" tIns="91425" rIns="91425" bIns="91425" rtlCol="0" anchor="t" anchorCtr="0">
            <a:noAutofit/>
          </a:bodyPr>
          <a:lstStyle>
            <a:lvl1pPr marL="234950" lvl="0" indent="-234950" algn="l" defTabSz="1165860" rtl="0" eaLnBrk="1" latinLnBrk="0" hangingPunct="1">
              <a:lnSpc>
                <a:spcPct val="95000"/>
              </a:lnSpc>
              <a:spcBef>
                <a:spcPts val="0"/>
              </a:spcBef>
              <a:spcAft>
                <a:spcPts val="765"/>
              </a:spcAft>
              <a:buClr>
                <a:schemeClr val="accent1"/>
              </a:buClr>
              <a:buSzPts val="1800"/>
              <a:buFont typeface="Arial" panose="020B0604020202020204" pitchFamily="34" charset="0"/>
              <a:buChar char="●"/>
              <a:tabLst/>
              <a:defRPr sz="2805" kern="1200">
                <a:solidFill>
                  <a:schemeClr val="tx2"/>
                </a:solidFill>
                <a:latin typeface="+mn-lt"/>
                <a:ea typeface="+mn-ea"/>
                <a:cs typeface="+mn-cs"/>
              </a:defRPr>
            </a:lvl1pPr>
            <a:lvl2pPr marL="701675" lvl="1" indent="-227013" algn="l" defTabSz="1165860" rtl="0" eaLnBrk="1" latinLnBrk="0" hangingPunct="1">
              <a:lnSpc>
                <a:spcPct val="95000"/>
              </a:lnSpc>
              <a:spcBef>
                <a:spcPts val="0"/>
              </a:spcBef>
              <a:spcAft>
                <a:spcPts val="765"/>
              </a:spcAft>
              <a:buClr>
                <a:schemeClr val="accent1"/>
              </a:buClr>
              <a:buSzPts val="1400"/>
              <a:buFont typeface="Arial" panose="020B0604020202020204" pitchFamily="34" charset="0"/>
              <a:buChar char="○"/>
              <a:tabLst/>
              <a:defRPr sz="2805" kern="1200">
                <a:solidFill>
                  <a:schemeClr val="tx1"/>
                </a:solidFill>
                <a:latin typeface="+mn-lt"/>
                <a:ea typeface="+mn-ea"/>
                <a:cs typeface="+mn-cs"/>
              </a:defRPr>
            </a:lvl2pPr>
            <a:lvl3pPr marL="1087438" lvl="2" indent="-158750" algn="l" defTabSz="1165860" rtl="0" eaLnBrk="1" latinLnBrk="0" hangingPunct="1">
              <a:lnSpc>
                <a:spcPct val="95000"/>
              </a:lnSpc>
              <a:spcBef>
                <a:spcPts val="0"/>
              </a:spcBef>
              <a:spcAft>
                <a:spcPts val="765"/>
              </a:spcAft>
              <a:buClr>
                <a:schemeClr val="accent1"/>
              </a:buClr>
              <a:buSzPts val="1400"/>
              <a:buFont typeface="Arial" panose="020B0604020202020204" pitchFamily="34" charset="0"/>
              <a:buChar char="■"/>
              <a:tabLst/>
              <a:defRPr sz="2805" kern="1200">
                <a:solidFill>
                  <a:schemeClr val="tx1"/>
                </a:solidFill>
                <a:latin typeface="+mn-lt"/>
                <a:ea typeface="+mn-ea"/>
                <a:cs typeface="+mn-cs"/>
              </a:defRPr>
            </a:lvl3pPr>
            <a:lvl4pPr marL="1609725" lvl="3" indent="-295275" algn="l" defTabSz="1165860" rtl="0" eaLnBrk="1" latinLnBrk="0" hangingPunct="1">
              <a:lnSpc>
                <a:spcPct val="95000"/>
              </a:lnSpc>
              <a:spcBef>
                <a:spcPts val="0"/>
              </a:spcBef>
              <a:spcAft>
                <a:spcPts val="765"/>
              </a:spcAft>
              <a:buSzPts val="1400"/>
              <a:buFont typeface="Arial" panose="020B0604020202020204" pitchFamily="34" charset="0"/>
              <a:buChar char="●"/>
              <a:tabLst/>
              <a:defRPr sz="2550" kern="1200">
                <a:solidFill>
                  <a:schemeClr val="tx1"/>
                </a:solidFill>
                <a:latin typeface="+mn-lt"/>
                <a:ea typeface="+mn-ea"/>
                <a:cs typeface="+mn-cs"/>
              </a:defRPr>
            </a:lvl4pPr>
            <a:lvl5pPr marL="1903413" lvl="4" indent="-293688" algn="l" defTabSz="1165860" rtl="0" eaLnBrk="1" latinLnBrk="0" hangingPunct="1">
              <a:lnSpc>
                <a:spcPct val="95000"/>
              </a:lnSpc>
              <a:spcBef>
                <a:spcPts val="0"/>
              </a:spcBef>
              <a:spcAft>
                <a:spcPts val="765"/>
              </a:spcAft>
              <a:buSzPts val="1400"/>
              <a:buFont typeface="Arial" panose="020B0604020202020204" pitchFamily="34" charset="0"/>
              <a:buChar char="○"/>
              <a:tabLst/>
              <a:defRPr sz="2295" kern="1200">
                <a:solidFill>
                  <a:schemeClr val="tx1"/>
                </a:solidFill>
                <a:latin typeface="+mn-lt"/>
                <a:ea typeface="+mn-ea"/>
                <a:cs typeface="+mn-cs"/>
              </a:defRPr>
            </a:lvl5pPr>
            <a:lvl6pPr marL="1903413" lvl="5" indent="-293688" algn="l" defTabSz="1165860" rtl="0" eaLnBrk="1" latinLnBrk="0" hangingPunct="1">
              <a:lnSpc>
                <a:spcPct val="95000"/>
              </a:lnSpc>
              <a:spcBef>
                <a:spcPts val="0"/>
              </a:spcBef>
              <a:spcAft>
                <a:spcPts val="765"/>
              </a:spcAft>
              <a:buSzPts val="1400"/>
              <a:buFont typeface="Arial" panose="020B0604020202020204" pitchFamily="34" charset="0"/>
              <a:buChar char="■"/>
              <a:tabLst/>
              <a:defRPr sz="2040" kern="1200">
                <a:solidFill>
                  <a:schemeClr val="tx1"/>
                </a:solidFill>
                <a:latin typeface="+mn-lt"/>
                <a:ea typeface="+mn-ea"/>
                <a:cs typeface="+mn-cs"/>
              </a:defRPr>
            </a:lvl6pPr>
            <a:lvl7pPr marL="1903413" lvl="6" indent="-293688" algn="l" defTabSz="1165860" rtl="0" eaLnBrk="1" latinLnBrk="0" hangingPunct="1">
              <a:lnSpc>
                <a:spcPct val="95000"/>
              </a:lnSpc>
              <a:spcBef>
                <a:spcPts val="0"/>
              </a:spcBef>
              <a:spcAft>
                <a:spcPts val="765"/>
              </a:spcAft>
              <a:buSzPts val="1400"/>
              <a:buFont typeface="Arial" panose="020B0604020202020204" pitchFamily="34" charset="0"/>
              <a:buChar char="●"/>
              <a:tabLst/>
              <a:defRPr sz="2040" kern="1200">
                <a:solidFill>
                  <a:schemeClr val="tx1"/>
                </a:solidFill>
                <a:latin typeface="+mn-lt"/>
                <a:ea typeface="+mn-ea"/>
                <a:cs typeface="+mn-cs"/>
              </a:defRPr>
            </a:lvl7pPr>
            <a:lvl8pPr marL="1903413" lvl="7" indent="-293688" algn="l" defTabSz="1165860" rtl="0" eaLnBrk="1" latinLnBrk="0" hangingPunct="1">
              <a:lnSpc>
                <a:spcPct val="95000"/>
              </a:lnSpc>
              <a:spcBef>
                <a:spcPts val="0"/>
              </a:spcBef>
              <a:spcAft>
                <a:spcPts val="765"/>
              </a:spcAft>
              <a:buSzPts val="1400"/>
              <a:buFont typeface="Arial" panose="020B0604020202020204" pitchFamily="34" charset="0"/>
              <a:buChar char="○"/>
              <a:tabLst/>
              <a:defRPr sz="2040" kern="1200">
                <a:solidFill>
                  <a:schemeClr val="tx1"/>
                </a:solidFill>
                <a:latin typeface="+mn-lt"/>
                <a:ea typeface="+mn-ea"/>
                <a:cs typeface="+mn-cs"/>
              </a:defRPr>
            </a:lvl8pPr>
            <a:lvl9pPr marL="1903413" lvl="8" indent="-293688" algn="l" defTabSz="1165860" rtl="0" eaLnBrk="1" latinLnBrk="0" hangingPunct="1">
              <a:lnSpc>
                <a:spcPct val="95000"/>
              </a:lnSpc>
              <a:spcBef>
                <a:spcPts val="0"/>
              </a:spcBef>
              <a:spcAft>
                <a:spcPts val="765"/>
              </a:spcAft>
              <a:buSzPts val="1400"/>
              <a:buFont typeface="Arial" panose="020B0604020202020204" pitchFamily="34" charset="0"/>
              <a:buChar char="■"/>
              <a:tabLst/>
              <a:defRPr sz="2040" kern="1200">
                <a:solidFill>
                  <a:schemeClr val="tx1"/>
                </a:solidFill>
                <a:latin typeface="+mn-lt"/>
                <a:ea typeface="+mn-ea"/>
                <a:cs typeface="+mn-cs"/>
              </a:defRPr>
            </a:lvl9pPr>
          </a:lstStyle>
          <a:p>
            <a:pPr marL="0" indent="0">
              <a:buNone/>
            </a:pPr>
            <a:r>
              <a:rPr lang="en-US" dirty="0">
                <a:solidFill>
                  <a:srgbClr val="0432FF"/>
                </a:solidFill>
              </a:rPr>
              <a:t>SELECT count() FROM Visit</a:t>
            </a:r>
          </a:p>
          <a:p>
            <a:pPr marL="0" indent="0">
              <a:buNone/>
            </a:pPr>
            <a:r>
              <a:rPr lang="en-US" dirty="0"/>
              <a:t>[{</a:t>
            </a:r>
          </a:p>
          <a:p>
            <a:pPr marL="0" indent="0">
              <a:buNone/>
            </a:pPr>
            <a:r>
              <a:rPr lang="en-US" dirty="0"/>
              <a:t>  "count": </a:t>
            </a:r>
            <a:r>
              <a:rPr lang="en-US" dirty="0">
                <a:solidFill>
                  <a:schemeClr val="accent1"/>
                </a:solidFill>
              </a:rPr>
              <a:t>37936</a:t>
            </a:r>
            <a:r>
              <a:rPr lang="en-US" dirty="0"/>
              <a:t>,</a:t>
            </a:r>
          </a:p>
          <a:p>
            <a:pPr marL="0" indent="0">
              <a:buNone/>
            </a:pPr>
            <a:r>
              <a:rPr lang="en-US" dirty="0"/>
              <a:t>  "v_type": "Visit"</a:t>
            </a:r>
          </a:p>
          <a:p>
            <a:pPr marL="0" inden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DA0C0D9B-98DD-274F-AD9D-3CC3D0997E4C}"/>
              </a:ext>
            </a:extLst>
          </p:cNvPr>
          <p:cNvSpPr txBox="1"/>
          <p:nvPr/>
        </p:nvSpPr>
        <p:spPr>
          <a:xfrm>
            <a:off x="9610531" y="5522555"/>
            <a:ext cx="5418406" cy="2723073"/>
          </a:xfrm>
          <a:prstGeom prst="rect">
            <a:avLst/>
          </a:prstGeom>
          <a:solidFill>
            <a:schemeClr val="bg1">
              <a:lumMod val="95000"/>
            </a:schemeClr>
          </a:solidFill>
          <a:ln w="12700">
            <a:solidFill>
              <a:schemeClr val="tx1"/>
            </a:solidFill>
          </a:ln>
        </p:spPr>
        <p:txBody>
          <a:bodyPr vert="horz" wrap="square" lIns="91425" tIns="91425" rIns="91425" bIns="91425" rtlCol="0" anchor="t" anchorCtr="0">
            <a:noAutofit/>
          </a:bodyPr>
          <a:lstStyle>
            <a:lvl1pPr lvl="0" indent="0" defTabSz="1165860">
              <a:lnSpc>
                <a:spcPct val="95000"/>
              </a:lnSpc>
              <a:spcBef>
                <a:spcPts val="0"/>
              </a:spcBef>
              <a:spcAft>
                <a:spcPts val="765"/>
              </a:spcAft>
              <a:buClr>
                <a:schemeClr val="accent1"/>
              </a:buClr>
              <a:buSzPts val="1800"/>
              <a:buFont typeface="Arial" panose="020B0604020202020204" pitchFamily="34" charset="0"/>
              <a:buNone/>
              <a:tabLst/>
              <a:defRPr sz="2805">
                <a:solidFill>
                  <a:srgbClr val="0432FF"/>
                </a:solidFill>
              </a:defRPr>
            </a:lvl1pPr>
            <a:lvl2pPr marL="701675" lvl="1" indent="-227013" defTabSz="1165860">
              <a:lnSpc>
                <a:spcPct val="95000"/>
              </a:lnSpc>
              <a:spcBef>
                <a:spcPts val="0"/>
              </a:spcBef>
              <a:spcAft>
                <a:spcPts val="765"/>
              </a:spcAft>
              <a:buClr>
                <a:schemeClr val="accent1"/>
              </a:buClr>
              <a:buSzPts val="1400"/>
              <a:buFont typeface="Arial" panose="020B0604020202020204" pitchFamily="34" charset="0"/>
              <a:buChar char="○"/>
              <a:tabLst/>
              <a:defRPr sz="2805"/>
            </a:lvl2pPr>
            <a:lvl3pPr marL="1087438" lvl="2" indent="-158750" defTabSz="1165860">
              <a:lnSpc>
                <a:spcPct val="95000"/>
              </a:lnSpc>
              <a:spcBef>
                <a:spcPts val="0"/>
              </a:spcBef>
              <a:spcAft>
                <a:spcPts val="765"/>
              </a:spcAft>
              <a:buClr>
                <a:schemeClr val="accent1"/>
              </a:buClr>
              <a:buSzPts val="1400"/>
              <a:buFont typeface="Arial" panose="020B0604020202020204" pitchFamily="34" charset="0"/>
              <a:buChar char="■"/>
              <a:tabLst/>
              <a:defRPr sz="2805"/>
            </a:lvl3pPr>
            <a:lvl4pPr marL="1609725" lvl="3" indent="-295275" defTabSz="1165860">
              <a:lnSpc>
                <a:spcPct val="95000"/>
              </a:lnSpc>
              <a:spcBef>
                <a:spcPts val="0"/>
              </a:spcBef>
              <a:spcAft>
                <a:spcPts val="765"/>
              </a:spcAft>
              <a:buSzPts val="1400"/>
              <a:buFont typeface="Arial" panose="020B0604020202020204" pitchFamily="34" charset="0"/>
              <a:buChar char="●"/>
              <a:tabLst/>
              <a:defRPr sz="2550"/>
            </a:lvl4pPr>
            <a:lvl5pPr marL="1903413" lvl="4" indent="-293688" defTabSz="1165860">
              <a:lnSpc>
                <a:spcPct val="95000"/>
              </a:lnSpc>
              <a:spcBef>
                <a:spcPts val="0"/>
              </a:spcBef>
              <a:spcAft>
                <a:spcPts val="765"/>
              </a:spcAft>
              <a:buSzPts val="1400"/>
              <a:buFont typeface="Arial" panose="020B0604020202020204" pitchFamily="34" charset="0"/>
              <a:buChar char="○"/>
              <a:tabLst/>
              <a:defRPr sz="2295"/>
            </a:lvl5pPr>
            <a:lvl6pPr marL="1903413" lvl="5" indent="-293688" defTabSz="1165860">
              <a:lnSpc>
                <a:spcPct val="95000"/>
              </a:lnSpc>
              <a:spcBef>
                <a:spcPts val="0"/>
              </a:spcBef>
              <a:spcAft>
                <a:spcPts val="765"/>
              </a:spcAft>
              <a:buSzPts val="1400"/>
              <a:buFont typeface="Arial" panose="020B0604020202020204" pitchFamily="34" charset="0"/>
              <a:buChar char="■"/>
              <a:tabLst/>
              <a:defRPr sz="2040"/>
            </a:lvl6pPr>
            <a:lvl7pPr marL="1903413" lvl="6" indent="-293688" defTabSz="1165860">
              <a:lnSpc>
                <a:spcPct val="95000"/>
              </a:lnSpc>
              <a:spcBef>
                <a:spcPts val="0"/>
              </a:spcBef>
              <a:spcAft>
                <a:spcPts val="765"/>
              </a:spcAft>
              <a:buSzPts val="1400"/>
              <a:buFont typeface="Arial" panose="020B0604020202020204" pitchFamily="34" charset="0"/>
              <a:buChar char="●"/>
              <a:tabLst/>
              <a:defRPr sz="2040"/>
            </a:lvl7pPr>
            <a:lvl8pPr marL="1903413" lvl="7" indent="-293688" defTabSz="1165860">
              <a:lnSpc>
                <a:spcPct val="95000"/>
              </a:lnSpc>
              <a:spcBef>
                <a:spcPts val="0"/>
              </a:spcBef>
              <a:spcAft>
                <a:spcPts val="765"/>
              </a:spcAft>
              <a:buSzPts val="1400"/>
              <a:buFont typeface="Arial" panose="020B0604020202020204" pitchFamily="34" charset="0"/>
              <a:buChar char="○"/>
              <a:tabLst/>
              <a:defRPr sz="2040"/>
            </a:lvl8pPr>
            <a:lvl9pPr marL="1903413" lvl="8" indent="-293688" defTabSz="1165860">
              <a:lnSpc>
                <a:spcPct val="95000"/>
              </a:lnSpc>
              <a:spcBef>
                <a:spcPts val="0"/>
              </a:spcBef>
              <a:spcAft>
                <a:spcPts val="765"/>
              </a:spcAft>
              <a:buSzPts val="1400"/>
              <a:buFont typeface="Arial" panose="020B0604020202020204" pitchFamily="34" charset="0"/>
              <a:buChar char="■"/>
              <a:tabLst/>
              <a:defRPr sz="2040"/>
            </a:lvl9pPr>
          </a:lstStyle>
          <a:p>
            <a:r>
              <a:rPr lang="en-US" dirty="0"/>
              <a:t>SELECT count() FROM Location</a:t>
            </a:r>
          </a:p>
          <a:p>
            <a:r>
              <a:rPr lang="en-US" dirty="0">
                <a:solidFill>
                  <a:schemeClr val="tx1"/>
                </a:solidFill>
              </a:rPr>
              <a:t>[{</a:t>
            </a:r>
          </a:p>
          <a:p>
            <a:r>
              <a:rPr lang="en-US" dirty="0">
                <a:solidFill>
                  <a:schemeClr val="tx1"/>
                </a:solidFill>
              </a:rPr>
              <a:t>  "count": </a:t>
            </a:r>
            <a:r>
              <a:rPr lang="en-US" dirty="0">
                <a:solidFill>
                  <a:schemeClr val="accent1"/>
                </a:solidFill>
              </a:rPr>
              <a:t>1282</a:t>
            </a:r>
            <a:r>
              <a:rPr lang="en-US" dirty="0">
                <a:solidFill>
                  <a:schemeClr val="tx1"/>
                </a:solidFill>
              </a:rPr>
              <a:t>,</a:t>
            </a:r>
          </a:p>
          <a:p>
            <a:r>
              <a:rPr lang="en-US" dirty="0">
                <a:solidFill>
                  <a:schemeClr val="tx1"/>
                </a:solidFill>
              </a:rPr>
              <a:t>  "v_type": "Location"</a:t>
            </a:r>
          </a:p>
          <a:p>
            <a:r>
              <a:rPr lang="en-US" dirty="0">
                <a:solidFill>
                  <a:schemeClr val="tx1"/>
                </a:solidFill>
              </a:rPr>
              <a:t>}]</a:t>
            </a:r>
          </a:p>
        </p:txBody>
      </p:sp>
      <p:sp>
        <p:nvSpPr>
          <p:cNvPr id="7" name="TextBox 6">
            <a:extLst>
              <a:ext uri="{FF2B5EF4-FFF2-40B4-BE49-F238E27FC236}">
                <a16:creationId xmlns:a16="http://schemas.microsoft.com/office/drawing/2014/main" id="{FA266709-E324-8442-93CD-FD90304AB372}"/>
              </a:ext>
            </a:extLst>
          </p:cNvPr>
          <p:cNvSpPr txBox="1"/>
          <p:nvPr/>
        </p:nvSpPr>
        <p:spPr>
          <a:xfrm>
            <a:off x="9610531" y="1960896"/>
            <a:ext cx="5418406" cy="2723073"/>
          </a:xfrm>
          <a:prstGeom prst="rect">
            <a:avLst/>
          </a:prstGeom>
          <a:solidFill>
            <a:schemeClr val="bg1">
              <a:lumMod val="95000"/>
            </a:schemeClr>
          </a:solidFill>
          <a:ln w="12700">
            <a:solidFill>
              <a:schemeClr val="tx1"/>
            </a:solidFill>
          </a:ln>
        </p:spPr>
        <p:txBody>
          <a:bodyPr vert="horz" wrap="square" lIns="91425" tIns="91425" rIns="91425" bIns="91425" rtlCol="0" anchor="t" anchorCtr="0">
            <a:noAutofit/>
          </a:bodyPr>
          <a:lstStyle>
            <a:lvl1pPr lvl="0" indent="0" defTabSz="1165860">
              <a:lnSpc>
                <a:spcPct val="95000"/>
              </a:lnSpc>
              <a:spcBef>
                <a:spcPts val="0"/>
              </a:spcBef>
              <a:spcAft>
                <a:spcPts val="765"/>
              </a:spcAft>
              <a:buClr>
                <a:schemeClr val="accent1"/>
              </a:buClr>
              <a:buSzPts val="1800"/>
              <a:buFont typeface="Arial" panose="020B0604020202020204" pitchFamily="34" charset="0"/>
              <a:buNone/>
              <a:tabLst/>
              <a:defRPr sz="2805">
                <a:solidFill>
                  <a:srgbClr val="0432FF"/>
                </a:solidFill>
              </a:defRPr>
            </a:lvl1pPr>
            <a:lvl2pPr marL="701675" lvl="1" indent="-227013" defTabSz="1165860">
              <a:lnSpc>
                <a:spcPct val="95000"/>
              </a:lnSpc>
              <a:spcBef>
                <a:spcPts val="0"/>
              </a:spcBef>
              <a:spcAft>
                <a:spcPts val="765"/>
              </a:spcAft>
              <a:buClr>
                <a:schemeClr val="accent1"/>
              </a:buClr>
              <a:buSzPts val="1400"/>
              <a:buFont typeface="Arial" panose="020B0604020202020204" pitchFamily="34" charset="0"/>
              <a:buChar char="○"/>
              <a:tabLst/>
              <a:defRPr sz="2805"/>
            </a:lvl2pPr>
            <a:lvl3pPr marL="1087438" lvl="2" indent="-158750" defTabSz="1165860">
              <a:lnSpc>
                <a:spcPct val="95000"/>
              </a:lnSpc>
              <a:spcBef>
                <a:spcPts val="0"/>
              </a:spcBef>
              <a:spcAft>
                <a:spcPts val="765"/>
              </a:spcAft>
              <a:buClr>
                <a:schemeClr val="accent1"/>
              </a:buClr>
              <a:buSzPts val="1400"/>
              <a:buFont typeface="Arial" panose="020B0604020202020204" pitchFamily="34" charset="0"/>
              <a:buChar char="■"/>
              <a:tabLst/>
              <a:defRPr sz="2805"/>
            </a:lvl3pPr>
            <a:lvl4pPr marL="1609725" lvl="3" indent="-295275" defTabSz="1165860">
              <a:lnSpc>
                <a:spcPct val="95000"/>
              </a:lnSpc>
              <a:spcBef>
                <a:spcPts val="0"/>
              </a:spcBef>
              <a:spcAft>
                <a:spcPts val="765"/>
              </a:spcAft>
              <a:buSzPts val="1400"/>
              <a:buFont typeface="Arial" panose="020B0604020202020204" pitchFamily="34" charset="0"/>
              <a:buChar char="●"/>
              <a:tabLst/>
              <a:defRPr sz="2550"/>
            </a:lvl4pPr>
            <a:lvl5pPr marL="1903413" lvl="4" indent="-293688" defTabSz="1165860">
              <a:lnSpc>
                <a:spcPct val="95000"/>
              </a:lnSpc>
              <a:spcBef>
                <a:spcPts val="0"/>
              </a:spcBef>
              <a:spcAft>
                <a:spcPts val="765"/>
              </a:spcAft>
              <a:buSzPts val="1400"/>
              <a:buFont typeface="Arial" panose="020B0604020202020204" pitchFamily="34" charset="0"/>
              <a:buChar char="○"/>
              <a:tabLst/>
              <a:defRPr sz="2295"/>
            </a:lvl5pPr>
            <a:lvl6pPr marL="1903413" lvl="5" indent="-293688" defTabSz="1165860">
              <a:lnSpc>
                <a:spcPct val="95000"/>
              </a:lnSpc>
              <a:spcBef>
                <a:spcPts val="0"/>
              </a:spcBef>
              <a:spcAft>
                <a:spcPts val="765"/>
              </a:spcAft>
              <a:buSzPts val="1400"/>
              <a:buFont typeface="Arial" panose="020B0604020202020204" pitchFamily="34" charset="0"/>
              <a:buChar char="■"/>
              <a:tabLst/>
              <a:defRPr sz="2040"/>
            </a:lvl6pPr>
            <a:lvl7pPr marL="1903413" lvl="6" indent="-293688" defTabSz="1165860">
              <a:lnSpc>
                <a:spcPct val="95000"/>
              </a:lnSpc>
              <a:spcBef>
                <a:spcPts val="0"/>
              </a:spcBef>
              <a:spcAft>
                <a:spcPts val="765"/>
              </a:spcAft>
              <a:buSzPts val="1400"/>
              <a:buFont typeface="Arial" panose="020B0604020202020204" pitchFamily="34" charset="0"/>
              <a:buChar char="●"/>
              <a:tabLst/>
              <a:defRPr sz="2040"/>
            </a:lvl7pPr>
            <a:lvl8pPr marL="1903413" lvl="7" indent="-293688" defTabSz="1165860">
              <a:lnSpc>
                <a:spcPct val="95000"/>
              </a:lnSpc>
              <a:spcBef>
                <a:spcPts val="0"/>
              </a:spcBef>
              <a:spcAft>
                <a:spcPts val="765"/>
              </a:spcAft>
              <a:buSzPts val="1400"/>
              <a:buFont typeface="Arial" panose="020B0604020202020204" pitchFamily="34" charset="0"/>
              <a:buChar char="○"/>
              <a:tabLst/>
              <a:defRPr sz="2040"/>
            </a:lvl8pPr>
            <a:lvl9pPr marL="1903413" lvl="8" indent="-293688" defTabSz="1165860">
              <a:lnSpc>
                <a:spcPct val="95000"/>
              </a:lnSpc>
              <a:spcBef>
                <a:spcPts val="0"/>
              </a:spcBef>
              <a:spcAft>
                <a:spcPts val="765"/>
              </a:spcAft>
              <a:buSzPts val="1400"/>
              <a:buFont typeface="Arial" panose="020B0604020202020204" pitchFamily="34" charset="0"/>
              <a:buChar char="■"/>
              <a:tabLst/>
              <a:defRPr sz="2040"/>
            </a:lvl9pPr>
          </a:lstStyle>
          <a:p>
            <a:r>
              <a:rPr lang="en-US" dirty="0"/>
              <a:t>SELECT count() FROM Provider</a:t>
            </a:r>
          </a:p>
          <a:p>
            <a:r>
              <a:rPr lang="en-US" dirty="0">
                <a:solidFill>
                  <a:schemeClr val="tx1"/>
                </a:solidFill>
              </a:rPr>
              <a:t>[{</a:t>
            </a:r>
          </a:p>
          <a:p>
            <a:r>
              <a:rPr lang="en-US" dirty="0">
                <a:solidFill>
                  <a:schemeClr val="tx1"/>
                </a:solidFill>
              </a:rPr>
              <a:t>  "count": </a:t>
            </a:r>
            <a:r>
              <a:rPr lang="en-US" dirty="0">
                <a:solidFill>
                  <a:schemeClr val="accent1"/>
                </a:solidFill>
              </a:rPr>
              <a:t>105</a:t>
            </a:r>
            <a:r>
              <a:rPr lang="en-US" dirty="0">
                <a:solidFill>
                  <a:schemeClr val="tx1"/>
                </a:solidFill>
              </a:rPr>
              <a:t>,</a:t>
            </a:r>
          </a:p>
          <a:p>
            <a:r>
              <a:rPr lang="en-US" dirty="0">
                <a:solidFill>
                  <a:schemeClr val="tx1"/>
                </a:solidFill>
              </a:rPr>
              <a:t>  "</a:t>
            </a:r>
            <a:r>
              <a:rPr lang="en-US" dirty="0" err="1">
                <a:solidFill>
                  <a:schemeClr val="tx1"/>
                </a:solidFill>
              </a:rPr>
              <a:t>v_type</a:t>
            </a:r>
            <a:r>
              <a:rPr lang="en-US" dirty="0">
                <a:solidFill>
                  <a:schemeClr val="tx1"/>
                </a:solidFill>
              </a:rPr>
              <a:t>": "</a:t>
            </a:r>
            <a:r>
              <a:rPr lang="en-US" dirty="0">
                <a:solidFill>
                  <a:srgbClr val="000000"/>
                </a:solidFill>
              </a:rPr>
              <a:t>Provider</a:t>
            </a:r>
            <a:r>
              <a:rPr lang="en-US" dirty="0">
                <a:solidFill>
                  <a:schemeClr val="tx1"/>
                </a:solidFill>
              </a:rPr>
              <a:t>"</a:t>
            </a:r>
          </a:p>
          <a:p>
            <a:r>
              <a:rPr lang="en-US" dirty="0">
                <a:solidFill>
                  <a:schemeClr val="tx1"/>
                </a:solidFill>
              </a:rPr>
              <a:t>}]</a:t>
            </a:r>
          </a:p>
        </p:txBody>
      </p:sp>
    </p:spTree>
    <p:extLst>
      <p:ext uri="{BB962C8B-B14F-4D97-AF65-F5344CB8AC3E}">
        <p14:creationId xmlns:p14="http://schemas.microsoft.com/office/powerpoint/2010/main" val="17218808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EF66-DEA0-9146-9E2F-E7A541FA99CE}"/>
              </a:ext>
            </a:extLst>
          </p:cNvPr>
          <p:cNvSpPr>
            <a:spLocks noGrp="1"/>
          </p:cNvSpPr>
          <p:nvPr>
            <p:ph type="title"/>
          </p:nvPr>
        </p:nvSpPr>
        <p:spPr/>
        <p:txBody>
          <a:bodyPr/>
          <a:lstStyle/>
          <a:p>
            <a:r>
              <a:rPr lang="en-US" dirty="0"/>
              <a:t>Selecting Edges</a:t>
            </a:r>
          </a:p>
        </p:txBody>
      </p:sp>
      <p:sp>
        <p:nvSpPr>
          <p:cNvPr id="4" name="Slide Number Placeholder 3">
            <a:extLst>
              <a:ext uri="{FF2B5EF4-FFF2-40B4-BE49-F238E27FC236}">
                <a16:creationId xmlns:a16="http://schemas.microsoft.com/office/drawing/2014/main" id="{6791EA26-22C2-2C49-9416-BD95608BB2C6}"/>
              </a:ext>
            </a:extLst>
          </p:cNvPr>
          <p:cNvSpPr>
            <a:spLocks noGrp="1"/>
          </p:cNvSpPr>
          <p:nvPr>
            <p:ph type="sldNum" idx="12"/>
          </p:nvPr>
        </p:nvSpPr>
        <p:spPr/>
        <p:txBody>
          <a:bodyPr/>
          <a:lstStyle/>
          <a:p>
            <a:fld id="{00000000-1234-1234-1234-123412341234}" type="slidenum">
              <a:rPr lang="en" smtClean="0"/>
              <a:pPr/>
              <a:t>63</a:t>
            </a:fld>
            <a:endParaRPr lang="en"/>
          </a:p>
        </p:txBody>
      </p:sp>
      <p:pic>
        <p:nvPicPr>
          <p:cNvPr id="3" name="Picture 2">
            <a:extLst>
              <a:ext uri="{FF2B5EF4-FFF2-40B4-BE49-F238E27FC236}">
                <a16:creationId xmlns:a16="http://schemas.microsoft.com/office/drawing/2014/main" id="{0604FA0E-1D6D-AB4D-A0B7-E496CE7A9901}"/>
              </a:ext>
            </a:extLst>
          </p:cNvPr>
          <p:cNvPicPr>
            <a:picLocks noChangeAspect="1"/>
          </p:cNvPicPr>
          <p:nvPr/>
        </p:nvPicPr>
        <p:blipFill>
          <a:blip r:embed="rId2"/>
          <a:stretch>
            <a:fillRect/>
          </a:stretch>
        </p:blipFill>
        <p:spPr>
          <a:xfrm>
            <a:off x="3454400" y="3848100"/>
            <a:ext cx="10972800" cy="2362200"/>
          </a:xfrm>
          <a:prstGeom prst="rect">
            <a:avLst/>
          </a:prstGeom>
        </p:spPr>
      </p:pic>
    </p:spTree>
    <p:extLst>
      <p:ext uri="{BB962C8B-B14F-4D97-AF65-F5344CB8AC3E}">
        <p14:creationId xmlns:p14="http://schemas.microsoft.com/office/powerpoint/2010/main" val="21715592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AEBD4C-F1B0-D145-8915-8077B3225626}"/>
              </a:ext>
            </a:extLst>
          </p:cNvPr>
          <p:cNvSpPr>
            <a:spLocks noGrp="1"/>
          </p:cNvSpPr>
          <p:nvPr>
            <p:ph type="title"/>
          </p:nvPr>
        </p:nvSpPr>
        <p:spPr/>
        <p:txBody>
          <a:bodyPr/>
          <a:lstStyle/>
          <a:p>
            <a:r>
              <a:rPr lang="en-US" dirty="0"/>
              <a:t>Count links from patients to visits</a:t>
            </a:r>
          </a:p>
        </p:txBody>
      </p:sp>
      <p:sp>
        <p:nvSpPr>
          <p:cNvPr id="3" name="Text Placeholder 2">
            <a:extLst>
              <a:ext uri="{FF2B5EF4-FFF2-40B4-BE49-F238E27FC236}">
                <a16:creationId xmlns:a16="http://schemas.microsoft.com/office/drawing/2014/main" id="{991A3074-348B-0641-8909-2AC76CFB85EF}"/>
              </a:ext>
            </a:extLst>
          </p:cNvPr>
          <p:cNvSpPr>
            <a:spLocks noGrp="1"/>
          </p:cNvSpPr>
          <p:nvPr>
            <p:ph type="body" idx="1"/>
          </p:nvPr>
        </p:nvSpPr>
        <p:spPr>
          <a:xfrm>
            <a:off x="609547" y="5351063"/>
            <a:ext cx="16662507" cy="2907113"/>
          </a:xfrm>
          <a:solidFill>
            <a:schemeClr val="bg1">
              <a:lumMod val="95000"/>
            </a:schemeClr>
          </a:solidFill>
        </p:spPr>
        <p:txBody>
          <a:bodyPr/>
          <a:lstStyle/>
          <a:p>
            <a:pPr marL="0" indent="0">
              <a:buNone/>
            </a:pPr>
            <a:r>
              <a:rPr lang="en-US" dirty="0">
                <a:solidFill>
                  <a:srgbClr val="0432FF"/>
                </a:solidFill>
              </a:rPr>
              <a:t>SELECT count() FROM Patient-(</a:t>
            </a:r>
            <a:r>
              <a:rPr lang="en-US" dirty="0" err="1">
                <a:solidFill>
                  <a:srgbClr val="0432FF"/>
                </a:solidFill>
              </a:rPr>
              <a:t>patientVisit</a:t>
            </a:r>
            <a:r>
              <a:rPr lang="en-US" dirty="0">
                <a:solidFill>
                  <a:srgbClr val="0432FF"/>
                </a:solidFill>
              </a:rPr>
              <a:t>)-&gt;Visit</a:t>
            </a:r>
          </a:p>
          <a:p>
            <a:pPr marL="0" indent="0">
              <a:buNone/>
            </a:pPr>
            <a:r>
              <a:rPr lang="en-US" dirty="0"/>
              <a:t>[{</a:t>
            </a:r>
          </a:p>
          <a:p>
            <a:pPr marL="0" indent="0">
              <a:buNone/>
            </a:pPr>
            <a:r>
              <a:rPr lang="en-US" dirty="0"/>
              <a:t>  "count": 37936,</a:t>
            </a:r>
          </a:p>
          <a:p>
            <a:pPr marL="0" indent="0">
              <a:buNone/>
            </a:pPr>
            <a:r>
              <a:rPr lang="en-US" dirty="0"/>
              <a:t>  "</a:t>
            </a:r>
            <a:r>
              <a:rPr lang="en-US" dirty="0" err="1"/>
              <a:t>e_type</a:t>
            </a:r>
            <a:r>
              <a:rPr lang="en-US" dirty="0"/>
              <a:t>": "</a:t>
            </a:r>
            <a:r>
              <a:rPr lang="en-US" dirty="0" err="1"/>
              <a:t>patientVisit</a:t>
            </a:r>
            <a:r>
              <a:rPr lang="en-US" dirty="0"/>
              <a:t>"</a:t>
            </a:r>
          </a:p>
          <a:p>
            <a:pPr marL="0" indent="0">
              <a:buNone/>
            </a:pP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5EDC3432-B1AE-7A4C-A593-00AF190EAF18}"/>
              </a:ext>
            </a:extLst>
          </p:cNvPr>
          <p:cNvSpPr>
            <a:spLocks noGrp="1"/>
          </p:cNvSpPr>
          <p:nvPr>
            <p:ph type="sldNum" idx="12"/>
          </p:nvPr>
        </p:nvSpPr>
        <p:spPr/>
        <p:txBody>
          <a:bodyPr/>
          <a:lstStyle/>
          <a:p>
            <a:fld id="{00000000-1234-1234-1234-123412341234}" type="slidenum">
              <a:rPr lang="en" smtClean="0"/>
              <a:pPr/>
              <a:t>64</a:t>
            </a:fld>
            <a:endParaRPr lang="en"/>
          </a:p>
        </p:txBody>
      </p:sp>
      <p:sp>
        <p:nvSpPr>
          <p:cNvPr id="7" name="Oval 6">
            <a:extLst>
              <a:ext uri="{FF2B5EF4-FFF2-40B4-BE49-F238E27FC236}">
                <a16:creationId xmlns:a16="http://schemas.microsoft.com/office/drawing/2014/main" id="{05C92E26-2696-1345-9F47-CBBFD3AB6DB7}"/>
              </a:ext>
            </a:extLst>
          </p:cNvPr>
          <p:cNvSpPr/>
          <p:nvPr/>
        </p:nvSpPr>
        <p:spPr>
          <a:xfrm>
            <a:off x="3509242" y="3009080"/>
            <a:ext cx="2332653" cy="1586204"/>
          </a:xfrm>
          <a:prstGeom prst="ellipse">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t>Patient</a:t>
            </a:r>
          </a:p>
        </p:txBody>
      </p:sp>
      <p:sp>
        <p:nvSpPr>
          <p:cNvPr id="8" name="Oval 7">
            <a:extLst>
              <a:ext uri="{FF2B5EF4-FFF2-40B4-BE49-F238E27FC236}">
                <a16:creationId xmlns:a16="http://schemas.microsoft.com/office/drawing/2014/main" id="{BDB8EAB9-36C9-624F-BA0F-A0BAAC5EEB5A}"/>
              </a:ext>
            </a:extLst>
          </p:cNvPr>
          <p:cNvSpPr/>
          <p:nvPr/>
        </p:nvSpPr>
        <p:spPr>
          <a:xfrm>
            <a:off x="11405118" y="3009080"/>
            <a:ext cx="2332653" cy="1586204"/>
          </a:xfrm>
          <a:prstGeom prst="ellipse">
            <a:avLst/>
          </a:prstGeom>
          <a:solidFill>
            <a:schemeClr val="accent2"/>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Visit</a:t>
            </a:r>
          </a:p>
        </p:txBody>
      </p:sp>
      <p:cxnSp>
        <p:nvCxnSpPr>
          <p:cNvPr id="10" name="Straight Arrow Connector 9">
            <a:extLst>
              <a:ext uri="{FF2B5EF4-FFF2-40B4-BE49-F238E27FC236}">
                <a16:creationId xmlns:a16="http://schemas.microsoft.com/office/drawing/2014/main" id="{E37CE1C7-7713-A345-BF48-B538F9DE177E}"/>
              </a:ext>
            </a:extLst>
          </p:cNvPr>
          <p:cNvCxnSpPr>
            <a:stCxn id="7" idx="6"/>
            <a:endCxn id="8" idx="2"/>
          </p:cNvCxnSpPr>
          <p:nvPr/>
        </p:nvCxnSpPr>
        <p:spPr>
          <a:xfrm>
            <a:off x="5841895" y="3802182"/>
            <a:ext cx="5563223"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14B99A-F709-EA4E-904B-30BB6D697D46}"/>
              </a:ext>
            </a:extLst>
          </p:cNvPr>
          <p:cNvSpPr txBox="1"/>
          <p:nvPr/>
        </p:nvSpPr>
        <p:spPr>
          <a:xfrm>
            <a:off x="7017092" y="2883074"/>
            <a:ext cx="2664191" cy="646331"/>
          </a:xfrm>
          <a:prstGeom prst="rect">
            <a:avLst/>
          </a:prstGeom>
          <a:noFill/>
        </p:spPr>
        <p:txBody>
          <a:bodyPr wrap="none" rtlCol="0">
            <a:spAutoFit/>
          </a:bodyPr>
          <a:lstStyle/>
          <a:p>
            <a:r>
              <a:rPr lang="en-US" sz="3600" b="1" dirty="0" err="1"/>
              <a:t>patientVisit</a:t>
            </a:r>
            <a:endParaRPr lang="en-US" sz="3600" b="1" dirty="0"/>
          </a:p>
        </p:txBody>
      </p:sp>
      <p:sp>
        <p:nvSpPr>
          <p:cNvPr id="14" name="TextBox 13">
            <a:extLst>
              <a:ext uri="{FF2B5EF4-FFF2-40B4-BE49-F238E27FC236}">
                <a16:creationId xmlns:a16="http://schemas.microsoft.com/office/drawing/2014/main" id="{693C7107-CDE4-7948-BCDC-0751EA8AF114}"/>
              </a:ext>
            </a:extLst>
          </p:cNvPr>
          <p:cNvSpPr txBox="1"/>
          <p:nvPr/>
        </p:nvSpPr>
        <p:spPr>
          <a:xfrm>
            <a:off x="2929813" y="8495220"/>
            <a:ext cx="10077061" cy="1209177"/>
          </a:xfrm>
          <a:prstGeom prst="rect">
            <a:avLst/>
          </a:prstGeom>
          <a:noFill/>
        </p:spPr>
        <p:txBody>
          <a:bodyPr wrap="square" rtlCol="0">
            <a:spAutoFit/>
          </a:bodyPr>
          <a:lstStyle/>
          <a:p>
            <a:r>
              <a:rPr lang="en-US" dirty="0">
                <a:solidFill>
                  <a:srgbClr val="0432FF"/>
                </a:solidFill>
              </a:rPr>
              <a:t>SELECT count() FROM Patient-(</a:t>
            </a:r>
            <a:r>
              <a:rPr lang="en-US" dirty="0" err="1">
                <a:solidFill>
                  <a:srgbClr val="0432FF"/>
                </a:solidFill>
              </a:rPr>
              <a:t>patientVisit</a:t>
            </a:r>
            <a:r>
              <a:rPr lang="en-US" dirty="0">
                <a:solidFill>
                  <a:srgbClr val="0432FF"/>
                </a:solidFill>
              </a:rPr>
              <a:t>)-&gt;ANY</a:t>
            </a:r>
          </a:p>
          <a:p>
            <a:r>
              <a:rPr lang="en-US" dirty="0">
                <a:solidFill>
                  <a:srgbClr val="0432FF"/>
                </a:solidFill>
              </a:rPr>
              <a:t>Returns the same result</a:t>
            </a:r>
          </a:p>
          <a:p>
            <a:endParaRPr lang="en-US" dirty="0"/>
          </a:p>
        </p:txBody>
      </p:sp>
    </p:spTree>
    <p:extLst>
      <p:ext uri="{BB962C8B-B14F-4D97-AF65-F5344CB8AC3E}">
        <p14:creationId xmlns:p14="http://schemas.microsoft.com/office/powerpoint/2010/main" val="3481290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AEBD4C-F1B0-D145-8915-8077B3225626}"/>
              </a:ext>
            </a:extLst>
          </p:cNvPr>
          <p:cNvSpPr>
            <a:spLocks noGrp="1"/>
          </p:cNvSpPr>
          <p:nvPr>
            <p:ph type="title"/>
          </p:nvPr>
        </p:nvSpPr>
        <p:spPr/>
        <p:txBody>
          <a:bodyPr/>
          <a:lstStyle/>
          <a:p>
            <a:r>
              <a:rPr lang="en-US" dirty="0"/>
              <a:t>Exercise: How many allergies are there?</a:t>
            </a:r>
          </a:p>
        </p:txBody>
      </p:sp>
      <p:sp>
        <p:nvSpPr>
          <p:cNvPr id="3" name="Text Placeholder 2">
            <a:extLst>
              <a:ext uri="{FF2B5EF4-FFF2-40B4-BE49-F238E27FC236}">
                <a16:creationId xmlns:a16="http://schemas.microsoft.com/office/drawing/2014/main" id="{991A3074-348B-0641-8909-2AC76CFB85EF}"/>
              </a:ext>
            </a:extLst>
          </p:cNvPr>
          <p:cNvSpPr>
            <a:spLocks noGrp="1"/>
          </p:cNvSpPr>
          <p:nvPr>
            <p:ph type="body" idx="1"/>
          </p:nvPr>
        </p:nvSpPr>
        <p:spPr>
          <a:xfrm>
            <a:off x="609547" y="4315037"/>
            <a:ext cx="16662507" cy="2465471"/>
          </a:xfrm>
          <a:solidFill>
            <a:schemeClr val="bg1">
              <a:lumMod val="95000"/>
            </a:schemeClr>
          </a:solidFill>
        </p:spPr>
        <p:txBody>
          <a:bodyPr/>
          <a:lstStyle/>
          <a:p>
            <a:pPr marL="0" indent="0">
              <a:buNone/>
            </a:pPr>
            <a:r>
              <a:rPr lang="en-US" b="1" dirty="0">
                <a:solidFill>
                  <a:srgbClr val="0432FF"/>
                </a:solidFill>
              </a:rPr>
              <a:t>SELECT count() FROM Patient-(</a:t>
            </a:r>
            <a:r>
              <a:rPr lang="en-US" b="1" dirty="0" err="1">
                <a:solidFill>
                  <a:srgbClr val="0432FF"/>
                </a:solidFill>
              </a:rPr>
              <a:t>hasAllergy</a:t>
            </a:r>
            <a:r>
              <a:rPr lang="en-US" b="1" dirty="0">
                <a:solidFill>
                  <a:srgbClr val="0432FF"/>
                </a:solidFill>
              </a:rPr>
              <a:t>)-&gt;ANY</a:t>
            </a:r>
          </a:p>
          <a:p>
            <a:r>
              <a:rPr lang="en-US" dirty="0"/>
              <a:t>[{</a:t>
            </a:r>
          </a:p>
          <a:p>
            <a:r>
              <a:rPr lang="en-US" dirty="0"/>
              <a:t>  "count": 587,</a:t>
            </a:r>
          </a:p>
          <a:p>
            <a:r>
              <a:rPr lang="en-US" dirty="0"/>
              <a:t>  "</a:t>
            </a:r>
            <a:r>
              <a:rPr lang="en-US" dirty="0" err="1"/>
              <a:t>e_type</a:t>
            </a:r>
            <a:r>
              <a:rPr lang="en-US" dirty="0"/>
              <a:t>": "</a:t>
            </a:r>
            <a:r>
              <a:rPr lang="en-US" dirty="0" err="1"/>
              <a:t>hasAllergy</a:t>
            </a:r>
            <a:r>
              <a:rPr lang="en-US" dirty="0"/>
              <a:t>"</a:t>
            </a:r>
          </a:p>
          <a:p>
            <a:r>
              <a:rPr lang="en-US" dirty="0"/>
              <a:t>}]</a:t>
            </a:r>
          </a:p>
        </p:txBody>
      </p:sp>
      <p:sp>
        <p:nvSpPr>
          <p:cNvPr id="4" name="Slide Number Placeholder 3">
            <a:extLst>
              <a:ext uri="{FF2B5EF4-FFF2-40B4-BE49-F238E27FC236}">
                <a16:creationId xmlns:a16="http://schemas.microsoft.com/office/drawing/2014/main" id="{5EDC3432-B1AE-7A4C-A593-00AF190EAF18}"/>
              </a:ext>
            </a:extLst>
          </p:cNvPr>
          <p:cNvSpPr>
            <a:spLocks noGrp="1"/>
          </p:cNvSpPr>
          <p:nvPr>
            <p:ph type="sldNum" idx="12"/>
          </p:nvPr>
        </p:nvSpPr>
        <p:spPr/>
        <p:txBody>
          <a:bodyPr/>
          <a:lstStyle/>
          <a:p>
            <a:fld id="{00000000-1234-1234-1234-123412341234}" type="slidenum">
              <a:rPr lang="en" smtClean="0"/>
              <a:pPr/>
              <a:t>65</a:t>
            </a:fld>
            <a:endParaRPr lang="en"/>
          </a:p>
        </p:txBody>
      </p:sp>
      <p:sp>
        <p:nvSpPr>
          <p:cNvPr id="7" name="Oval 6">
            <a:extLst>
              <a:ext uri="{FF2B5EF4-FFF2-40B4-BE49-F238E27FC236}">
                <a16:creationId xmlns:a16="http://schemas.microsoft.com/office/drawing/2014/main" id="{05C92E26-2696-1345-9F47-CBBFD3AB6DB7}"/>
              </a:ext>
            </a:extLst>
          </p:cNvPr>
          <p:cNvSpPr/>
          <p:nvPr/>
        </p:nvSpPr>
        <p:spPr>
          <a:xfrm>
            <a:off x="3209732" y="2456056"/>
            <a:ext cx="2632164" cy="1586204"/>
          </a:xfrm>
          <a:prstGeom prst="ellipse">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1"/>
                </a:solidFill>
              </a:rPr>
              <a:t>Patient</a:t>
            </a:r>
          </a:p>
        </p:txBody>
      </p:sp>
      <p:sp>
        <p:nvSpPr>
          <p:cNvPr id="8" name="Oval 7">
            <a:extLst>
              <a:ext uri="{FF2B5EF4-FFF2-40B4-BE49-F238E27FC236}">
                <a16:creationId xmlns:a16="http://schemas.microsoft.com/office/drawing/2014/main" id="{BDB8EAB9-36C9-624F-BA0F-A0BAAC5EEB5A}"/>
              </a:ext>
            </a:extLst>
          </p:cNvPr>
          <p:cNvSpPr/>
          <p:nvPr/>
        </p:nvSpPr>
        <p:spPr>
          <a:xfrm>
            <a:off x="11405118" y="2456056"/>
            <a:ext cx="2646784" cy="1586204"/>
          </a:xfrm>
          <a:prstGeom prst="ellipse">
            <a:avLst/>
          </a:prstGeom>
          <a:solidFill>
            <a:schemeClr val="accent2"/>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tx1"/>
                </a:solidFill>
              </a:rPr>
              <a:t>*</a:t>
            </a:r>
          </a:p>
        </p:txBody>
      </p:sp>
      <p:cxnSp>
        <p:nvCxnSpPr>
          <p:cNvPr id="10" name="Straight Arrow Connector 9">
            <a:extLst>
              <a:ext uri="{FF2B5EF4-FFF2-40B4-BE49-F238E27FC236}">
                <a16:creationId xmlns:a16="http://schemas.microsoft.com/office/drawing/2014/main" id="{E37CE1C7-7713-A345-BF48-B538F9DE177E}"/>
              </a:ext>
            </a:extLst>
          </p:cNvPr>
          <p:cNvCxnSpPr>
            <a:cxnSpLocks/>
            <a:stCxn id="7" idx="6"/>
            <a:endCxn id="8" idx="2"/>
          </p:cNvCxnSpPr>
          <p:nvPr/>
        </p:nvCxnSpPr>
        <p:spPr>
          <a:xfrm>
            <a:off x="5841896" y="3249158"/>
            <a:ext cx="5563222" cy="0"/>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14B99A-F709-EA4E-904B-30BB6D697D46}"/>
              </a:ext>
            </a:extLst>
          </p:cNvPr>
          <p:cNvSpPr txBox="1"/>
          <p:nvPr/>
        </p:nvSpPr>
        <p:spPr>
          <a:xfrm>
            <a:off x="7017092" y="2330050"/>
            <a:ext cx="2544286" cy="646331"/>
          </a:xfrm>
          <a:prstGeom prst="rect">
            <a:avLst/>
          </a:prstGeom>
          <a:noFill/>
        </p:spPr>
        <p:txBody>
          <a:bodyPr wrap="none" rtlCol="0">
            <a:spAutoFit/>
          </a:bodyPr>
          <a:lstStyle/>
          <a:p>
            <a:r>
              <a:rPr lang="en-US" sz="3600" b="1" dirty="0" err="1"/>
              <a:t>hasAllergy</a:t>
            </a:r>
            <a:endParaRPr lang="en-US" sz="3600" b="1" dirty="0"/>
          </a:p>
        </p:txBody>
      </p:sp>
      <p:sp>
        <p:nvSpPr>
          <p:cNvPr id="9" name="TextBox 8">
            <a:extLst>
              <a:ext uri="{FF2B5EF4-FFF2-40B4-BE49-F238E27FC236}">
                <a16:creationId xmlns:a16="http://schemas.microsoft.com/office/drawing/2014/main" id="{BA9EB7AC-CC1C-5A44-A166-0C33A9936246}"/>
              </a:ext>
            </a:extLst>
          </p:cNvPr>
          <p:cNvSpPr txBox="1"/>
          <p:nvPr/>
        </p:nvSpPr>
        <p:spPr>
          <a:xfrm>
            <a:off x="3377683" y="7035903"/>
            <a:ext cx="8826759" cy="2612510"/>
          </a:xfrm>
          <a:prstGeom prst="rect">
            <a:avLst/>
          </a:prstGeom>
          <a:solidFill>
            <a:schemeClr val="bg1">
              <a:lumMod val="95000"/>
            </a:schemeClr>
          </a:solidFill>
          <a:ln>
            <a:solidFill>
              <a:srgbClr val="000000"/>
            </a:solidFill>
          </a:ln>
        </p:spPr>
        <p:txBody>
          <a:bodyPr vert="horz" wrap="square" lIns="91425" tIns="91425" rIns="91425" bIns="91425" rtlCol="0" anchor="t" anchorCtr="0">
            <a:noAutofit/>
          </a:bodyPr>
          <a:lstStyle>
            <a:lvl1pPr lvl="0" indent="0" defTabSz="1165860">
              <a:lnSpc>
                <a:spcPct val="95000"/>
              </a:lnSpc>
              <a:spcBef>
                <a:spcPts val="0"/>
              </a:spcBef>
              <a:spcAft>
                <a:spcPts val="765"/>
              </a:spcAft>
              <a:buClr>
                <a:schemeClr val="accent1"/>
              </a:buClr>
              <a:buSzPts val="1800"/>
              <a:buFontTx/>
              <a:buNone/>
              <a:tabLst/>
              <a:defRPr sz="2400" b="1">
                <a:solidFill>
                  <a:srgbClr val="0432FF"/>
                </a:solidFill>
                <a:latin typeface="Courier New" panose="02070309020205020404" pitchFamily="49" charset="0"/>
                <a:cs typeface="Courier New" panose="02070309020205020404" pitchFamily="49" charset="0"/>
              </a:defRPr>
            </a:lvl1pPr>
            <a:lvl2pPr marL="919163" lvl="1" indent="-444500" defTabSz="1165860">
              <a:lnSpc>
                <a:spcPct val="95000"/>
              </a:lnSpc>
              <a:spcBef>
                <a:spcPts val="0"/>
              </a:spcBef>
              <a:spcAft>
                <a:spcPts val="765"/>
              </a:spcAft>
              <a:buClr>
                <a:schemeClr val="accent1"/>
              </a:buClr>
              <a:buSzPts val="1400"/>
              <a:buFont typeface="Arial" panose="020B0604020202020204" pitchFamily="34" charset="0"/>
              <a:buChar char="○"/>
              <a:tabLst/>
              <a:defRPr sz="2805"/>
            </a:lvl2pPr>
            <a:lvl3pPr marL="1335088" lvl="2" indent="-406400" defTabSz="1165860">
              <a:lnSpc>
                <a:spcPct val="95000"/>
              </a:lnSpc>
              <a:spcBef>
                <a:spcPts val="0"/>
              </a:spcBef>
              <a:spcAft>
                <a:spcPts val="765"/>
              </a:spcAft>
              <a:buClr>
                <a:schemeClr val="accent1"/>
              </a:buClr>
              <a:buSzPts val="1400"/>
              <a:buFont typeface="Arial" panose="020B0604020202020204" pitchFamily="34" charset="0"/>
              <a:buChar char="■"/>
              <a:tabLst/>
              <a:defRPr sz="2805"/>
            </a:lvl3pPr>
            <a:lvl4pPr marL="1609725" lvl="3" indent="-295275" defTabSz="1165860">
              <a:lnSpc>
                <a:spcPct val="95000"/>
              </a:lnSpc>
              <a:spcBef>
                <a:spcPts val="0"/>
              </a:spcBef>
              <a:spcAft>
                <a:spcPts val="765"/>
              </a:spcAft>
              <a:buSzPts val="1400"/>
              <a:buFont typeface="Arial" panose="020B0604020202020204" pitchFamily="34" charset="0"/>
              <a:buChar char="●"/>
              <a:tabLst/>
              <a:defRPr sz="2550"/>
            </a:lvl4pPr>
            <a:lvl5pPr marL="1903413" lvl="4" indent="-293688" defTabSz="1165860">
              <a:lnSpc>
                <a:spcPct val="95000"/>
              </a:lnSpc>
              <a:spcBef>
                <a:spcPts val="0"/>
              </a:spcBef>
              <a:spcAft>
                <a:spcPts val="765"/>
              </a:spcAft>
              <a:buSzPts val="1400"/>
              <a:buFont typeface="Arial" panose="020B0604020202020204" pitchFamily="34" charset="0"/>
              <a:buChar char="○"/>
              <a:tabLst/>
              <a:defRPr sz="2295"/>
            </a:lvl5pPr>
            <a:lvl6pPr marL="1903413" lvl="5" indent="-293688" defTabSz="1165860">
              <a:lnSpc>
                <a:spcPct val="95000"/>
              </a:lnSpc>
              <a:spcBef>
                <a:spcPts val="0"/>
              </a:spcBef>
              <a:spcAft>
                <a:spcPts val="765"/>
              </a:spcAft>
              <a:buSzPts val="1400"/>
              <a:buFont typeface="Arial" panose="020B0604020202020204" pitchFamily="34" charset="0"/>
              <a:buChar char="■"/>
              <a:tabLst/>
              <a:defRPr sz="2040"/>
            </a:lvl6pPr>
            <a:lvl7pPr marL="1903413" lvl="6" indent="-293688" defTabSz="1165860">
              <a:lnSpc>
                <a:spcPct val="95000"/>
              </a:lnSpc>
              <a:spcBef>
                <a:spcPts val="0"/>
              </a:spcBef>
              <a:spcAft>
                <a:spcPts val="765"/>
              </a:spcAft>
              <a:buSzPts val="1400"/>
              <a:buFont typeface="Arial" panose="020B0604020202020204" pitchFamily="34" charset="0"/>
              <a:buChar char="●"/>
              <a:tabLst/>
              <a:defRPr sz="2040"/>
            </a:lvl7pPr>
            <a:lvl8pPr marL="1903413" lvl="7" indent="-293688" defTabSz="1165860">
              <a:lnSpc>
                <a:spcPct val="95000"/>
              </a:lnSpc>
              <a:spcBef>
                <a:spcPts val="0"/>
              </a:spcBef>
              <a:spcAft>
                <a:spcPts val="765"/>
              </a:spcAft>
              <a:buSzPts val="1400"/>
              <a:buFont typeface="Arial" panose="020B0604020202020204" pitchFamily="34" charset="0"/>
              <a:buChar char="○"/>
              <a:tabLst/>
              <a:defRPr sz="2040"/>
            </a:lvl8pPr>
            <a:lvl9pPr marL="1903413" lvl="8" indent="-293688" defTabSz="1165860">
              <a:lnSpc>
                <a:spcPct val="95000"/>
              </a:lnSpc>
              <a:spcBef>
                <a:spcPts val="0"/>
              </a:spcBef>
              <a:spcAft>
                <a:spcPts val="765"/>
              </a:spcAft>
              <a:buSzPts val="1400"/>
              <a:buFont typeface="Arial" panose="020B0604020202020204" pitchFamily="34" charset="0"/>
              <a:buChar char="■"/>
              <a:tabLst/>
              <a:defRPr sz="2040"/>
            </a:lvl9pPr>
          </a:lstStyle>
          <a:p>
            <a:r>
              <a:rPr lang="en-US" dirty="0"/>
              <a:t>SELECT count() FROM Allergy</a:t>
            </a:r>
          </a:p>
          <a:p>
            <a:r>
              <a:rPr lang="en-US" dirty="0">
                <a:solidFill>
                  <a:schemeClr val="tx1"/>
                </a:solidFill>
              </a:rPr>
              <a:t>[{</a:t>
            </a:r>
          </a:p>
          <a:p>
            <a:r>
              <a:rPr lang="en-US" dirty="0">
                <a:solidFill>
                  <a:schemeClr val="tx1"/>
                </a:solidFill>
              </a:rPr>
              <a:t>  "count": 15,</a:t>
            </a:r>
          </a:p>
          <a:p>
            <a:r>
              <a:rPr lang="en-US" dirty="0">
                <a:solidFill>
                  <a:schemeClr val="tx1"/>
                </a:solidFill>
              </a:rPr>
              <a:t>  "v_type": "Allergy"</a:t>
            </a:r>
          </a:p>
          <a:p>
            <a:r>
              <a:rPr lang="en-US" dirty="0">
                <a:solidFill>
                  <a:schemeClr val="tx1"/>
                </a:solidFill>
              </a:rPr>
              <a:t>}]</a:t>
            </a:r>
          </a:p>
        </p:txBody>
      </p:sp>
    </p:spTree>
    <p:extLst>
      <p:ext uri="{BB962C8B-B14F-4D97-AF65-F5344CB8AC3E}">
        <p14:creationId xmlns:p14="http://schemas.microsoft.com/office/powerpoint/2010/main" val="16357937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ADE2-76CB-E04F-B028-04F23FA5343D}"/>
              </a:ext>
            </a:extLst>
          </p:cNvPr>
          <p:cNvSpPr>
            <a:spLocks noGrp="1"/>
          </p:cNvSpPr>
          <p:nvPr>
            <p:ph type="title"/>
          </p:nvPr>
        </p:nvSpPr>
        <p:spPr/>
        <p:txBody>
          <a:bodyPr/>
          <a:lstStyle/>
          <a:p>
            <a:r>
              <a:rPr lang="en-US" dirty="0"/>
              <a:t>Show all Allergies</a:t>
            </a:r>
          </a:p>
        </p:txBody>
      </p:sp>
      <p:sp>
        <p:nvSpPr>
          <p:cNvPr id="4" name="Slide Number Placeholder 3">
            <a:extLst>
              <a:ext uri="{FF2B5EF4-FFF2-40B4-BE49-F238E27FC236}">
                <a16:creationId xmlns:a16="http://schemas.microsoft.com/office/drawing/2014/main" id="{31A16B66-0EB5-A64F-8697-0475479807B5}"/>
              </a:ext>
            </a:extLst>
          </p:cNvPr>
          <p:cNvSpPr>
            <a:spLocks noGrp="1"/>
          </p:cNvSpPr>
          <p:nvPr>
            <p:ph type="sldNum" sz="quarter" idx="12"/>
          </p:nvPr>
        </p:nvSpPr>
        <p:spPr/>
        <p:txBody>
          <a:bodyPr/>
          <a:lstStyle/>
          <a:p>
            <a:fld id="{00000000-1234-1234-1234-123412341234}" type="slidenum">
              <a:rPr lang="en" smtClean="0"/>
              <a:pPr/>
              <a:t>66</a:t>
            </a:fld>
            <a:endParaRPr lang="en"/>
          </a:p>
        </p:txBody>
      </p:sp>
      <p:pic>
        <p:nvPicPr>
          <p:cNvPr id="5" name="Picture 4">
            <a:extLst>
              <a:ext uri="{FF2B5EF4-FFF2-40B4-BE49-F238E27FC236}">
                <a16:creationId xmlns:a16="http://schemas.microsoft.com/office/drawing/2014/main" id="{4B3C1B77-AB49-B34E-A5C9-34B62B26DA0E}"/>
              </a:ext>
            </a:extLst>
          </p:cNvPr>
          <p:cNvPicPr>
            <a:picLocks noChangeAspect="1"/>
          </p:cNvPicPr>
          <p:nvPr/>
        </p:nvPicPr>
        <p:blipFill>
          <a:blip r:embed="rId2"/>
          <a:stretch>
            <a:fillRect/>
          </a:stretch>
        </p:blipFill>
        <p:spPr>
          <a:xfrm>
            <a:off x="4180762" y="2066355"/>
            <a:ext cx="11830568" cy="6408631"/>
          </a:xfrm>
          <a:prstGeom prst="rect">
            <a:avLst/>
          </a:prstGeom>
        </p:spPr>
      </p:pic>
      <p:cxnSp>
        <p:nvCxnSpPr>
          <p:cNvPr id="7" name="Straight Arrow Connector 6">
            <a:extLst>
              <a:ext uri="{FF2B5EF4-FFF2-40B4-BE49-F238E27FC236}">
                <a16:creationId xmlns:a16="http://schemas.microsoft.com/office/drawing/2014/main" id="{9F4CDA16-E078-2B45-9DAB-D44C8959D1B3}"/>
              </a:ext>
            </a:extLst>
          </p:cNvPr>
          <p:cNvCxnSpPr>
            <a:cxnSpLocks/>
          </p:cNvCxnSpPr>
          <p:nvPr/>
        </p:nvCxnSpPr>
        <p:spPr>
          <a:xfrm>
            <a:off x="3023766" y="3894449"/>
            <a:ext cx="1156996" cy="0"/>
          </a:xfrm>
          <a:prstGeom prst="straightConnector1">
            <a:avLst/>
          </a:prstGeom>
          <a:ln w="5715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2AC50D6-153E-DF40-9A23-833C0BE5AB6C}"/>
              </a:ext>
            </a:extLst>
          </p:cNvPr>
          <p:cNvSpPr txBox="1"/>
          <p:nvPr/>
        </p:nvSpPr>
        <p:spPr>
          <a:xfrm>
            <a:off x="1732320" y="3216207"/>
            <a:ext cx="1809021" cy="464614"/>
          </a:xfrm>
          <a:prstGeom prst="rect">
            <a:avLst/>
          </a:prstGeom>
          <a:noFill/>
        </p:spPr>
        <p:txBody>
          <a:bodyPr wrap="none" rtlCol="0">
            <a:spAutoFit/>
          </a:bodyPr>
          <a:lstStyle/>
          <a:p>
            <a:r>
              <a:rPr lang="en-US" dirty="0"/>
              <a:t>Unselect All</a:t>
            </a:r>
          </a:p>
        </p:txBody>
      </p:sp>
      <p:sp>
        <p:nvSpPr>
          <p:cNvPr id="10" name="TextBox 9">
            <a:extLst>
              <a:ext uri="{FF2B5EF4-FFF2-40B4-BE49-F238E27FC236}">
                <a16:creationId xmlns:a16="http://schemas.microsoft.com/office/drawing/2014/main" id="{5B84732E-7AF8-6640-8EC0-B59EA5FC9AC1}"/>
              </a:ext>
            </a:extLst>
          </p:cNvPr>
          <p:cNvSpPr txBox="1"/>
          <p:nvPr/>
        </p:nvSpPr>
        <p:spPr>
          <a:xfrm>
            <a:off x="1535160" y="5044301"/>
            <a:ext cx="2067104" cy="464614"/>
          </a:xfrm>
          <a:prstGeom prst="rect">
            <a:avLst/>
          </a:prstGeom>
          <a:noFill/>
        </p:spPr>
        <p:txBody>
          <a:bodyPr wrap="none" rtlCol="0">
            <a:spAutoFit/>
          </a:bodyPr>
          <a:lstStyle/>
          <a:p>
            <a:r>
              <a:rPr lang="en-US" dirty="0"/>
              <a:t>Select Allergy</a:t>
            </a:r>
          </a:p>
        </p:txBody>
      </p:sp>
      <p:cxnSp>
        <p:nvCxnSpPr>
          <p:cNvPr id="11" name="Straight Arrow Connector 10">
            <a:extLst>
              <a:ext uri="{FF2B5EF4-FFF2-40B4-BE49-F238E27FC236}">
                <a16:creationId xmlns:a16="http://schemas.microsoft.com/office/drawing/2014/main" id="{D6494A78-C712-3148-8DDF-3B269BC4D08A}"/>
              </a:ext>
            </a:extLst>
          </p:cNvPr>
          <p:cNvCxnSpPr>
            <a:cxnSpLocks/>
          </p:cNvCxnSpPr>
          <p:nvPr/>
        </p:nvCxnSpPr>
        <p:spPr>
          <a:xfrm>
            <a:off x="2766267" y="5726359"/>
            <a:ext cx="1156996" cy="0"/>
          </a:xfrm>
          <a:prstGeom prst="straightConnector1">
            <a:avLst/>
          </a:prstGeom>
          <a:ln w="5715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7A65D5A-D43F-C449-9619-4950DE989318}"/>
              </a:ext>
            </a:extLst>
          </p:cNvPr>
          <p:cNvPicPr>
            <a:picLocks noChangeAspect="1"/>
          </p:cNvPicPr>
          <p:nvPr/>
        </p:nvPicPr>
        <p:blipFill>
          <a:blip r:embed="rId3"/>
          <a:stretch>
            <a:fillRect/>
          </a:stretch>
        </p:blipFill>
        <p:spPr>
          <a:xfrm>
            <a:off x="726439" y="6274008"/>
            <a:ext cx="2953015" cy="2677515"/>
          </a:xfrm>
          <a:prstGeom prst="rect">
            <a:avLst/>
          </a:prstGeom>
        </p:spPr>
      </p:pic>
    </p:spTree>
    <p:extLst>
      <p:ext uri="{BB962C8B-B14F-4D97-AF65-F5344CB8AC3E}">
        <p14:creationId xmlns:p14="http://schemas.microsoft.com/office/powerpoint/2010/main" val="2296579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840F63-9716-6E4A-BB56-E2C1D11DC1E0}"/>
              </a:ext>
            </a:extLst>
          </p:cNvPr>
          <p:cNvSpPr>
            <a:spLocks noGrp="1"/>
          </p:cNvSpPr>
          <p:nvPr>
            <p:ph type="title"/>
          </p:nvPr>
        </p:nvSpPr>
        <p:spPr/>
        <p:txBody>
          <a:bodyPr/>
          <a:lstStyle/>
          <a:p>
            <a:r>
              <a:rPr lang="en-US" dirty="0"/>
              <a:t>GSQL</a:t>
            </a:r>
          </a:p>
        </p:txBody>
      </p:sp>
      <p:sp>
        <p:nvSpPr>
          <p:cNvPr id="8" name="Text Placeholder 7">
            <a:extLst>
              <a:ext uri="{FF2B5EF4-FFF2-40B4-BE49-F238E27FC236}">
                <a16:creationId xmlns:a16="http://schemas.microsoft.com/office/drawing/2014/main" id="{1F6C8ABE-5930-934D-9C7B-8A3F217A4616}"/>
              </a:ext>
            </a:extLst>
          </p:cNvPr>
          <p:cNvSpPr>
            <a:spLocks noGrp="1"/>
          </p:cNvSpPr>
          <p:nvPr>
            <p:ph type="body" idx="1"/>
          </p:nvPr>
        </p:nvSpPr>
        <p:spPr/>
        <p:txBody>
          <a:bodyPr/>
          <a:lstStyle/>
          <a:p>
            <a:r>
              <a:rPr lang="en-US" dirty="0"/>
              <a:t>Hands On</a:t>
            </a:r>
          </a:p>
        </p:txBody>
      </p:sp>
      <p:sp>
        <p:nvSpPr>
          <p:cNvPr id="5" name="Footer Placeholder 4">
            <a:extLst>
              <a:ext uri="{FF2B5EF4-FFF2-40B4-BE49-F238E27FC236}">
                <a16:creationId xmlns:a16="http://schemas.microsoft.com/office/drawing/2014/main" id="{D3FED33B-D82E-9C46-BD32-B1261589FF9E}"/>
              </a:ext>
            </a:extLst>
          </p:cNvPr>
          <p:cNvSpPr>
            <a:spLocks noGrp="1"/>
          </p:cNvSpPr>
          <p:nvPr>
            <p:ph type="ftr" sz="quarter" idx="4294967295"/>
          </p:nvPr>
        </p:nvSpPr>
        <p:spPr>
          <a:xfrm>
            <a:off x="9193213" y="9513888"/>
            <a:ext cx="8688387" cy="536575"/>
          </a:xfrm>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5250F2EF-3F53-8B48-B424-EC4C8996D5EB}"/>
              </a:ext>
            </a:extLst>
          </p:cNvPr>
          <p:cNvSpPr>
            <a:spLocks noGrp="1"/>
          </p:cNvSpPr>
          <p:nvPr>
            <p:ph type="sldNum" sz="quarter" idx="4294967295"/>
          </p:nvPr>
        </p:nvSpPr>
        <p:spPr>
          <a:xfrm>
            <a:off x="17084675" y="9513888"/>
            <a:ext cx="796925" cy="536575"/>
          </a:xfrm>
        </p:spPr>
        <p:txBody>
          <a:bodyPr/>
          <a:lstStyle/>
          <a:p>
            <a:fld id="{3310D8EA-3107-4873-B9AB-DD7D3E79053A}" type="slidenum">
              <a:rPr lang="en-US" smtClean="0"/>
              <a:t>67</a:t>
            </a:fld>
            <a:endParaRPr lang="en-US"/>
          </a:p>
        </p:txBody>
      </p:sp>
    </p:spTree>
    <p:extLst>
      <p:ext uri="{BB962C8B-B14F-4D97-AF65-F5344CB8AC3E}">
        <p14:creationId xmlns:p14="http://schemas.microsoft.com/office/powerpoint/2010/main" val="3219481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AEBD4C-F1B0-D145-8915-8077B3225626}"/>
              </a:ext>
            </a:extLst>
          </p:cNvPr>
          <p:cNvSpPr>
            <a:spLocks noGrp="1"/>
          </p:cNvSpPr>
          <p:nvPr>
            <p:ph type="title"/>
          </p:nvPr>
        </p:nvSpPr>
        <p:spPr/>
        <p:txBody>
          <a:bodyPr/>
          <a:lstStyle/>
          <a:p>
            <a:r>
              <a:rPr lang="en-US" dirty="0"/>
              <a:t>Count the number of edges between patients and visits</a:t>
            </a:r>
          </a:p>
        </p:txBody>
      </p:sp>
      <p:sp>
        <p:nvSpPr>
          <p:cNvPr id="3" name="Text Placeholder 2">
            <a:extLst>
              <a:ext uri="{FF2B5EF4-FFF2-40B4-BE49-F238E27FC236}">
                <a16:creationId xmlns:a16="http://schemas.microsoft.com/office/drawing/2014/main" id="{991A3074-348B-0641-8909-2AC76CFB85EF}"/>
              </a:ext>
            </a:extLst>
          </p:cNvPr>
          <p:cNvSpPr>
            <a:spLocks noGrp="1"/>
          </p:cNvSpPr>
          <p:nvPr>
            <p:ph type="body" idx="1"/>
          </p:nvPr>
        </p:nvSpPr>
        <p:spPr>
          <a:xfrm>
            <a:off x="609547" y="2253729"/>
            <a:ext cx="16662507" cy="2691495"/>
          </a:xfrm>
          <a:solidFill>
            <a:schemeClr val="bg1">
              <a:lumMod val="95000"/>
            </a:schemeClr>
          </a:solidFill>
        </p:spPr>
        <p:txBody>
          <a:bodyPr/>
          <a:lstStyle/>
          <a:p>
            <a:pPr marL="0" indent="0">
              <a:buNone/>
            </a:pPr>
            <a:r>
              <a:rPr lang="en-US" b="1" dirty="0">
                <a:solidFill>
                  <a:srgbClr val="0432FF"/>
                </a:solidFill>
              </a:rPr>
              <a:t>SELECT count() FROM Patient-(</a:t>
            </a:r>
            <a:r>
              <a:rPr lang="en-US" b="1" dirty="0" err="1">
                <a:solidFill>
                  <a:srgbClr val="0432FF"/>
                </a:solidFill>
              </a:rPr>
              <a:t>patientVisit</a:t>
            </a:r>
            <a:r>
              <a:rPr lang="en-US" b="1" dirty="0">
                <a:solidFill>
                  <a:srgbClr val="0432FF"/>
                </a:solidFill>
              </a:rPr>
              <a:t>)-&gt;Visit</a:t>
            </a:r>
          </a:p>
          <a:p>
            <a:pPr marL="0" indent="0">
              <a:buNone/>
            </a:pPr>
            <a:r>
              <a:rPr lang="en-US" dirty="0"/>
              <a:t>[{</a:t>
            </a:r>
          </a:p>
          <a:p>
            <a:pPr marL="0" indent="0">
              <a:buNone/>
            </a:pPr>
            <a:r>
              <a:rPr lang="en-US" dirty="0"/>
              <a:t>  "count": 37936,</a:t>
            </a:r>
          </a:p>
          <a:p>
            <a:pPr marL="0" indent="0">
              <a:buNone/>
            </a:pPr>
            <a:r>
              <a:rPr lang="en-US" dirty="0"/>
              <a:t>  "</a:t>
            </a:r>
            <a:r>
              <a:rPr lang="en-US" dirty="0" err="1"/>
              <a:t>e_type</a:t>
            </a:r>
            <a:r>
              <a:rPr lang="en-US" dirty="0"/>
              <a:t>": "</a:t>
            </a:r>
            <a:r>
              <a:rPr lang="en-US" dirty="0" err="1"/>
              <a:t>patientVisit</a:t>
            </a:r>
            <a:r>
              <a:rPr lang="en-US" dirty="0"/>
              <a:t>"</a:t>
            </a:r>
          </a:p>
          <a:p>
            <a:pPr marL="0" indent="0">
              <a:buNone/>
            </a:pP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5EDC3432-B1AE-7A4C-A593-00AF190EAF18}"/>
              </a:ext>
            </a:extLst>
          </p:cNvPr>
          <p:cNvSpPr>
            <a:spLocks noGrp="1"/>
          </p:cNvSpPr>
          <p:nvPr>
            <p:ph type="sldNum" idx="12"/>
          </p:nvPr>
        </p:nvSpPr>
        <p:spPr/>
        <p:txBody>
          <a:bodyPr/>
          <a:lstStyle/>
          <a:p>
            <a:fld id="{00000000-1234-1234-1234-123412341234}" type="slidenum">
              <a:rPr lang="en" smtClean="0"/>
              <a:pPr/>
              <a:t>68</a:t>
            </a:fld>
            <a:endParaRPr lang="en"/>
          </a:p>
        </p:txBody>
      </p:sp>
    </p:spTree>
    <p:extLst>
      <p:ext uri="{BB962C8B-B14F-4D97-AF65-F5344CB8AC3E}">
        <p14:creationId xmlns:p14="http://schemas.microsoft.com/office/powerpoint/2010/main" val="1238842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C9B1A6-2711-2741-B1F1-FADDCC0FBEDE}"/>
              </a:ext>
            </a:extLst>
          </p:cNvPr>
          <p:cNvSpPr>
            <a:spLocks noGrp="1"/>
          </p:cNvSpPr>
          <p:nvPr>
            <p:ph type="title"/>
          </p:nvPr>
        </p:nvSpPr>
        <p:spPr/>
        <p:txBody>
          <a:bodyPr/>
          <a:lstStyle/>
          <a:p>
            <a:r>
              <a:rPr lang="en-US" dirty="0"/>
              <a:t>GSQL Design Goals</a:t>
            </a:r>
          </a:p>
        </p:txBody>
      </p:sp>
      <p:sp>
        <p:nvSpPr>
          <p:cNvPr id="6" name="Content Placeholder 5">
            <a:extLst>
              <a:ext uri="{FF2B5EF4-FFF2-40B4-BE49-F238E27FC236}">
                <a16:creationId xmlns:a16="http://schemas.microsoft.com/office/drawing/2014/main" id="{C4201676-4109-214E-8570-74669C6358FC}"/>
              </a:ext>
            </a:extLst>
          </p:cNvPr>
          <p:cNvSpPr>
            <a:spLocks noGrp="1"/>
          </p:cNvSpPr>
          <p:nvPr>
            <p:ph idx="1"/>
          </p:nvPr>
        </p:nvSpPr>
        <p:spPr>
          <a:xfrm>
            <a:off x="726439" y="1950097"/>
            <a:ext cx="16596361" cy="7305869"/>
          </a:xfrm>
        </p:spPr>
        <p:txBody>
          <a:bodyPr/>
          <a:lstStyle/>
          <a:p>
            <a:r>
              <a:rPr lang="en-US" sz="3200" b="1" dirty="0"/>
              <a:t>Declarative</a:t>
            </a:r>
          </a:p>
          <a:p>
            <a:pPr lvl="1"/>
            <a:r>
              <a:rPr lang="en-US" sz="3200" dirty="0"/>
              <a:t>Allow developers to specify </a:t>
            </a:r>
            <a:r>
              <a:rPr lang="en-US" sz="3200" b="1" dirty="0"/>
              <a:t>what</a:t>
            </a:r>
            <a:r>
              <a:rPr lang="en-US" sz="3200" dirty="0"/>
              <a:t> they want without needing to think about </a:t>
            </a:r>
            <a:r>
              <a:rPr lang="en-US" sz="3200" b="1" dirty="0"/>
              <a:t>how</a:t>
            </a:r>
            <a:r>
              <a:rPr lang="en-US" sz="3200" dirty="0"/>
              <a:t> to get it</a:t>
            </a:r>
          </a:p>
          <a:p>
            <a:r>
              <a:rPr lang="en-US" sz="3200" dirty="0"/>
              <a:t>Keep the language </a:t>
            </a:r>
            <a:r>
              <a:rPr lang="en-US" sz="3200" b="1" dirty="0"/>
              <a:t>simple</a:t>
            </a:r>
            <a:r>
              <a:rPr lang="en-US" sz="3200" dirty="0"/>
              <a:t> to make it easy to parallelize</a:t>
            </a:r>
          </a:p>
          <a:p>
            <a:r>
              <a:rPr lang="en-US" sz="3200" dirty="0"/>
              <a:t>Only two basic primitives</a:t>
            </a:r>
          </a:p>
          <a:p>
            <a:pPr lvl="1"/>
            <a:r>
              <a:rPr lang="en-US" sz="3200" dirty="0"/>
              <a:t>Loops – SELECT-FROM-WHERE</a:t>
            </a:r>
          </a:p>
          <a:p>
            <a:pPr lvl="1"/>
            <a:r>
              <a:rPr lang="en-US" sz="3200" dirty="0"/>
              <a:t>Accumulators – bags, sets</a:t>
            </a:r>
          </a:p>
          <a:p>
            <a:r>
              <a:rPr lang="en-US" sz="3200" dirty="0"/>
              <a:t>Allow </a:t>
            </a:r>
            <a:r>
              <a:rPr lang="en-US" sz="3200" b="1" dirty="0"/>
              <a:t>low-level optimization</a:t>
            </a:r>
          </a:p>
          <a:p>
            <a:pPr lvl="1"/>
            <a:r>
              <a:rPr lang="en-US" sz="3200" dirty="0"/>
              <a:t>User Defended Functions (UDFs) in C++</a:t>
            </a:r>
          </a:p>
          <a:p>
            <a:r>
              <a:rPr lang="en-US" sz="3200" dirty="0"/>
              <a:t>Both complied and </a:t>
            </a:r>
            <a:r>
              <a:rPr lang="en-US" sz="3200" b="1" dirty="0"/>
              <a:t>interpreted</a:t>
            </a:r>
            <a:r>
              <a:rPr lang="en-US" sz="3200" dirty="0"/>
              <a:t> modes of execution</a:t>
            </a:r>
          </a:p>
          <a:p>
            <a:pPr lvl="1"/>
            <a:r>
              <a:rPr lang="en-US" sz="3200" dirty="0"/>
              <a:t>Interpreted for iterative development</a:t>
            </a:r>
          </a:p>
        </p:txBody>
      </p:sp>
      <p:sp>
        <p:nvSpPr>
          <p:cNvPr id="4" name="Footer Placeholder 3">
            <a:extLst>
              <a:ext uri="{FF2B5EF4-FFF2-40B4-BE49-F238E27FC236}">
                <a16:creationId xmlns:a16="http://schemas.microsoft.com/office/drawing/2014/main" id="{8955B429-3492-B243-8EE0-0DEDC8D19B07}"/>
              </a:ext>
            </a:extLst>
          </p:cNvPr>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a:extLst>
              <a:ext uri="{FF2B5EF4-FFF2-40B4-BE49-F238E27FC236}">
                <a16:creationId xmlns:a16="http://schemas.microsoft.com/office/drawing/2014/main" id="{ED6FF5B0-48E5-304B-AFB9-5183CBCF2AA6}"/>
              </a:ext>
            </a:extLst>
          </p:cNvPr>
          <p:cNvSpPr>
            <a:spLocks noGrp="1"/>
          </p:cNvSpPr>
          <p:nvPr>
            <p:ph type="sldNum" sz="quarter" idx="12"/>
          </p:nvPr>
        </p:nvSpPr>
        <p:spPr/>
        <p:txBody>
          <a:bodyPr/>
          <a:lstStyle/>
          <a:p>
            <a:fld id="{3310D8EA-3107-4873-B9AB-DD7D3E79053A}" type="slidenum">
              <a:rPr lang="en-US" smtClean="0"/>
              <a:t>69</a:t>
            </a:fld>
            <a:endParaRPr lang="en-US"/>
          </a:p>
        </p:txBody>
      </p:sp>
    </p:spTree>
    <p:extLst>
      <p:ext uri="{BB962C8B-B14F-4D97-AF65-F5344CB8AC3E}">
        <p14:creationId xmlns:p14="http://schemas.microsoft.com/office/powerpoint/2010/main" val="695832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idx="1"/>
          </p:nvPr>
        </p:nvSpPr>
        <p:spPr>
          <a:xfrm>
            <a:off x="768969" y="1897151"/>
            <a:ext cx="16596361" cy="7204319"/>
          </a:xfrm>
          <a:prstGeom prst="rect">
            <a:avLst/>
          </a:prstGeom>
          <a:noFill/>
          <a:ln>
            <a:noFill/>
          </a:ln>
        </p:spPr>
        <p:txBody>
          <a:bodyPr spcFirstLastPara="1" vert="horz" wrap="square" lIns="178787" tIns="89369" rIns="178787" bIns="89369" rtlCol="0" anchor="t" anchorCtr="0">
            <a:noAutofit/>
          </a:bodyPr>
          <a:lstStyle/>
          <a:p>
            <a:pPr marL="0" indent="0">
              <a:buNone/>
            </a:pPr>
            <a:r>
              <a:rPr lang="en-US" sz="2400" dirty="0"/>
              <a:t>After this course students will be able to:</a:t>
            </a:r>
            <a:endParaRPr sz="2400" dirty="0"/>
          </a:p>
          <a:p>
            <a:pPr marL="558813" indent="-558813">
              <a:spcBef>
                <a:spcPts val="0"/>
              </a:spcBef>
              <a:spcAft>
                <a:spcPts val="1000"/>
              </a:spcAft>
              <a:buClr>
                <a:srgbClr val="EF7521"/>
              </a:buClr>
              <a:buFont typeface="+mj-lt"/>
              <a:buAutoNum type="arabicPeriod"/>
            </a:pPr>
            <a:r>
              <a:rPr lang="en-US" sz="2400" dirty="0"/>
              <a:t>Understand how to use </a:t>
            </a:r>
            <a:r>
              <a:rPr lang="en-US" sz="2400" b="1" dirty="0"/>
              <a:t>Docker</a:t>
            </a:r>
            <a:r>
              <a:rPr lang="en-US" sz="2400" dirty="0"/>
              <a:t> to run </a:t>
            </a:r>
            <a:r>
              <a:rPr lang="en-US" sz="2400" b="1" dirty="0"/>
              <a:t>TigerGraph</a:t>
            </a:r>
            <a:r>
              <a:rPr lang="en-US" sz="2400" dirty="0"/>
              <a:t> on your desktop or a virtual machine</a:t>
            </a:r>
          </a:p>
          <a:p>
            <a:pPr marL="558813" indent="-558813">
              <a:spcBef>
                <a:spcPts val="0"/>
              </a:spcBef>
              <a:spcAft>
                <a:spcPts val="1000"/>
              </a:spcAft>
              <a:buClr>
                <a:srgbClr val="EF7521"/>
              </a:buClr>
              <a:buFont typeface="+mj-lt"/>
              <a:buAutoNum type="arabicPeriod"/>
            </a:pPr>
            <a:r>
              <a:rPr lang="en-US" sz="2400" dirty="0"/>
              <a:t>Understand how to use the TigerGraph </a:t>
            </a:r>
            <a:r>
              <a:rPr lang="en-US" sz="2400" b="1" dirty="0"/>
              <a:t>GraphStudio</a:t>
            </a:r>
            <a:r>
              <a:rPr lang="en-US" sz="2400" dirty="0"/>
              <a:t> tool to create a graph model</a:t>
            </a:r>
          </a:p>
          <a:p>
            <a:pPr marL="558813" indent="-558813">
              <a:spcBef>
                <a:spcPts val="0"/>
              </a:spcBef>
              <a:spcAft>
                <a:spcPts val="1000"/>
              </a:spcAft>
              <a:buClr>
                <a:srgbClr val="EF7521"/>
              </a:buClr>
              <a:buFont typeface="+mj-lt"/>
              <a:buAutoNum type="arabicPeriod"/>
            </a:pPr>
            <a:r>
              <a:rPr lang="en-US" sz="2400" dirty="0"/>
              <a:t>Understand the components of a </a:t>
            </a:r>
            <a:r>
              <a:rPr lang="en-US" sz="2400" b="1" dirty="0"/>
              <a:t>Labeled Property Graph </a:t>
            </a:r>
            <a:r>
              <a:rPr lang="en-US" sz="2400" dirty="0"/>
              <a:t>(LPG)</a:t>
            </a:r>
            <a:endParaRPr sz="2400" dirty="0"/>
          </a:p>
          <a:p>
            <a:pPr marL="558813" indent="-558813">
              <a:spcBef>
                <a:spcPts val="0"/>
              </a:spcBef>
              <a:spcAft>
                <a:spcPts val="1000"/>
              </a:spcAft>
              <a:buClr>
                <a:srgbClr val="EF7521"/>
              </a:buClr>
              <a:buFont typeface="+mj-lt"/>
              <a:buAutoNum type="arabicPeriod"/>
            </a:pPr>
            <a:r>
              <a:rPr lang="en-US" sz="2400" dirty="0"/>
              <a:t>Understand the </a:t>
            </a:r>
            <a:r>
              <a:rPr lang="en-US" sz="2400" b="1" dirty="0"/>
              <a:t>modeling</a:t>
            </a:r>
            <a:r>
              <a:rPr lang="en-US" sz="2400" dirty="0"/>
              <a:t> tradeoffs of using various LPG components</a:t>
            </a:r>
          </a:p>
          <a:p>
            <a:pPr marL="558813" indent="-558813">
              <a:spcBef>
                <a:spcPts val="0"/>
              </a:spcBef>
              <a:spcAft>
                <a:spcPts val="1000"/>
              </a:spcAft>
              <a:buClr>
                <a:srgbClr val="EF7521"/>
              </a:buClr>
              <a:buFont typeface="+mj-lt"/>
              <a:buAutoNum type="arabicPeriod"/>
            </a:pPr>
            <a:r>
              <a:rPr lang="en-US" sz="2400" dirty="0"/>
              <a:t>Understand a sample data model for a </a:t>
            </a:r>
            <a:r>
              <a:rPr lang="en-US" sz="2400" b="1" dirty="0"/>
              <a:t>clinical</a:t>
            </a:r>
            <a:r>
              <a:rPr lang="en-US" sz="2400" dirty="0"/>
              <a:t> setting</a:t>
            </a:r>
          </a:p>
          <a:p>
            <a:pPr marL="558813" indent="-558813">
              <a:spcBef>
                <a:spcPts val="0"/>
              </a:spcBef>
              <a:spcAft>
                <a:spcPts val="1000"/>
              </a:spcAft>
              <a:buClr>
                <a:srgbClr val="EF7521"/>
              </a:buClr>
              <a:buFont typeface="+mj-lt"/>
              <a:buAutoNum type="arabicPeriod"/>
            </a:pPr>
            <a:r>
              <a:rPr lang="en-US" sz="2400" dirty="0"/>
              <a:t>Understand the </a:t>
            </a:r>
            <a:r>
              <a:rPr lang="en-US" sz="2400" b="1" dirty="0"/>
              <a:t>Synthea</a:t>
            </a:r>
            <a:r>
              <a:rPr lang="en-US" sz="2400" dirty="0"/>
              <a:t> synthetic clinical systems</a:t>
            </a:r>
          </a:p>
          <a:p>
            <a:pPr marL="558813" indent="-558813">
              <a:spcBef>
                <a:spcPts val="0"/>
              </a:spcBef>
              <a:spcAft>
                <a:spcPts val="1000"/>
              </a:spcAft>
              <a:buClr>
                <a:srgbClr val="EF7521"/>
              </a:buClr>
              <a:buFont typeface="+mj-lt"/>
              <a:buAutoNum type="arabicPeriod"/>
            </a:pPr>
            <a:r>
              <a:rPr lang="en-US" sz="2400" dirty="0"/>
              <a:t>Understand the process of converting </a:t>
            </a:r>
            <a:r>
              <a:rPr lang="en-US" sz="2400" b="1" dirty="0"/>
              <a:t>relational</a:t>
            </a:r>
            <a:r>
              <a:rPr lang="en-US" sz="2400" dirty="0"/>
              <a:t> and tabular data into an LPG</a:t>
            </a:r>
            <a:endParaRPr sz="2400" dirty="0"/>
          </a:p>
          <a:p>
            <a:pPr marL="558813" indent="-558813">
              <a:spcBef>
                <a:spcPts val="0"/>
              </a:spcBef>
              <a:spcAft>
                <a:spcPts val="1000"/>
              </a:spcAft>
              <a:buClr>
                <a:srgbClr val="EF7521"/>
              </a:buClr>
              <a:buFont typeface="+mj-lt"/>
              <a:buAutoNum type="arabicPeriod"/>
            </a:pPr>
            <a:r>
              <a:rPr lang="en-US" sz="2400" dirty="0"/>
              <a:t>View sample </a:t>
            </a:r>
            <a:r>
              <a:rPr lang="en-US" sz="2400" b="1" dirty="0"/>
              <a:t>geospatial</a:t>
            </a:r>
            <a:r>
              <a:rPr lang="en-US" sz="2400" dirty="0"/>
              <a:t> and temporal models</a:t>
            </a:r>
          </a:p>
          <a:p>
            <a:pPr marL="558813" indent="-558813">
              <a:spcBef>
                <a:spcPts val="0"/>
              </a:spcBef>
              <a:spcAft>
                <a:spcPts val="1000"/>
              </a:spcAft>
              <a:buClr>
                <a:srgbClr val="EF7521"/>
              </a:buClr>
              <a:buFont typeface="+mj-lt"/>
              <a:buAutoNum type="arabicPeriod"/>
            </a:pPr>
            <a:r>
              <a:rPr lang="en-US" sz="2400" dirty="0"/>
              <a:t>Learn about gradle and </a:t>
            </a:r>
            <a:r>
              <a:rPr lang="en-US" sz="2400" b="1" dirty="0"/>
              <a:t>Giraffle</a:t>
            </a:r>
            <a:r>
              <a:rPr lang="en-US" sz="2400" dirty="0"/>
              <a:t> for consistent data loading</a:t>
            </a:r>
          </a:p>
          <a:p>
            <a:pPr marL="558813" indent="-558813">
              <a:spcBef>
                <a:spcPts val="0"/>
              </a:spcBef>
              <a:spcAft>
                <a:spcPts val="1000"/>
              </a:spcAft>
              <a:buClr>
                <a:srgbClr val="EF7521"/>
              </a:buClr>
              <a:buFont typeface="+mj-lt"/>
              <a:buAutoNum type="arabicPeriod"/>
            </a:pPr>
            <a:r>
              <a:rPr lang="en-US" sz="2400" dirty="0"/>
              <a:t>Learn about the </a:t>
            </a:r>
            <a:r>
              <a:rPr lang="en-US" sz="2400" b="1" dirty="0"/>
              <a:t>GSQL</a:t>
            </a:r>
            <a:r>
              <a:rPr lang="en-US" sz="2400" dirty="0"/>
              <a:t> query language</a:t>
            </a:r>
          </a:p>
          <a:p>
            <a:pPr marL="558813" indent="-558813">
              <a:spcBef>
                <a:spcPts val="0"/>
              </a:spcBef>
              <a:spcAft>
                <a:spcPts val="1000"/>
              </a:spcAft>
              <a:buClr>
                <a:srgbClr val="EF7521"/>
              </a:buClr>
              <a:buFont typeface="+mj-lt"/>
              <a:buAutoNum type="arabicPeriod"/>
            </a:pPr>
            <a:r>
              <a:rPr lang="en-US" sz="2400" dirty="0"/>
              <a:t>Learn about graph </a:t>
            </a:r>
            <a:r>
              <a:rPr lang="en-US" sz="2400" b="1" dirty="0"/>
              <a:t>algorithms</a:t>
            </a:r>
          </a:p>
          <a:p>
            <a:pPr marL="558813" indent="-558813">
              <a:spcBef>
                <a:spcPts val="0"/>
              </a:spcBef>
              <a:spcAft>
                <a:spcPts val="1000"/>
              </a:spcAft>
              <a:buClr>
                <a:srgbClr val="EF7521"/>
              </a:buClr>
              <a:buFont typeface="+mj-lt"/>
              <a:buAutoNum type="arabicPeriod"/>
            </a:pPr>
            <a:r>
              <a:rPr lang="en-US" sz="2400" dirty="0"/>
              <a:t>Find out how to </a:t>
            </a:r>
            <a:r>
              <a:rPr lang="en-US" sz="2400" b="1" dirty="0"/>
              <a:t>learn more </a:t>
            </a:r>
            <a:r>
              <a:rPr lang="en-US" sz="2400" dirty="0"/>
              <a:t>about graphs and join the Optum graph </a:t>
            </a:r>
            <a:r>
              <a:rPr lang="en-US" sz="2400" b="1" dirty="0"/>
              <a:t>community</a:t>
            </a:r>
            <a:endParaRPr sz="2400" b="1" dirty="0"/>
          </a:p>
          <a:p>
            <a:pPr marL="0" indent="0"/>
            <a:endParaRPr sz="2400" dirty="0"/>
          </a:p>
        </p:txBody>
      </p:sp>
      <p:sp>
        <p:nvSpPr>
          <p:cNvPr id="5" name="Google Shape;70;p14">
            <a:extLst>
              <a:ext uri="{FF2B5EF4-FFF2-40B4-BE49-F238E27FC236}">
                <a16:creationId xmlns:a16="http://schemas.microsoft.com/office/drawing/2014/main" id="{C0FF6055-AC74-C94B-9B5E-0129584FD309}"/>
              </a:ext>
            </a:extLst>
          </p:cNvPr>
          <p:cNvSpPr txBox="1">
            <a:spLocks noGrp="1"/>
          </p:cNvSpPr>
          <p:nvPr>
            <p:ph type="title"/>
          </p:nvPr>
        </p:nvSpPr>
        <p:spPr>
          <a:xfrm>
            <a:off x="492523" y="467832"/>
            <a:ext cx="16596361" cy="913846"/>
          </a:xfrm>
          <a:prstGeom prst="rect">
            <a:avLst/>
          </a:prstGeom>
          <a:noFill/>
          <a:ln>
            <a:noFill/>
          </a:ln>
        </p:spPr>
        <p:txBody>
          <a:bodyPr spcFirstLastPara="1" vert="horz" wrap="square" lIns="178787" tIns="89369" rIns="178787" bIns="89369" rtlCol="0" anchor="b" anchorCtr="0">
            <a:noAutofit/>
          </a:bodyPr>
          <a:lstStyle/>
          <a:p>
            <a:pPr marL="0" indent="0"/>
            <a:r>
              <a:rPr lang="en-US" dirty="0"/>
              <a:t>Learning Objectives</a:t>
            </a:r>
          </a:p>
        </p:txBody>
      </p:sp>
    </p:spTree>
    <p:extLst>
      <p:ext uri="{BB962C8B-B14F-4D97-AF65-F5344CB8AC3E}">
        <p14:creationId xmlns:p14="http://schemas.microsoft.com/office/powerpoint/2010/main" val="4042831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257A98-40BB-8848-B963-3ACB58DA9A32}"/>
              </a:ext>
            </a:extLst>
          </p:cNvPr>
          <p:cNvSpPr>
            <a:spLocks noGrp="1"/>
          </p:cNvSpPr>
          <p:nvPr>
            <p:ph type="title"/>
          </p:nvPr>
        </p:nvSpPr>
        <p:spPr/>
        <p:txBody>
          <a:bodyPr/>
          <a:lstStyle/>
          <a:p>
            <a:r>
              <a:rPr lang="en-US" dirty="0"/>
              <a:t>Recall MapReduce and Sort/Shuffle Key-Value Pairs</a:t>
            </a:r>
          </a:p>
        </p:txBody>
      </p:sp>
      <p:sp>
        <p:nvSpPr>
          <p:cNvPr id="6" name="Content Placeholder 5">
            <a:extLst>
              <a:ext uri="{FF2B5EF4-FFF2-40B4-BE49-F238E27FC236}">
                <a16:creationId xmlns:a16="http://schemas.microsoft.com/office/drawing/2014/main" id="{E29778CF-88AC-3741-8FD6-09AB07458293}"/>
              </a:ext>
            </a:extLst>
          </p:cNvPr>
          <p:cNvSpPr>
            <a:spLocks noGrp="1"/>
          </p:cNvSpPr>
          <p:nvPr>
            <p:ph idx="1"/>
          </p:nvPr>
        </p:nvSpPr>
        <p:spPr>
          <a:xfrm>
            <a:off x="721118" y="6941975"/>
            <a:ext cx="16596361" cy="2220685"/>
          </a:xfrm>
        </p:spPr>
        <p:txBody>
          <a:bodyPr/>
          <a:lstStyle/>
          <a:p>
            <a:r>
              <a:rPr lang="en-US" sz="2400" dirty="0"/>
              <a:t>Programming distributed queries in the past was difficult</a:t>
            </a:r>
          </a:p>
          <a:p>
            <a:r>
              <a:rPr lang="en-US" sz="2400" dirty="0"/>
              <a:t>Programmers had to break queries into two steps (Map and Reduce) with a rigid key-value pair data structures between the steps</a:t>
            </a:r>
          </a:p>
          <a:p>
            <a:r>
              <a:rPr lang="en-US" sz="2400" dirty="0"/>
              <a:t>Simple queries were several pages of Java code</a:t>
            </a:r>
          </a:p>
        </p:txBody>
      </p:sp>
      <p:sp>
        <p:nvSpPr>
          <p:cNvPr id="4" name="Slide Number Placeholder 3">
            <a:extLst>
              <a:ext uri="{FF2B5EF4-FFF2-40B4-BE49-F238E27FC236}">
                <a16:creationId xmlns:a16="http://schemas.microsoft.com/office/drawing/2014/main" id="{00BBC3B3-9E7A-D94B-8122-C0CEEDA6FA16}"/>
              </a:ext>
            </a:extLst>
          </p:cNvPr>
          <p:cNvSpPr>
            <a:spLocks noGrp="1"/>
          </p:cNvSpPr>
          <p:nvPr>
            <p:ph type="sldNum" sz="quarter" idx="12"/>
          </p:nvPr>
        </p:nvSpPr>
        <p:spPr/>
        <p:txBody>
          <a:bodyPr/>
          <a:lstStyle/>
          <a:p>
            <a:fld id="{00000000-1234-1234-1234-123412341234}" type="slidenum">
              <a:rPr lang="en" smtClean="0"/>
              <a:pPr/>
              <a:t>70</a:t>
            </a:fld>
            <a:endParaRPr lang="en"/>
          </a:p>
        </p:txBody>
      </p:sp>
      <p:pic>
        <p:nvPicPr>
          <p:cNvPr id="7" name="Picture 6">
            <a:extLst>
              <a:ext uri="{FF2B5EF4-FFF2-40B4-BE49-F238E27FC236}">
                <a16:creationId xmlns:a16="http://schemas.microsoft.com/office/drawing/2014/main" id="{AA8E6675-6343-A943-A468-53535CFF66A9}"/>
              </a:ext>
            </a:extLst>
          </p:cNvPr>
          <p:cNvPicPr>
            <a:picLocks noChangeAspect="1"/>
          </p:cNvPicPr>
          <p:nvPr/>
        </p:nvPicPr>
        <p:blipFill>
          <a:blip r:embed="rId2"/>
          <a:stretch>
            <a:fillRect/>
          </a:stretch>
        </p:blipFill>
        <p:spPr>
          <a:xfrm>
            <a:off x="3244721" y="1876492"/>
            <a:ext cx="9172744" cy="4748244"/>
          </a:xfrm>
          <a:prstGeom prst="rect">
            <a:avLst/>
          </a:prstGeom>
        </p:spPr>
      </p:pic>
    </p:spTree>
    <p:extLst>
      <p:ext uri="{BB962C8B-B14F-4D97-AF65-F5344CB8AC3E}">
        <p14:creationId xmlns:p14="http://schemas.microsoft.com/office/powerpoint/2010/main" val="16350892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1A26F3-F8B0-014D-BDFE-3D39466B5BDB}"/>
              </a:ext>
            </a:extLst>
          </p:cNvPr>
          <p:cNvSpPr>
            <a:spLocks noGrp="1"/>
          </p:cNvSpPr>
          <p:nvPr>
            <p:ph type="title"/>
          </p:nvPr>
        </p:nvSpPr>
        <p:spPr/>
        <p:txBody>
          <a:bodyPr/>
          <a:lstStyle/>
          <a:p>
            <a:r>
              <a:rPr lang="en-US" dirty="0"/>
              <a:t>TigerGraph: A Native MPP Graph Database</a:t>
            </a:r>
          </a:p>
        </p:txBody>
      </p:sp>
      <p:sp>
        <p:nvSpPr>
          <p:cNvPr id="6" name="Slide Number Placeholder 5">
            <a:extLst>
              <a:ext uri="{FF2B5EF4-FFF2-40B4-BE49-F238E27FC236}">
                <a16:creationId xmlns:a16="http://schemas.microsoft.com/office/drawing/2014/main" id="{244669F7-1504-974E-9D04-256F60FE5CFD}"/>
              </a:ext>
            </a:extLst>
          </p:cNvPr>
          <p:cNvSpPr>
            <a:spLocks noGrp="1"/>
          </p:cNvSpPr>
          <p:nvPr>
            <p:ph type="sldNum" sz="quarter" idx="12"/>
          </p:nvPr>
        </p:nvSpPr>
        <p:spPr/>
        <p:txBody>
          <a:bodyPr/>
          <a:lstStyle/>
          <a:p>
            <a:fld id="{3310D8EA-3107-4873-B9AB-DD7D3E79053A}" type="slidenum">
              <a:rPr lang="en-US" smtClean="0"/>
              <a:t>71</a:t>
            </a:fld>
            <a:endParaRPr lang="en-US"/>
          </a:p>
        </p:txBody>
      </p:sp>
      <p:sp>
        <p:nvSpPr>
          <p:cNvPr id="5" name="Footer Placeholder 4">
            <a:extLst>
              <a:ext uri="{FF2B5EF4-FFF2-40B4-BE49-F238E27FC236}">
                <a16:creationId xmlns:a16="http://schemas.microsoft.com/office/drawing/2014/main" id="{7528BCDF-EC33-804E-B400-F2140B36E0F5}"/>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8" name="Picture 7">
            <a:extLst>
              <a:ext uri="{FF2B5EF4-FFF2-40B4-BE49-F238E27FC236}">
                <a16:creationId xmlns:a16="http://schemas.microsoft.com/office/drawing/2014/main" id="{F85C0F5E-DEDF-144E-8ADE-49DCCEFD8CF7}"/>
              </a:ext>
            </a:extLst>
          </p:cNvPr>
          <p:cNvPicPr>
            <a:picLocks noChangeAspect="1"/>
          </p:cNvPicPr>
          <p:nvPr/>
        </p:nvPicPr>
        <p:blipFill>
          <a:blip r:embed="rId2"/>
          <a:stretch>
            <a:fillRect/>
          </a:stretch>
        </p:blipFill>
        <p:spPr>
          <a:xfrm>
            <a:off x="3351789" y="2052746"/>
            <a:ext cx="10448321" cy="6266286"/>
          </a:xfrm>
          <a:prstGeom prst="rect">
            <a:avLst/>
          </a:prstGeom>
        </p:spPr>
      </p:pic>
      <p:sp>
        <p:nvSpPr>
          <p:cNvPr id="9" name="TextBox 8">
            <a:extLst>
              <a:ext uri="{FF2B5EF4-FFF2-40B4-BE49-F238E27FC236}">
                <a16:creationId xmlns:a16="http://schemas.microsoft.com/office/drawing/2014/main" id="{7A9B25E8-4CFF-8E49-A7F9-D708DC42F149}"/>
              </a:ext>
            </a:extLst>
          </p:cNvPr>
          <p:cNvSpPr txBox="1"/>
          <p:nvPr/>
        </p:nvSpPr>
        <p:spPr>
          <a:xfrm>
            <a:off x="8098972" y="8684330"/>
            <a:ext cx="5057218" cy="464614"/>
          </a:xfrm>
          <a:prstGeom prst="rect">
            <a:avLst/>
          </a:prstGeom>
          <a:noFill/>
        </p:spPr>
        <p:txBody>
          <a:bodyPr wrap="none" rtlCol="0">
            <a:spAutoFit/>
          </a:bodyPr>
          <a:lstStyle/>
          <a:p>
            <a:r>
              <a:rPr lang="en-US" dirty="0">
                <a:hlinkClick r:id="rId3"/>
              </a:rPr>
              <a:t>https://arxiv.org/pdf/1901.08248.pdf</a:t>
            </a:r>
            <a:endParaRPr lang="en-US" dirty="0"/>
          </a:p>
        </p:txBody>
      </p:sp>
    </p:spTree>
    <p:extLst>
      <p:ext uri="{BB962C8B-B14F-4D97-AF65-F5344CB8AC3E}">
        <p14:creationId xmlns:p14="http://schemas.microsoft.com/office/powerpoint/2010/main" val="3089098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63E8-8380-384D-823B-41F66F0DB381}"/>
              </a:ext>
            </a:extLst>
          </p:cNvPr>
          <p:cNvSpPr>
            <a:spLocks noGrp="1"/>
          </p:cNvSpPr>
          <p:nvPr>
            <p:ph type="title"/>
          </p:nvPr>
        </p:nvSpPr>
        <p:spPr/>
        <p:txBody>
          <a:bodyPr/>
          <a:lstStyle/>
          <a:p>
            <a:r>
              <a:rPr lang="en-US" dirty="0"/>
              <a:t>GSQL Scripts Are Distributed Native Graph Queries</a:t>
            </a:r>
          </a:p>
        </p:txBody>
      </p:sp>
      <p:sp>
        <p:nvSpPr>
          <p:cNvPr id="5" name="Content Placeholder 4">
            <a:extLst>
              <a:ext uri="{FF2B5EF4-FFF2-40B4-BE49-F238E27FC236}">
                <a16:creationId xmlns:a16="http://schemas.microsoft.com/office/drawing/2014/main" id="{2288E3E6-1F33-904A-A7E7-DE08515D841C}"/>
              </a:ext>
            </a:extLst>
          </p:cNvPr>
          <p:cNvSpPr>
            <a:spLocks noGrp="1"/>
          </p:cNvSpPr>
          <p:nvPr>
            <p:ph idx="1"/>
          </p:nvPr>
        </p:nvSpPr>
        <p:spPr>
          <a:xfrm>
            <a:off x="726439" y="6770519"/>
            <a:ext cx="16596361" cy="2308600"/>
          </a:xfrm>
        </p:spPr>
        <p:txBody>
          <a:bodyPr/>
          <a:lstStyle/>
          <a:p>
            <a:r>
              <a:rPr lang="en-US" dirty="0"/>
              <a:t>GSQL is a distributed graph query language designed to be similar to SQL (declarative)</a:t>
            </a:r>
          </a:p>
          <a:p>
            <a:r>
              <a:rPr lang="en-US" dirty="0"/>
              <a:t>Distributed queries similar to MapReduce in that it works over a large clusters of computers</a:t>
            </a:r>
          </a:p>
          <a:p>
            <a:r>
              <a:rPr lang="en-US" dirty="0"/>
              <a:t>Queries are sent out to all data nodes in a cluster</a:t>
            </a:r>
          </a:p>
          <a:p>
            <a:r>
              <a:rPr lang="en-US" dirty="0"/>
              <a:t>Queries are executed and the results returned and aggregated</a:t>
            </a:r>
          </a:p>
        </p:txBody>
      </p:sp>
      <p:sp>
        <p:nvSpPr>
          <p:cNvPr id="4" name="Slide Number Placeholder 3">
            <a:extLst>
              <a:ext uri="{FF2B5EF4-FFF2-40B4-BE49-F238E27FC236}">
                <a16:creationId xmlns:a16="http://schemas.microsoft.com/office/drawing/2014/main" id="{30029037-965F-844D-9D55-110C12C6E797}"/>
              </a:ext>
            </a:extLst>
          </p:cNvPr>
          <p:cNvSpPr>
            <a:spLocks noGrp="1"/>
          </p:cNvSpPr>
          <p:nvPr>
            <p:ph type="sldNum" sz="quarter" idx="12"/>
          </p:nvPr>
        </p:nvSpPr>
        <p:spPr/>
        <p:txBody>
          <a:bodyPr/>
          <a:lstStyle/>
          <a:p>
            <a:fld id="{00000000-1234-1234-1234-123412341234}" type="slidenum">
              <a:rPr lang="en" smtClean="0"/>
              <a:pPr/>
              <a:t>72</a:t>
            </a:fld>
            <a:endParaRPr lang="en"/>
          </a:p>
        </p:txBody>
      </p:sp>
      <p:sp>
        <p:nvSpPr>
          <p:cNvPr id="6" name="Oval 5">
            <a:extLst>
              <a:ext uri="{FF2B5EF4-FFF2-40B4-BE49-F238E27FC236}">
                <a16:creationId xmlns:a16="http://schemas.microsoft.com/office/drawing/2014/main" id="{DB1034DA-CD7F-D646-A6E7-D2E88F6BE9A2}"/>
              </a:ext>
            </a:extLst>
          </p:cNvPr>
          <p:cNvSpPr/>
          <p:nvPr/>
        </p:nvSpPr>
        <p:spPr>
          <a:xfrm>
            <a:off x="4105469" y="4141242"/>
            <a:ext cx="1828800" cy="970384"/>
          </a:xfrm>
          <a:prstGeom prst="ellipse">
            <a:avLst/>
          </a:prstGeom>
          <a:solidFill>
            <a:schemeClr val="accent1"/>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GSQL</a:t>
            </a:r>
          </a:p>
          <a:p>
            <a:pPr algn="ctr"/>
            <a:r>
              <a:rPr lang="en-US" dirty="0"/>
              <a:t>Query</a:t>
            </a:r>
          </a:p>
        </p:txBody>
      </p:sp>
      <p:sp>
        <p:nvSpPr>
          <p:cNvPr id="7" name="Oval 6">
            <a:extLst>
              <a:ext uri="{FF2B5EF4-FFF2-40B4-BE49-F238E27FC236}">
                <a16:creationId xmlns:a16="http://schemas.microsoft.com/office/drawing/2014/main" id="{CCA91D03-A773-0D4D-B2AB-7FF2B2D8CACB}"/>
              </a:ext>
            </a:extLst>
          </p:cNvPr>
          <p:cNvSpPr/>
          <p:nvPr/>
        </p:nvSpPr>
        <p:spPr>
          <a:xfrm>
            <a:off x="5934269" y="2878480"/>
            <a:ext cx="1212980"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8" name="Oval 7">
            <a:extLst>
              <a:ext uri="{FF2B5EF4-FFF2-40B4-BE49-F238E27FC236}">
                <a16:creationId xmlns:a16="http://schemas.microsoft.com/office/drawing/2014/main" id="{BBAA8B63-41D8-0240-9F59-29F89315FF69}"/>
              </a:ext>
            </a:extLst>
          </p:cNvPr>
          <p:cNvSpPr/>
          <p:nvPr/>
        </p:nvSpPr>
        <p:spPr>
          <a:xfrm>
            <a:off x="6924870" y="2378489"/>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9" name="Oval 8">
            <a:extLst>
              <a:ext uri="{FF2B5EF4-FFF2-40B4-BE49-F238E27FC236}">
                <a16:creationId xmlns:a16="http://schemas.microsoft.com/office/drawing/2014/main" id="{065C480D-CE04-A440-8228-EBE0A7BD6806}"/>
              </a:ext>
            </a:extLst>
          </p:cNvPr>
          <p:cNvSpPr/>
          <p:nvPr/>
        </p:nvSpPr>
        <p:spPr>
          <a:xfrm>
            <a:off x="8161954" y="2051917"/>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0" name="Oval 9">
            <a:extLst>
              <a:ext uri="{FF2B5EF4-FFF2-40B4-BE49-F238E27FC236}">
                <a16:creationId xmlns:a16="http://schemas.microsoft.com/office/drawing/2014/main" id="{BD11BF39-4A2F-D343-9613-859B3067F371}"/>
              </a:ext>
            </a:extLst>
          </p:cNvPr>
          <p:cNvSpPr/>
          <p:nvPr/>
        </p:nvSpPr>
        <p:spPr>
          <a:xfrm>
            <a:off x="9594979" y="2234667"/>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cxnSp>
        <p:nvCxnSpPr>
          <p:cNvPr id="12" name="Straight Arrow Connector 11">
            <a:extLst>
              <a:ext uri="{FF2B5EF4-FFF2-40B4-BE49-F238E27FC236}">
                <a16:creationId xmlns:a16="http://schemas.microsoft.com/office/drawing/2014/main" id="{D2A5EEEE-B02C-104B-A539-81B8167ECE91}"/>
              </a:ext>
            </a:extLst>
          </p:cNvPr>
          <p:cNvCxnSpPr>
            <a:stCxn id="6" idx="6"/>
          </p:cNvCxnSpPr>
          <p:nvPr/>
        </p:nvCxnSpPr>
        <p:spPr>
          <a:xfrm flipV="1">
            <a:off x="5934269" y="3531623"/>
            <a:ext cx="466531" cy="1094811"/>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55ABB6-6F9A-464F-B016-A35C38A95800}"/>
              </a:ext>
            </a:extLst>
          </p:cNvPr>
          <p:cNvCxnSpPr>
            <a:cxnSpLocks/>
            <a:stCxn id="6" idx="6"/>
            <a:endCxn id="8" idx="4"/>
          </p:cNvCxnSpPr>
          <p:nvPr/>
        </p:nvCxnSpPr>
        <p:spPr>
          <a:xfrm flipV="1">
            <a:off x="5934269" y="3031632"/>
            <a:ext cx="1597091" cy="1594802"/>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30DB87D-2C41-6E44-B30C-5E678DF83FAC}"/>
              </a:ext>
            </a:extLst>
          </p:cNvPr>
          <p:cNvCxnSpPr>
            <a:cxnSpLocks/>
            <a:stCxn id="6" idx="6"/>
          </p:cNvCxnSpPr>
          <p:nvPr/>
        </p:nvCxnSpPr>
        <p:spPr>
          <a:xfrm flipV="1">
            <a:off x="5934269" y="2718614"/>
            <a:ext cx="2906486" cy="1907820"/>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FA296C3-9F34-5349-B41E-E5E918F486BC}"/>
              </a:ext>
            </a:extLst>
          </p:cNvPr>
          <p:cNvCxnSpPr>
            <a:cxnSpLocks/>
            <a:stCxn id="6" idx="6"/>
            <a:endCxn id="10" idx="3"/>
          </p:cNvCxnSpPr>
          <p:nvPr/>
        </p:nvCxnSpPr>
        <p:spPr>
          <a:xfrm flipV="1">
            <a:off x="5934269" y="2792159"/>
            <a:ext cx="3838347" cy="1834275"/>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24FC258-8BD9-4140-A979-3C43F46FBFA3}"/>
              </a:ext>
            </a:extLst>
          </p:cNvPr>
          <p:cNvSpPr/>
          <p:nvPr/>
        </p:nvSpPr>
        <p:spPr>
          <a:xfrm>
            <a:off x="10562253" y="2898691"/>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26" name="Oval 25">
            <a:extLst>
              <a:ext uri="{FF2B5EF4-FFF2-40B4-BE49-F238E27FC236}">
                <a16:creationId xmlns:a16="http://schemas.microsoft.com/office/drawing/2014/main" id="{0FE9ADC8-6C93-CF4A-9EB0-052029A60D35}"/>
              </a:ext>
            </a:extLst>
          </p:cNvPr>
          <p:cNvSpPr/>
          <p:nvPr/>
        </p:nvSpPr>
        <p:spPr>
          <a:xfrm>
            <a:off x="11168742" y="3672524"/>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27" name="Oval 26">
            <a:extLst>
              <a:ext uri="{FF2B5EF4-FFF2-40B4-BE49-F238E27FC236}">
                <a16:creationId xmlns:a16="http://schemas.microsoft.com/office/drawing/2014/main" id="{3122534A-ACEF-0546-81A6-CE86D74C9D54}"/>
              </a:ext>
            </a:extLst>
          </p:cNvPr>
          <p:cNvSpPr/>
          <p:nvPr/>
        </p:nvSpPr>
        <p:spPr>
          <a:xfrm>
            <a:off x="10807958" y="4576013"/>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28" name="Oval 27">
            <a:extLst>
              <a:ext uri="{FF2B5EF4-FFF2-40B4-BE49-F238E27FC236}">
                <a16:creationId xmlns:a16="http://schemas.microsoft.com/office/drawing/2014/main" id="{3B348FE6-CC30-F248-8D01-182D77CFE444}"/>
              </a:ext>
            </a:extLst>
          </p:cNvPr>
          <p:cNvSpPr/>
          <p:nvPr/>
        </p:nvSpPr>
        <p:spPr>
          <a:xfrm>
            <a:off x="9955763" y="5270216"/>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29" name="Oval 28">
            <a:extLst>
              <a:ext uri="{FF2B5EF4-FFF2-40B4-BE49-F238E27FC236}">
                <a16:creationId xmlns:a16="http://schemas.microsoft.com/office/drawing/2014/main" id="{7F50E09B-AAB9-2648-9E4E-5A4AFCBB5009}"/>
              </a:ext>
            </a:extLst>
          </p:cNvPr>
          <p:cNvSpPr/>
          <p:nvPr/>
        </p:nvSpPr>
        <p:spPr>
          <a:xfrm>
            <a:off x="6126324" y="5375816"/>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cxnSp>
        <p:nvCxnSpPr>
          <p:cNvPr id="30" name="Straight Arrow Connector 29">
            <a:extLst>
              <a:ext uri="{FF2B5EF4-FFF2-40B4-BE49-F238E27FC236}">
                <a16:creationId xmlns:a16="http://schemas.microsoft.com/office/drawing/2014/main" id="{DAFE2176-3128-9541-81A6-1138AE7014CC}"/>
              </a:ext>
            </a:extLst>
          </p:cNvPr>
          <p:cNvCxnSpPr>
            <a:cxnSpLocks/>
            <a:stCxn id="6" idx="6"/>
            <a:endCxn id="25" idx="2"/>
          </p:cNvCxnSpPr>
          <p:nvPr/>
        </p:nvCxnSpPr>
        <p:spPr>
          <a:xfrm flipV="1">
            <a:off x="5934269" y="3225263"/>
            <a:ext cx="4627984" cy="1401171"/>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D12475-BA48-6F46-A149-DF595A722108}"/>
              </a:ext>
            </a:extLst>
          </p:cNvPr>
          <p:cNvCxnSpPr>
            <a:cxnSpLocks/>
            <a:stCxn id="6" idx="6"/>
            <a:endCxn id="26" idx="2"/>
          </p:cNvCxnSpPr>
          <p:nvPr/>
        </p:nvCxnSpPr>
        <p:spPr>
          <a:xfrm flipV="1">
            <a:off x="5934269" y="3999096"/>
            <a:ext cx="5234473" cy="627338"/>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944730F-D17A-CC4B-A6DE-EDB67AAF13C1}"/>
              </a:ext>
            </a:extLst>
          </p:cNvPr>
          <p:cNvCxnSpPr>
            <a:cxnSpLocks/>
            <a:stCxn id="6" idx="6"/>
            <a:endCxn id="27" idx="2"/>
          </p:cNvCxnSpPr>
          <p:nvPr/>
        </p:nvCxnSpPr>
        <p:spPr>
          <a:xfrm>
            <a:off x="5934269" y="4626434"/>
            <a:ext cx="4873689" cy="276151"/>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25E586-FD50-E347-A9A2-D501C96B049D}"/>
              </a:ext>
            </a:extLst>
          </p:cNvPr>
          <p:cNvCxnSpPr>
            <a:cxnSpLocks/>
            <a:stCxn id="6" idx="6"/>
            <a:endCxn id="28" idx="2"/>
          </p:cNvCxnSpPr>
          <p:nvPr/>
        </p:nvCxnSpPr>
        <p:spPr>
          <a:xfrm>
            <a:off x="5934269" y="4626434"/>
            <a:ext cx="4021494" cy="970354"/>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C163D49-3633-104B-B0E2-AD2251DA5D84}"/>
              </a:ext>
            </a:extLst>
          </p:cNvPr>
          <p:cNvSpPr/>
          <p:nvPr/>
        </p:nvSpPr>
        <p:spPr>
          <a:xfrm>
            <a:off x="8768443" y="5964418"/>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43" name="Oval 42">
            <a:extLst>
              <a:ext uri="{FF2B5EF4-FFF2-40B4-BE49-F238E27FC236}">
                <a16:creationId xmlns:a16="http://schemas.microsoft.com/office/drawing/2014/main" id="{F14741C1-8DA6-F646-AB79-9BA56551808E}"/>
              </a:ext>
            </a:extLst>
          </p:cNvPr>
          <p:cNvSpPr/>
          <p:nvPr/>
        </p:nvSpPr>
        <p:spPr>
          <a:xfrm>
            <a:off x="7338526" y="5945591"/>
            <a:ext cx="1212979" cy="653143"/>
          </a:xfrm>
          <a:prstGeom prst="ellipse">
            <a:avLst/>
          </a:prstGeom>
          <a:solidFill>
            <a:schemeClr val="accent2"/>
          </a:solid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cxnSp>
        <p:nvCxnSpPr>
          <p:cNvPr id="44" name="Straight Arrow Connector 43">
            <a:extLst>
              <a:ext uri="{FF2B5EF4-FFF2-40B4-BE49-F238E27FC236}">
                <a16:creationId xmlns:a16="http://schemas.microsoft.com/office/drawing/2014/main" id="{E3C59948-BEA1-FF48-A95A-2115347ADE00}"/>
              </a:ext>
            </a:extLst>
          </p:cNvPr>
          <p:cNvCxnSpPr>
            <a:cxnSpLocks/>
            <a:stCxn id="6" idx="6"/>
            <a:endCxn id="29" idx="0"/>
          </p:cNvCxnSpPr>
          <p:nvPr/>
        </p:nvCxnSpPr>
        <p:spPr>
          <a:xfrm>
            <a:off x="5934269" y="4626434"/>
            <a:ext cx="798545" cy="749382"/>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D5513F7-8C25-C64F-AF60-3A2313F5B952}"/>
              </a:ext>
            </a:extLst>
          </p:cNvPr>
          <p:cNvCxnSpPr>
            <a:cxnSpLocks/>
            <a:stCxn id="6" idx="6"/>
            <a:endCxn id="43" idx="0"/>
          </p:cNvCxnSpPr>
          <p:nvPr/>
        </p:nvCxnSpPr>
        <p:spPr>
          <a:xfrm>
            <a:off x="5934269" y="4626434"/>
            <a:ext cx="2010747" cy="1319157"/>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FDF904C-69AD-3A41-A608-37A7B4F91CE7}"/>
              </a:ext>
            </a:extLst>
          </p:cNvPr>
          <p:cNvCxnSpPr>
            <a:cxnSpLocks/>
            <a:stCxn id="6" idx="6"/>
            <a:endCxn id="42" idx="1"/>
          </p:cNvCxnSpPr>
          <p:nvPr/>
        </p:nvCxnSpPr>
        <p:spPr>
          <a:xfrm>
            <a:off x="5934269" y="4626434"/>
            <a:ext cx="3011811" cy="1433635"/>
          </a:xfrm>
          <a:prstGeom prst="straightConnector1">
            <a:avLst/>
          </a:prstGeom>
          <a:ln w="38100" cap="rnd">
            <a:solidFill>
              <a:schemeClr val="tx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3E29AC8-4BD7-AB4D-B7CE-1F1ABB500D06}"/>
              </a:ext>
            </a:extLst>
          </p:cNvPr>
          <p:cNvSpPr txBox="1"/>
          <p:nvPr/>
        </p:nvSpPr>
        <p:spPr>
          <a:xfrm>
            <a:off x="12140525" y="2758042"/>
            <a:ext cx="4381328" cy="464614"/>
          </a:xfrm>
          <a:prstGeom prst="rect">
            <a:avLst/>
          </a:prstGeom>
          <a:noFill/>
        </p:spPr>
        <p:txBody>
          <a:bodyPr wrap="none" rtlCol="0">
            <a:spAutoFit/>
          </a:bodyPr>
          <a:lstStyle/>
          <a:p>
            <a:r>
              <a:rPr lang="en-US" dirty="0"/>
              <a:t>Graph Storage Engines (GSE)</a:t>
            </a:r>
          </a:p>
        </p:txBody>
      </p:sp>
      <p:sp>
        <p:nvSpPr>
          <p:cNvPr id="56" name="TextBox 55">
            <a:extLst>
              <a:ext uri="{FF2B5EF4-FFF2-40B4-BE49-F238E27FC236}">
                <a16:creationId xmlns:a16="http://schemas.microsoft.com/office/drawing/2014/main" id="{36CDD395-81F3-9343-AA00-F1DFCD40BF67}"/>
              </a:ext>
            </a:extLst>
          </p:cNvPr>
          <p:cNvSpPr txBox="1"/>
          <p:nvPr/>
        </p:nvSpPr>
        <p:spPr>
          <a:xfrm>
            <a:off x="704885" y="3551834"/>
            <a:ext cx="4830168" cy="464614"/>
          </a:xfrm>
          <a:prstGeom prst="rect">
            <a:avLst/>
          </a:prstGeom>
          <a:noFill/>
        </p:spPr>
        <p:txBody>
          <a:bodyPr wrap="none" rtlCol="0">
            <a:spAutoFit/>
          </a:bodyPr>
          <a:lstStyle/>
          <a:p>
            <a:r>
              <a:rPr lang="en-US" dirty="0"/>
              <a:t>Graph Processing Engines (GPE)</a:t>
            </a:r>
          </a:p>
        </p:txBody>
      </p:sp>
    </p:spTree>
    <p:extLst>
      <p:ext uri="{BB962C8B-B14F-4D97-AF65-F5344CB8AC3E}">
        <p14:creationId xmlns:p14="http://schemas.microsoft.com/office/powerpoint/2010/main" val="2224928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E951F6-0D4C-DD4E-B174-7CABB856EFCC}"/>
              </a:ext>
            </a:extLst>
          </p:cNvPr>
          <p:cNvSpPr>
            <a:spLocks noGrp="1"/>
          </p:cNvSpPr>
          <p:nvPr>
            <p:ph type="title"/>
          </p:nvPr>
        </p:nvSpPr>
        <p:spPr/>
        <p:txBody>
          <a:bodyPr/>
          <a:lstStyle/>
          <a:p>
            <a:r>
              <a:rPr lang="en-US" dirty="0"/>
              <a:t>TigerGraph Architecture</a:t>
            </a:r>
          </a:p>
        </p:txBody>
      </p:sp>
      <p:sp>
        <p:nvSpPr>
          <p:cNvPr id="6" name="Slide Number Placeholder 5">
            <a:extLst>
              <a:ext uri="{FF2B5EF4-FFF2-40B4-BE49-F238E27FC236}">
                <a16:creationId xmlns:a16="http://schemas.microsoft.com/office/drawing/2014/main" id="{C0887BAC-16E8-F548-95EB-4F7FDD715714}"/>
              </a:ext>
            </a:extLst>
          </p:cNvPr>
          <p:cNvSpPr>
            <a:spLocks noGrp="1"/>
          </p:cNvSpPr>
          <p:nvPr>
            <p:ph type="sldNum" sz="quarter" idx="12"/>
          </p:nvPr>
        </p:nvSpPr>
        <p:spPr/>
        <p:txBody>
          <a:bodyPr/>
          <a:lstStyle/>
          <a:p>
            <a:fld id="{3310D8EA-3107-4873-B9AB-DD7D3E79053A}" type="slidenum">
              <a:rPr lang="en-US" smtClean="0"/>
              <a:t>73</a:t>
            </a:fld>
            <a:endParaRPr lang="en-US"/>
          </a:p>
        </p:txBody>
      </p:sp>
      <p:sp>
        <p:nvSpPr>
          <p:cNvPr id="5" name="Footer Placeholder 4">
            <a:extLst>
              <a:ext uri="{FF2B5EF4-FFF2-40B4-BE49-F238E27FC236}">
                <a16:creationId xmlns:a16="http://schemas.microsoft.com/office/drawing/2014/main" id="{8B917AA4-C6E2-5A4D-AA29-46A7F06263B3}"/>
              </a:ext>
            </a:extLst>
          </p:cNvPr>
          <p:cNvSpPr>
            <a:spLocks noGrp="1"/>
          </p:cNvSpPr>
          <p:nvPr>
            <p:ph type="ftr" sz="quarter" idx="3"/>
          </p:nvPr>
        </p:nvSpPr>
        <p:spPr/>
        <p:txBody>
          <a:bodyPr/>
          <a:lstStyle/>
          <a:p>
            <a:r>
              <a:rPr lang="en-US"/>
              <a:t>Confidential property of Optum. Do not distribute or reproduce without express permission from Optum.</a:t>
            </a:r>
          </a:p>
        </p:txBody>
      </p:sp>
      <p:pic>
        <p:nvPicPr>
          <p:cNvPr id="8" name="Picture 7">
            <a:extLst>
              <a:ext uri="{FF2B5EF4-FFF2-40B4-BE49-F238E27FC236}">
                <a16:creationId xmlns:a16="http://schemas.microsoft.com/office/drawing/2014/main" id="{72715F72-4C88-154B-BF56-EB885E2F4F02}"/>
              </a:ext>
            </a:extLst>
          </p:cNvPr>
          <p:cNvPicPr>
            <a:picLocks noChangeAspect="1"/>
          </p:cNvPicPr>
          <p:nvPr/>
        </p:nvPicPr>
        <p:blipFill>
          <a:blip r:embed="rId2"/>
          <a:stretch>
            <a:fillRect/>
          </a:stretch>
        </p:blipFill>
        <p:spPr>
          <a:xfrm>
            <a:off x="2099192" y="2181004"/>
            <a:ext cx="12534900" cy="6972300"/>
          </a:xfrm>
          <a:prstGeom prst="rect">
            <a:avLst/>
          </a:prstGeom>
        </p:spPr>
      </p:pic>
      <p:sp>
        <p:nvSpPr>
          <p:cNvPr id="9" name="Rectangle 8">
            <a:extLst>
              <a:ext uri="{FF2B5EF4-FFF2-40B4-BE49-F238E27FC236}">
                <a16:creationId xmlns:a16="http://schemas.microsoft.com/office/drawing/2014/main" id="{3E8A0FB0-D499-504D-8C8D-9D5B03492F97}"/>
              </a:ext>
            </a:extLst>
          </p:cNvPr>
          <p:cNvSpPr/>
          <p:nvPr/>
        </p:nvSpPr>
        <p:spPr>
          <a:xfrm>
            <a:off x="4635795" y="2828260"/>
            <a:ext cx="2509284" cy="1254642"/>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1" name="Rectangle 10">
            <a:extLst>
              <a:ext uri="{FF2B5EF4-FFF2-40B4-BE49-F238E27FC236}">
                <a16:creationId xmlns:a16="http://schemas.microsoft.com/office/drawing/2014/main" id="{0085D5BD-9A19-5B42-A709-AD9443459A8A}"/>
              </a:ext>
            </a:extLst>
          </p:cNvPr>
          <p:cNvSpPr/>
          <p:nvPr/>
        </p:nvSpPr>
        <p:spPr>
          <a:xfrm>
            <a:off x="4635795" y="5363460"/>
            <a:ext cx="3657600" cy="18028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2" name="Rectangle 11">
            <a:extLst>
              <a:ext uri="{FF2B5EF4-FFF2-40B4-BE49-F238E27FC236}">
                <a16:creationId xmlns:a16="http://schemas.microsoft.com/office/drawing/2014/main" id="{C01669EF-8226-524B-976F-87524E500919}"/>
              </a:ext>
            </a:extLst>
          </p:cNvPr>
          <p:cNvSpPr/>
          <p:nvPr/>
        </p:nvSpPr>
        <p:spPr>
          <a:xfrm>
            <a:off x="8366642" y="5448519"/>
            <a:ext cx="3657600" cy="18028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p>
        </p:txBody>
      </p:sp>
      <p:sp>
        <p:nvSpPr>
          <p:cNvPr id="13" name="TextBox 12">
            <a:extLst>
              <a:ext uri="{FF2B5EF4-FFF2-40B4-BE49-F238E27FC236}">
                <a16:creationId xmlns:a16="http://schemas.microsoft.com/office/drawing/2014/main" id="{1407E0A3-AD67-5E42-963E-4A7AA4A18593}"/>
              </a:ext>
            </a:extLst>
          </p:cNvPr>
          <p:cNvSpPr txBox="1"/>
          <p:nvPr/>
        </p:nvSpPr>
        <p:spPr>
          <a:xfrm>
            <a:off x="6692655" y="4516643"/>
            <a:ext cx="1098378" cy="400110"/>
          </a:xfrm>
          <a:prstGeom prst="rect">
            <a:avLst/>
          </a:prstGeom>
          <a:solidFill>
            <a:srgbClr val="3186BB"/>
          </a:solidFill>
        </p:spPr>
        <p:txBody>
          <a:bodyPr wrap="none" rtlCol="0">
            <a:spAutoFit/>
          </a:bodyPr>
          <a:lstStyle/>
          <a:p>
            <a:r>
              <a:rPr lang="en-US" sz="2000" dirty="0">
                <a:solidFill>
                  <a:schemeClr val="bg1">
                    <a:lumMod val="85000"/>
                  </a:schemeClr>
                </a:solidFill>
              </a:rPr>
              <a:t>Built-ins</a:t>
            </a:r>
          </a:p>
        </p:txBody>
      </p:sp>
    </p:spTree>
    <p:extLst>
      <p:ext uri="{BB962C8B-B14F-4D97-AF65-F5344CB8AC3E}">
        <p14:creationId xmlns:p14="http://schemas.microsoft.com/office/powerpoint/2010/main" val="13555340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263E8-8380-384D-823B-41F66F0DB381}"/>
              </a:ext>
            </a:extLst>
          </p:cNvPr>
          <p:cNvSpPr>
            <a:spLocks noGrp="1"/>
          </p:cNvSpPr>
          <p:nvPr>
            <p:ph type="title"/>
          </p:nvPr>
        </p:nvSpPr>
        <p:spPr/>
        <p:txBody>
          <a:bodyPr/>
          <a:lstStyle/>
          <a:p>
            <a:r>
              <a:rPr lang="en-US" dirty="0"/>
              <a:t>GSQL Script With A Parameter</a:t>
            </a:r>
          </a:p>
        </p:txBody>
      </p:sp>
      <p:sp>
        <p:nvSpPr>
          <p:cNvPr id="3" name="Text Placeholder 2">
            <a:extLst>
              <a:ext uri="{FF2B5EF4-FFF2-40B4-BE49-F238E27FC236}">
                <a16:creationId xmlns:a16="http://schemas.microsoft.com/office/drawing/2014/main" id="{FA4BB976-ED0B-324D-BA29-2E7FA85226FC}"/>
              </a:ext>
            </a:extLst>
          </p:cNvPr>
          <p:cNvSpPr>
            <a:spLocks noGrp="1"/>
          </p:cNvSpPr>
          <p:nvPr>
            <p:ph type="body" idx="1"/>
          </p:nvPr>
        </p:nvSpPr>
        <p:spPr>
          <a:xfrm>
            <a:off x="609547" y="3191069"/>
            <a:ext cx="16662507" cy="3149709"/>
          </a:xfrm>
        </p:spPr>
        <p:txBody>
          <a:bodyPr/>
          <a:lstStyle/>
          <a:p>
            <a:r>
              <a:rPr lang="en-US" b="1" dirty="0"/>
              <a:t>CREATE QUERY CountGender(</a:t>
            </a:r>
            <a:r>
              <a:rPr lang="en-US" b="1" dirty="0">
                <a:solidFill>
                  <a:schemeClr val="accent1"/>
                </a:solidFill>
              </a:rPr>
              <a:t>String gender</a:t>
            </a:r>
            <a:r>
              <a:rPr lang="en-US" b="1" dirty="0"/>
              <a:t>) FOR GRAPH OptumExample {</a:t>
            </a:r>
          </a:p>
          <a:p>
            <a:r>
              <a:rPr lang="en-US" b="1" dirty="0"/>
              <a:t>    patients = {Patient.*};</a:t>
            </a:r>
          </a:p>
          <a:p>
            <a:r>
              <a:rPr lang="en-US" b="1" dirty="0"/>
              <a:t>    genderPatients = SELECT p FROM patients:p WHERE patients.Gender == </a:t>
            </a:r>
            <a:r>
              <a:rPr lang="en-US" b="1" dirty="0">
                <a:solidFill>
                  <a:schemeClr val="accent1"/>
                </a:solidFill>
              </a:rPr>
              <a:t>gender</a:t>
            </a:r>
            <a:r>
              <a:rPr lang="en-US" b="1" dirty="0"/>
              <a:t>;</a:t>
            </a:r>
          </a:p>
          <a:p>
            <a:r>
              <a:rPr lang="en-US" b="1" dirty="0"/>
              <a:t>    PRINT "Patients with gender " + </a:t>
            </a:r>
            <a:r>
              <a:rPr lang="en-US" b="1" dirty="0">
                <a:solidFill>
                  <a:schemeClr val="accent1"/>
                </a:solidFill>
              </a:rPr>
              <a:t>gender</a:t>
            </a:r>
            <a:r>
              <a:rPr lang="en-US" b="1" dirty="0"/>
              <a:t>;</a:t>
            </a:r>
          </a:p>
          <a:p>
            <a:r>
              <a:rPr lang="en-US" b="1" dirty="0"/>
              <a:t>	  PRINT genderPatients.size();</a:t>
            </a:r>
          </a:p>
          <a:p>
            <a:r>
              <a:rPr lang="en-US" b="1" dirty="0"/>
              <a:t>	  RETURN;</a:t>
            </a:r>
          </a:p>
          <a:p>
            <a:r>
              <a:rPr lang="en-US" b="1" dirty="0"/>
              <a:t>}</a:t>
            </a:r>
          </a:p>
        </p:txBody>
      </p:sp>
      <p:sp>
        <p:nvSpPr>
          <p:cNvPr id="4" name="Slide Number Placeholder 3">
            <a:extLst>
              <a:ext uri="{FF2B5EF4-FFF2-40B4-BE49-F238E27FC236}">
                <a16:creationId xmlns:a16="http://schemas.microsoft.com/office/drawing/2014/main" id="{30029037-965F-844D-9D55-110C12C6E797}"/>
              </a:ext>
            </a:extLst>
          </p:cNvPr>
          <p:cNvSpPr>
            <a:spLocks noGrp="1"/>
          </p:cNvSpPr>
          <p:nvPr>
            <p:ph type="sldNum" idx="12"/>
          </p:nvPr>
        </p:nvSpPr>
        <p:spPr/>
        <p:txBody>
          <a:bodyPr/>
          <a:lstStyle/>
          <a:p>
            <a:fld id="{00000000-1234-1234-1234-123412341234}" type="slidenum">
              <a:rPr lang="en" smtClean="0"/>
              <a:pPr/>
              <a:t>74</a:t>
            </a:fld>
            <a:endParaRPr lang="en"/>
          </a:p>
        </p:txBody>
      </p:sp>
      <p:grpSp>
        <p:nvGrpSpPr>
          <p:cNvPr id="18" name="Group 17">
            <a:extLst>
              <a:ext uri="{FF2B5EF4-FFF2-40B4-BE49-F238E27FC236}">
                <a16:creationId xmlns:a16="http://schemas.microsoft.com/office/drawing/2014/main" id="{A7D8A92E-4C9D-194C-A083-2D79C2106A20}"/>
              </a:ext>
            </a:extLst>
          </p:cNvPr>
          <p:cNvGrpSpPr/>
          <p:nvPr/>
        </p:nvGrpSpPr>
        <p:grpSpPr>
          <a:xfrm>
            <a:off x="5747658" y="1929957"/>
            <a:ext cx="7282602" cy="1887575"/>
            <a:chOff x="5747658" y="1929957"/>
            <a:chExt cx="7282602" cy="1887575"/>
          </a:xfrm>
        </p:grpSpPr>
        <p:sp>
          <p:nvSpPr>
            <p:cNvPr id="5" name="TextBox 4">
              <a:extLst>
                <a:ext uri="{FF2B5EF4-FFF2-40B4-BE49-F238E27FC236}">
                  <a16:creationId xmlns:a16="http://schemas.microsoft.com/office/drawing/2014/main" id="{51D9719D-7678-5B40-A25D-D6FA5A54038C}"/>
                </a:ext>
              </a:extLst>
            </p:cNvPr>
            <p:cNvSpPr txBox="1"/>
            <p:nvPr/>
          </p:nvSpPr>
          <p:spPr>
            <a:xfrm>
              <a:off x="8996784" y="1929957"/>
              <a:ext cx="4033476" cy="584775"/>
            </a:xfrm>
            <a:prstGeom prst="rect">
              <a:avLst/>
            </a:prstGeom>
            <a:noFill/>
          </p:spPr>
          <p:txBody>
            <a:bodyPr wrap="none" rtlCol="0">
              <a:spAutoFit/>
            </a:bodyPr>
            <a:lstStyle/>
            <a:p>
              <a:r>
                <a:rPr lang="en-US" sz="3200" dirty="0">
                  <a:solidFill>
                    <a:srgbClr val="0432FF"/>
                  </a:solidFill>
                </a:rPr>
                <a:t>Seeding a vertex set </a:t>
              </a:r>
            </a:p>
          </p:txBody>
        </p:sp>
        <p:cxnSp>
          <p:nvCxnSpPr>
            <p:cNvPr id="7" name="Straight Arrow Connector 6">
              <a:extLst>
                <a:ext uri="{FF2B5EF4-FFF2-40B4-BE49-F238E27FC236}">
                  <a16:creationId xmlns:a16="http://schemas.microsoft.com/office/drawing/2014/main" id="{0F3181FD-6991-1543-8517-2C45D28A51B8}"/>
                </a:ext>
              </a:extLst>
            </p:cNvPr>
            <p:cNvCxnSpPr>
              <a:stCxn id="5" idx="1"/>
            </p:cNvCxnSpPr>
            <p:nvPr/>
          </p:nvCxnSpPr>
          <p:spPr>
            <a:xfrm flipH="1">
              <a:off x="5747658" y="2222345"/>
              <a:ext cx="3249126" cy="1595187"/>
            </a:xfrm>
            <a:prstGeom prst="straightConnector1">
              <a:avLst/>
            </a:prstGeom>
            <a:ln w="5715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76949F5-5465-084D-99E7-7191EC7C6D60}"/>
              </a:ext>
            </a:extLst>
          </p:cNvPr>
          <p:cNvGrpSpPr/>
          <p:nvPr/>
        </p:nvGrpSpPr>
        <p:grpSpPr>
          <a:xfrm>
            <a:off x="5374433" y="4517858"/>
            <a:ext cx="11003988" cy="4021975"/>
            <a:chOff x="5374433" y="4517858"/>
            <a:chExt cx="11003988" cy="4021975"/>
          </a:xfrm>
        </p:grpSpPr>
        <p:cxnSp>
          <p:nvCxnSpPr>
            <p:cNvPr id="8" name="Straight Arrow Connector 7">
              <a:extLst>
                <a:ext uri="{FF2B5EF4-FFF2-40B4-BE49-F238E27FC236}">
                  <a16:creationId xmlns:a16="http://schemas.microsoft.com/office/drawing/2014/main" id="{7866381C-D4F6-D743-B61C-20C49E680670}"/>
                </a:ext>
              </a:extLst>
            </p:cNvPr>
            <p:cNvCxnSpPr>
              <a:cxnSpLocks/>
            </p:cNvCxnSpPr>
            <p:nvPr/>
          </p:nvCxnSpPr>
          <p:spPr>
            <a:xfrm flipH="1" flipV="1">
              <a:off x="5374433" y="4517858"/>
              <a:ext cx="5125634" cy="3645839"/>
            </a:xfrm>
            <a:prstGeom prst="straightConnector1">
              <a:avLst/>
            </a:prstGeom>
            <a:ln w="5715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F50CEDE-DBD7-8D45-92B6-EB61241F69AD}"/>
                </a:ext>
              </a:extLst>
            </p:cNvPr>
            <p:cNvSpPr txBox="1"/>
            <p:nvPr/>
          </p:nvSpPr>
          <p:spPr>
            <a:xfrm>
              <a:off x="10847355" y="7955058"/>
              <a:ext cx="5531066" cy="584775"/>
            </a:xfrm>
            <a:prstGeom prst="rect">
              <a:avLst/>
            </a:prstGeom>
            <a:noFill/>
          </p:spPr>
          <p:txBody>
            <a:bodyPr wrap="none" rtlCol="0">
              <a:spAutoFit/>
            </a:bodyPr>
            <a:lstStyle/>
            <a:p>
              <a:r>
                <a:rPr lang="en-US" sz="3200" dirty="0">
                  <a:solidFill>
                    <a:srgbClr val="0432FF"/>
                  </a:solidFill>
                </a:rPr>
                <a:t>A one hop SELECT traversal </a:t>
              </a:r>
            </a:p>
          </p:txBody>
        </p:sp>
      </p:grpSp>
      <p:grpSp>
        <p:nvGrpSpPr>
          <p:cNvPr id="17" name="Group 16">
            <a:extLst>
              <a:ext uri="{FF2B5EF4-FFF2-40B4-BE49-F238E27FC236}">
                <a16:creationId xmlns:a16="http://schemas.microsoft.com/office/drawing/2014/main" id="{39F4F711-AE9D-1446-A7C9-8B2B6A477C38}"/>
              </a:ext>
            </a:extLst>
          </p:cNvPr>
          <p:cNvGrpSpPr/>
          <p:nvPr/>
        </p:nvGrpSpPr>
        <p:grpSpPr>
          <a:xfrm>
            <a:off x="1986563" y="5529016"/>
            <a:ext cx="6954237" cy="3257038"/>
            <a:chOff x="1986563" y="5529016"/>
            <a:chExt cx="6954237" cy="3257038"/>
          </a:xfrm>
        </p:grpSpPr>
        <p:cxnSp>
          <p:nvCxnSpPr>
            <p:cNvPr id="12" name="Straight Arrow Connector 11">
              <a:extLst>
                <a:ext uri="{FF2B5EF4-FFF2-40B4-BE49-F238E27FC236}">
                  <a16:creationId xmlns:a16="http://schemas.microsoft.com/office/drawing/2014/main" id="{27704A5E-1B96-E746-81DE-3EBF6521708E}"/>
                </a:ext>
              </a:extLst>
            </p:cNvPr>
            <p:cNvCxnSpPr>
              <a:cxnSpLocks/>
            </p:cNvCxnSpPr>
            <p:nvPr/>
          </p:nvCxnSpPr>
          <p:spPr>
            <a:xfrm flipV="1">
              <a:off x="3303038" y="5529016"/>
              <a:ext cx="1567543" cy="2108718"/>
            </a:xfrm>
            <a:prstGeom prst="straightConnector1">
              <a:avLst/>
            </a:prstGeom>
            <a:ln w="5715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2C0AF0-F6C7-2246-83F6-F05EA27F9CF5}"/>
                </a:ext>
              </a:extLst>
            </p:cNvPr>
            <p:cNvSpPr txBox="1"/>
            <p:nvPr/>
          </p:nvSpPr>
          <p:spPr>
            <a:xfrm>
              <a:off x="1986563" y="7708836"/>
              <a:ext cx="6954237" cy="1077218"/>
            </a:xfrm>
            <a:prstGeom prst="rect">
              <a:avLst/>
            </a:prstGeom>
            <a:noFill/>
          </p:spPr>
          <p:txBody>
            <a:bodyPr wrap="square" rtlCol="0">
              <a:spAutoFit/>
            </a:bodyPr>
            <a:lstStyle/>
            <a:p>
              <a:r>
                <a:rPr lang="en-US" sz="3200" dirty="0">
                  <a:solidFill>
                    <a:srgbClr val="0432FF"/>
                  </a:solidFill>
                </a:rPr>
                <a:t>Reduced result which is the count of all patients of this gender </a:t>
              </a:r>
            </a:p>
          </p:txBody>
        </p:sp>
      </p:grpSp>
    </p:spTree>
    <p:extLst>
      <p:ext uri="{BB962C8B-B14F-4D97-AF65-F5344CB8AC3E}">
        <p14:creationId xmlns:p14="http://schemas.microsoft.com/office/powerpoint/2010/main" val="367486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7C0DD-B7F5-1846-9503-776087E1EDA1}"/>
              </a:ext>
            </a:extLst>
          </p:cNvPr>
          <p:cNvSpPr>
            <a:spLocks noGrp="1"/>
          </p:cNvSpPr>
          <p:nvPr>
            <p:ph type="title"/>
          </p:nvPr>
        </p:nvSpPr>
        <p:spPr/>
        <p:txBody>
          <a:bodyPr/>
          <a:lstStyle/>
          <a:p>
            <a:r>
              <a:rPr lang="en-US" dirty="0"/>
              <a:t>Sample GSQL Query for Degree</a:t>
            </a:r>
          </a:p>
        </p:txBody>
      </p:sp>
      <p:sp>
        <p:nvSpPr>
          <p:cNvPr id="3" name="Text Placeholder 2">
            <a:extLst>
              <a:ext uri="{FF2B5EF4-FFF2-40B4-BE49-F238E27FC236}">
                <a16:creationId xmlns:a16="http://schemas.microsoft.com/office/drawing/2014/main" id="{D1EC7E70-6C15-AE4F-869A-5E223E4712DE}"/>
              </a:ext>
            </a:extLst>
          </p:cNvPr>
          <p:cNvSpPr>
            <a:spLocks noGrp="1"/>
          </p:cNvSpPr>
          <p:nvPr>
            <p:ph type="body" idx="1"/>
          </p:nvPr>
        </p:nvSpPr>
        <p:spPr>
          <a:xfrm>
            <a:off x="982772" y="1768537"/>
            <a:ext cx="16662507" cy="6680960"/>
          </a:xfrm>
        </p:spPr>
        <p:txBody>
          <a:bodyPr/>
          <a:lstStyle/>
          <a:p>
            <a:pPr marL="0" indent="0">
              <a:buNone/>
            </a:pPr>
            <a:r>
              <a:rPr lang="en-US" sz="1200" dirty="0"/>
              <a:t>CREATE QUERY </a:t>
            </a:r>
            <a:r>
              <a:rPr lang="en-US" sz="1200" dirty="0" err="1"/>
              <a:t>VertexDegreeExample</a:t>
            </a:r>
            <a:r>
              <a:rPr lang="en-US" sz="1200" dirty="0"/>
              <a:t>(INT </a:t>
            </a:r>
            <a:r>
              <a:rPr lang="en-US" sz="1200" dirty="0" err="1"/>
              <a:t>upperbound</a:t>
            </a:r>
            <a:r>
              <a:rPr lang="en-US" sz="1200" dirty="0"/>
              <a:t>) FOR GRAPH OptumExample { </a:t>
            </a:r>
          </a:p>
          <a:p>
            <a:pPr marL="0" indent="0">
              <a:buNone/>
            </a:pPr>
            <a:r>
              <a:rPr lang="en-US" sz="1200" dirty="0"/>
              <a:t>	</a:t>
            </a:r>
            <a:r>
              <a:rPr lang="en-US" sz="1200" dirty="0" err="1"/>
              <a:t>GroupByAccum</a:t>
            </a:r>
            <a:r>
              <a:rPr lang="en-US" sz="1200" dirty="0"/>
              <a:t>&lt;VERTEX&lt;Patient&gt; p, STRING name, </a:t>
            </a:r>
            <a:r>
              <a:rPr lang="en-US" sz="1200" dirty="0" err="1"/>
              <a:t>SumAccum</a:t>
            </a:r>
            <a:r>
              <a:rPr lang="en-US" sz="1200" dirty="0"/>
              <a:t>&lt;INT&gt; </a:t>
            </a:r>
            <a:r>
              <a:rPr lang="en-US" sz="1200" dirty="0" err="1"/>
              <a:t>visitCount</a:t>
            </a:r>
            <a:r>
              <a:rPr lang="en-US" sz="1200" dirty="0"/>
              <a:t>&gt; @@</a:t>
            </a:r>
            <a:r>
              <a:rPr lang="en-US" sz="1200" dirty="0" err="1"/>
              <a:t>patientVisit</a:t>
            </a:r>
            <a:r>
              <a:rPr lang="en-US" sz="1200" dirty="0"/>
              <a:t>;</a:t>
            </a:r>
          </a:p>
          <a:p>
            <a:pPr marL="0" indent="0">
              <a:buNone/>
            </a:pPr>
            <a:r>
              <a:rPr lang="en-US" sz="1200" dirty="0"/>
              <a:t>	</a:t>
            </a:r>
            <a:r>
              <a:rPr lang="en-US" sz="1200" dirty="0" err="1"/>
              <a:t>MinAccum</a:t>
            </a:r>
            <a:r>
              <a:rPr lang="en-US" sz="1200" dirty="0"/>
              <a:t>&lt;INT&gt; @@</a:t>
            </a:r>
            <a:r>
              <a:rPr lang="en-US" sz="1200" dirty="0" err="1"/>
              <a:t>fewestVisits</a:t>
            </a:r>
            <a:r>
              <a:rPr lang="en-US" sz="1200" dirty="0"/>
              <a:t>;</a:t>
            </a:r>
          </a:p>
          <a:p>
            <a:pPr marL="0" indent="0">
              <a:buNone/>
            </a:pPr>
            <a:r>
              <a:rPr lang="en-US" sz="1200" dirty="0"/>
              <a:t>	</a:t>
            </a:r>
            <a:r>
              <a:rPr lang="en-US" sz="1200" dirty="0" err="1"/>
              <a:t>MaxAccum</a:t>
            </a:r>
            <a:r>
              <a:rPr lang="en-US" sz="1200" dirty="0"/>
              <a:t>&lt;INT&gt; @@</a:t>
            </a:r>
            <a:r>
              <a:rPr lang="en-US" sz="1200" dirty="0" err="1"/>
              <a:t>mostVisits</a:t>
            </a:r>
            <a:r>
              <a:rPr lang="en-US" sz="1200" dirty="0"/>
              <a:t>;</a:t>
            </a:r>
          </a:p>
          <a:p>
            <a:pPr marL="0" indent="0">
              <a:buNone/>
            </a:pPr>
            <a:r>
              <a:rPr lang="en-US" sz="1200" dirty="0"/>
              <a:t>	</a:t>
            </a:r>
            <a:r>
              <a:rPr lang="en-US" sz="1200" dirty="0" err="1"/>
              <a:t>AvgAccum</a:t>
            </a:r>
            <a:r>
              <a:rPr lang="en-US" sz="1200" dirty="0"/>
              <a:t> @@</a:t>
            </a:r>
            <a:r>
              <a:rPr lang="en-US" sz="1200" dirty="0" err="1"/>
              <a:t>avgVisits</a:t>
            </a:r>
            <a:r>
              <a:rPr lang="en-US" sz="1200" dirty="0"/>
              <a:t>;</a:t>
            </a:r>
          </a:p>
          <a:p>
            <a:pPr marL="0" indent="0">
              <a:buNone/>
            </a:pPr>
            <a:r>
              <a:rPr lang="en-US" sz="1200" dirty="0"/>
              <a:t>	</a:t>
            </a:r>
          </a:p>
          <a:p>
            <a:pPr marL="0" indent="0">
              <a:buNone/>
            </a:pPr>
            <a:r>
              <a:rPr lang="en-US" sz="1200" dirty="0"/>
              <a:t>  patients = {Patient.*};</a:t>
            </a:r>
          </a:p>
          <a:p>
            <a:pPr marL="0" indent="0">
              <a:buNone/>
            </a:pPr>
            <a:r>
              <a:rPr lang="en-US" sz="1200" dirty="0"/>
              <a:t>  </a:t>
            </a:r>
            <a:r>
              <a:rPr lang="en-US" sz="1200" dirty="0" err="1"/>
              <a:t>tmp</a:t>
            </a:r>
            <a:r>
              <a:rPr lang="en-US" sz="1200" dirty="0"/>
              <a:t> = SELECT p </a:t>
            </a:r>
          </a:p>
          <a:p>
            <a:pPr marL="0" indent="0">
              <a:buNone/>
            </a:pPr>
            <a:r>
              <a:rPr lang="en-US" sz="1200" dirty="0"/>
              <a:t>       FROM </a:t>
            </a:r>
            <a:r>
              <a:rPr lang="en-US" sz="1200" dirty="0" err="1"/>
              <a:t>patients:p</a:t>
            </a:r>
            <a:r>
              <a:rPr lang="en-US" sz="1200" dirty="0"/>
              <a:t> - (</a:t>
            </a:r>
            <a:r>
              <a:rPr lang="en-US" sz="1200" dirty="0" err="1"/>
              <a:t>patientVisit:e</a:t>
            </a:r>
            <a:r>
              <a:rPr lang="en-US" sz="1200" dirty="0"/>
              <a:t>) -&gt; </a:t>
            </a:r>
            <a:r>
              <a:rPr lang="en-US" sz="1200" dirty="0" err="1"/>
              <a:t>Visit:v</a:t>
            </a:r>
            <a:endParaRPr lang="en-US" sz="1200" dirty="0"/>
          </a:p>
          <a:p>
            <a:pPr marL="0" indent="0">
              <a:buNone/>
            </a:pPr>
            <a:r>
              <a:rPr lang="en-US" sz="1200" dirty="0"/>
              <a:t>       ACCUM @@</a:t>
            </a:r>
            <a:r>
              <a:rPr lang="en-US" sz="1200" dirty="0" err="1"/>
              <a:t>patientVisit</a:t>
            </a:r>
            <a:r>
              <a:rPr lang="en-US" sz="1200" dirty="0"/>
              <a:t> += (p, </a:t>
            </a:r>
            <a:r>
              <a:rPr lang="en-US" sz="1200" dirty="0" err="1"/>
              <a:t>p.FirstName</a:t>
            </a:r>
            <a:r>
              <a:rPr lang="en-US" sz="1200" dirty="0"/>
              <a:t> + " " + </a:t>
            </a:r>
            <a:r>
              <a:rPr lang="en-US" sz="1200" dirty="0" err="1"/>
              <a:t>p.LastName</a:t>
            </a:r>
            <a:r>
              <a:rPr lang="en-US" sz="1200" dirty="0"/>
              <a:t> -&gt; </a:t>
            </a:r>
            <a:r>
              <a:rPr lang="en-US" sz="1200" dirty="0" err="1"/>
              <a:t>p.outdegree</a:t>
            </a:r>
            <a:r>
              <a:rPr lang="en-US" sz="1200" dirty="0"/>
              <a:t>()),</a:t>
            </a:r>
          </a:p>
          <a:p>
            <a:pPr marL="0" indent="0">
              <a:buNone/>
            </a:pPr>
            <a:r>
              <a:rPr lang="en-US" sz="1200" dirty="0"/>
              <a:t>	           @@</a:t>
            </a:r>
            <a:r>
              <a:rPr lang="en-US" sz="1200" dirty="0" err="1"/>
              <a:t>fewestVisits</a:t>
            </a:r>
            <a:r>
              <a:rPr lang="en-US" sz="1200" dirty="0"/>
              <a:t> += </a:t>
            </a:r>
            <a:r>
              <a:rPr lang="en-US" sz="1200" dirty="0" err="1"/>
              <a:t>p.outdegree</a:t>
            </a:r>
            <a:r>
              <a:rPr lang="en-US" sz="1200" dirty="0"/>
              <a:t>(),</a:t>
            </a:r>
          </a:p>
          <a:p>
            <a:pPr marL="0" indent="0">
              <a:buNone/>
            </a:pPr>
            <a:r>
              <a:rPr lang="en-US" sz="1200" dirty="0"/>
              <a:t>	           @@</a:t>
            </a:r>
            <a:r>
              <a:rPr lang="en-US" sz="1200" dirty="0" err="1"/>
              <a:t>mostVisits</a:t>
            </a:r>
            <a:r>
              <a:rPr lang="en-US" sz="1200" dirty="0"/>
              <a:t> += </a:t>
            </a:r>
            <a:r>
              <a:rPr lang="en-US" sz="1200" dirty="0" err="1"/>
              <a:t>p.outdegree</a:t>
            </a:r>
            <a:r>
              <a:rPr lang="en-US" sz="1200" dirty="0"/>
              <a:t>(),</a:t>
            </a:r>
          </a:p>
          <a:p>
            <a:pPr marL="0" indent="0">
              <a:buNone/>
            </a:pPr>
            <a:r>
              <a:rPr lang="en-US" sz="1200" dirty="0"/>
              <a:t>	           @@</a:t>
            </a:r>
            <a:r>
              <a:rPr lang="en-US" sz="1200" dirty="0" err="1"/>
              <a:t>avgVisits</a:t>
            </a:r>
            <a:r>
              <a:rPr lang="en-US" sz="1200" dirty="0"/>
              <a:t> += </a:t>
            </a:r>
            <a:r>
              <a:rPr lang="en-US" sz="1200" dirty="0" err="1"/>
              <a:t>p.outdegree</a:t>
            </a:r>
            <a:r>
              <a:rPr lang="en-US" sz="1200" dirty="0"/>
              <a:t>();</a:t>
            </a:r>
          </a:p>
          <a:p>
            <a:pPr marL="0" indent="0">
              <a:buNone/>
            </a:pPr>
            <a:r>
              <a:rPr lang="en-US" sz="1200" dirty="0"/>
              <a:t>  </a:t>
            </a:r>
          </a:p>
          <a:p>
            <a:pPr marL="0" indent="0">
              <a:buNone/>
            </a:pPr>
            <a:r>
              <a:rPr lang="en-US" sz="1200" dirty="0"/>
              <a:t>	FOREACH patient IN @@</a:t>
            </a:r>
            <a:r>
              <a:rPr lang="en-US" sz="1200" dirty="0" err="1"/>
              <a:t>patientVisit</a:t>
            </a:r>
            <a:r>
              <a:rPr lang="en-US" sz="1200" dirty="0"/>
              <a:t> DO</a:t>
            </a:r>
          </a:p>
          <a:p>
            <a:pPr marL="0" indent="0">
              <a:buNone/>
            </a:pPr>
            <a:r>
              <a:rPr lang="en-US" sz="1200" dirty="0"/>
              <a:t>	   PRINT </a:t>
            </a:r>
            <a:r>
              <a:rPr lang="en-US" sz="1200" dirty="0" err="1"/>
              <a:t>patient.name</a:t>
            </a:r>
            <a:r>
              <a:rPr lang="en-US" sz="1200" dirty="0"/>
              <a:t> + " had " + </a:t>
            </a:r>
            <a:r>
              <a:rPr lang="en-US" sz="1200" dirty="0" err="1"/>
              <a:t>to_string</a:t>
            </a:r>
            <a:r>
              <a:rPr lang="en-US" sz="1200" dirty="0"/>
              <a:t>(</a:t>
            </a:r>
            <a:r>
              <a:rPr lang="en-US" sz="1200" dirty="0" err="1"/>
              <a:t>patient.visitCount</a:t>
            </a:r>
            <a:r>
              <a:rPr lang="en-US" sz="1200" dirty="0"/>
              <a:t>) + " visits.";</a:t>
            </a:r>
          </a:p>
          <a:p>
            <a:pPr marL="0" indent="0">
              <a:buNone/>
            </a:pPr>
            <a:r>
              <a:rPr lang="en-US" sz="1200" dirty="0"/>
              <a:t>	END;</a:t>
            </a:r>
          </a:p>
          <a:p>
            <a:pPr marL="0" indent="0">
              <a:buNone/>
            </a:pPr>
            <a:r>
              <a:rPr lang="en-US" sz="1200" dirty="0"/>
              <a:t>	</a:t>
            </a:r>
          </a:p>
          <a:p>
            <a:pPr marL="0" indent="0">
              <a:buNone/>
            </a:pPr>
            <a:r>
              <a:rPr lang="en-US" sz="1200" dirty="0"/>
              <a:t>	FOREACH patient IN @@</a:t>
            </a:r>
            <a:r>
              <a:rPr lang="en-US" sz="1200" dirty="0" err="1"/>
              <a:t>patientVisit</a:t>
            </a:r>
            <a:r>
              <a:rPr lang="en-US" sz="1200" dirty="0"/>
              <a:t> DO</a:t>
            </a:r>
          </a:p>
          <a:p>
            <a:pPr marL="0" indent="0">
              <a:buNone/>
            </a:pPr>
            <a:r>
              <a:rPr lang="en-US" sz="1200" dirty="0"/>
              <a:t>	   IF </a:t>
            </a:r>
            <a:r>
              <a:rPr lang="en-US" sz="1200" dirty="0" err="1"/>
              <a:t>patient.visitCount</a:t>
            </a:r>
            <a:r>
              <a:rPr lang="en-US" sz="1200" dirty="0"/>
              <a:t> &lt;= </a:t>
            </a:r>
            <a:r>
              <a:rPr lang="en-US" sz="1200" dirty="0" err="1"/>
              <a:t>upperbound</a:t>
            </a:r>
            <a:r>
              <a:rPr lang="en-US" sz="1200" dirty="0"/>
              <a:t> THEN </a:t>
            </a:r>
          </a:p>
          <a:p>
            <a:pPr marL="0" indent="0">
              <a:buNone/>
            </a:pPr>
            <a:r>
              <a:rPr lang="en-US" sz="1200" dirty="0"/>
              <a:t>	      PRINT </a:t>
            </a:r>
            <a:r>
              <a:rPr lang="en-US" sz="1200" dirty="0" err="1"/>
              <a:t>patient.name</a:t>
            </a:r>
            <a:r>
              <a:rPr lang="en-US" sz="1200" dirty="0"/>
              <a:t> + " had " + </a:t>
            </a:r>
            <a:r>
              <a:rPr lang="en-US" sz="1200" dirty="0" err="1"/>
              <a:t>to_string</a:t>
            </a:r>
            <a:r>
              <a:rPr lang="en-US" sz="1200" dirty="0"/>
              <a:t>(</a:t>
            </a:r>
            <a:r>
              <a:rPr lang="en-US" sz="1200" dirty="0" err="1"/>
              <a:t>patient.visitCount</a:t>
            </a:r>
            <a:r>
              <a:rPr lang="en-US" sz="1200" dirty="0"/>
              <a:t>) + " visits.";</a:t>
            </a:r>
          </a:p>
          <a:p>
            <a:pPr marL="0" indent="0">
              <a:buNone/>
            </a:pPr>
            <a:r>
              <a:rPr lang="en-US" sz="1200" dirty="0"/>
              <a:t>	   END;</a:t>
            </a:r>
          </a:p>
          <a:p>
            <a:pPr marL="0" indent="0">
              <a:buNone/>
            </a:pPr>
            <a:r>
              <a:rPr lang="en-US" sz="1200" dirty="0"/>
              <a:t>	END;</a:t>
            </a:r>
          </a:p>
          <a:p>
            <a:pPr marL="0" indent="0">
              <a:buNone/>
            </a:pPr>
            <a:r>
              <a:rPr lang="en-US" sz="1200" dirty="0"/>
              <a:t>	</a:t>
            </a:r>
          </a:p>
          <a:p>
            <a:pPr marL="0" indent="0">
              <a:buNone/>
            </a:pPr>
            <a:r>
              <a:rPr lang="en-US" sz="1200" dirty="0"/>
              <a:t>	PRINT "Most Visits:" + </a:t>
            </a:r>
            <a:r>
              <a:rPr lang="en-US" sz="1200" dirty="0" err="1"/>
              <a:t>to_string</a:t>
            </a:r>
            <a:r>
              <a:rPr lang="en-US" sz="1200" dirty="0"/>
              <a:t>(@@</a:t>
            </a:r>
            <a:r>
              <a:rPr lang="en-US" sz="1200" dirty="0" err="1"/>
              <a:t>mostVisits</a:t>
            </a:r>
            <a:r>
              <a:rPr lang="en-US" sz="1200" dirty="0"/>
              <a:t>) + </a:t>
            </a:r>
          </a:p>
          <a:p>
            <a:pPr marL="0" indent="0">
              <a:buNone/>
            </a:pPr>
            <a:r>
              <a:rPr lang="en-US" sz="1200" dirty="0"/>
              <a:t>	      " Fewest Visits:" + </a:t>
            </a:r>
            <a:r>
              <a:rPr lang="en-US" sz="1200" dirty="0" err="1"/>
              <a:t>to_string</a:t>
            </a:r>
            <a:r>
              <a:rPr lang="en-US" sz="1200" dirty="0"/>
              <a:t>(@@</a:t>
            </a:r>
            <a:r>
              <a:rPr lang="en-US" sz="1200" dirty="0" err="1"/>
              <a:t>fewestVisits</a:t>
            </a:r>
            <a:r>
              <a:rPr lang="en-US" sz="1200" dirty="0"/>
              <a:t>) + </a:t>
            </a:r>
          </a:p>
          <a:p>
            <a:pPr marL="0" indent="0">
              <a:buNone/>
            </a:pPr>
            <a:r>
              <a:rPr lang="en-US" sz="1200" dirty="0"/>
              <a:t>	      " Avg Visits:" + </a:t>
            </a:r>
            <a:r>
              <a:rPr lang="en-US" sz="1200" dirty="0" err="1"/>
              <a:t>to_string</a:t>
            </a:r>
            <a:r>
              <a:rPr lang="en-US" sz="1200" dirty="0"/>
              <a:t>(@@</a:t>
            </a:r>
            <a:r>
              <a:rPr lang="en-US" sz="1200" dirty="0" err="1"/>
              <a:t>avgVisits</a:t>
            </a:r>
            <a:r>
              <a:rPr lang="en-US" sz="1200" dirty="0"/>
              <a:t>);</a:t>
            </a:r>
          </a:p>
          <a:p>
            <a:pPr marL="0" indent="0">
              <a:buNone/>
            </a:pPr>
            <a:r>
              <a:rPr lang="en-US" sz="1200" dirty="0"/>
              <a:t>}</a:t>
            </a:r>
          </a:p>
        </p:txBody>
      </p:sp>
      <p:sp>
        <p:nvSpPr>
          <p:cNvPr id="4" name="Slide Number Placeholder 3">
            <a:extLst>
              <a:ext uri="{FF2B5EF4-FFF2-40B4-BE49-F238E27FC236}">
                <a16:creationId xmlns:a16="http://schemas.microsoft.com/office/drawing/2014/main" id="{8429A11C-27F0-FD4B-9415-A7DAF63195C4}"/>
              </a:ext>
            </a:extLst>
          </p:cNvPr>
          <p:cNvSpPr>
            <a:spLocks noGrp="1"/>
          </p:cNvSpPr>
          <p:nvPr>
            <p:ph type="sldNum" idx="12"/>
          </p:nvPr>
        </p:nvSpPr>
        <p:spPr/>
        <p:txBody>
          <a:bodyPr/>
          <a:lstStyle/>
          <a:p>
            <a:fld id="{00000000-1234-1234-1234-123412341234}" type="slidenum">
              <a:rPr lang="en" smtClean="0"/>
              <a:pPr/>
              <a:t>75</a:t>
            </a:fld>
            <a:endParaRPr lang="en"/>
          </a:p>
        </p:txBody>
      </p:sp>
    </p:spTree>
    <p:extLst>
      <p:ext uri="{BB962C8B-B14F-4D97-AF65-F5344CB8AC3E}">
        <p14:creationId xmlns:p14="http://schemas.microsoft.com/office/powerpoint/2010/main" val="1330011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256BF-3964-CB47-903F-819B2E092BF2}"/>
              </a:ext>
            </a:extLst>
          </p:cNvPr>
          <p:cNvSpPr>
            <a:spLocks noGrp="1"/>
          </p:cNvSpPr>
          <p:nvPr>
            <p:ph type="title"/>
          </p:nvPr>
        </p:nvSpPr>
        <p:spPr/>
        <p:txBody>
          <a:bodyPr/>
          <a:lstStyle/>
          <a:p>
            <a:r>
              <a:rPr lang="en-US" dirty="0"/>
              <a:t>Sample Part 1</a:t>
            </a:r>
          </a:p>
        </p:txBody>
      </p:sp>
      <p:sp>
        <p:nvSpPr>
          <p:cNvPr id="3" name="Text Placeholder 2">
            <a:extLst>
              <a:ext uri="{FF2B5EF4-FFF2-40B4-BE49-F238E27FC236}">
                <a16:creationId xmlns:a16="http://schemas.microsoft.com/office/drawing/2014/main" id="{1EC0F487-2E6A-8A47-A778-005B6D5F37B5}"/>
              </a:ext>
            </a:extLst>
          </p:cNvPr>
          <p:cNvSpPr>
            <a:spLocks noGrp="1"/>
          </p:cNvSpPr>
          <p:nvPr>
            <p:ph type="body" idx="1"/>
          </p:nvPr>
        </p:nvSpPr>
        <p:spPr>
          <a:xfrm>
            <a:off x="609547" y="2253729"/>
            <a:ext cx="16662507" cy="3941798"/>
          </a:xfrm>
          <a:solidFill>
            <a:schemeClr val="bg1">
              <a:lumMod val="95000"/>
            </a:schemeClr>
          </a:solidFill>
          <a:ln>
            <a:solidFill>
              <a:schemeClr val="tx1">
                <a:lumMod val="50000"/>
              </a:schemeClr>
            </a:solidFill>
          </a:ln>
        </p:spPr>
        <p:txBody>
          <a:bodyPr/>
          <a:lstStyle/>
          <a:p>
            <a:pPr marL="0" indent="0">
              <a:buNone/>
            </a:pPr>
            <a:r>
              <a:rPr lang="en-US" sz="3200" dirty="0"/>
              <a:t>CREATE QUERY </a:t>
            </a:r>
            <a:r>
              <a:rPr lang="en-US" sz="3200" dirty="0" err="1"/>
              <a:t>VertexDegreeExample</a:t>
            </a:r>
            <a:r>
              <a:rPr lang="en-US" sz="3200" dirty="0"/>
              <a:t>(INT </a:t>
            </a:r>
            <a:r>
              <a:rPr lang="en-US" sz="3200" dirty="0" err="1"/>
              <a:t>upperbound</a:t>
            </a:r>
            <a:r>
              <a:rPr lang="en-US" sz="3200" dirty="0"/>
              <a:t>) FOR GRAPH OptumExample { </a:t>
            </a:r>
          </a:p>
          <a:p>
            <a:pPr marL="0" indent="0">
              <a:buNone/>
            </a:pPr>
            <a:r>
              <a:rPr lang="en-US" sz="3200" dirty="0"/>
              <a:t>	</a:t>
            </a:r>
            <a:r>
              <a:rPr lang="en-US" sz="3200" dirty="0" err="1"/>
              <a:t>GroupByAccum</a:t>
            </a:r>
            <a:r>
              <a:rPr lang="en-US" sz="3200" dirty="0"/>
              <a:t>&lt;VERTEX&lt;Patient&gt; p, STRING name, </a:t>
            </a:r>
            <a:r>
              <a:rPr lang="en-US" sz="3200" dirty="0" err="1"/>
              <a:t>SumAccum</a:t>
            </a:r>
            <a:r>
              <a:rPr lang="en-US" sz="3200" dirty="0"/>
              <a:t>&lt;INT&gt; </a:t>
            </a:r>
            <a:r>
              <a:rPr lang="en-US" sz="3200" dirty="0" err="1"/>
              <a:t>visitCount</a:t>
            </a:r>
            <a:r>
              <a:rPr lang="en-US" sz="3200" dirty="0"/>
              <a:t>&gt; @@</a:t>
            </a:r>
            <a:r>
              <a:rPr lang="en-US" sz="3200" dirty="0" err="1"/>
              <a:t>patientVisit</a:t>
            </a:r>
            <a:r>
              <a:rPr lang="en-US" sz="3200" dirty="0"/>
              <a:t>;</a:t>
            </a:r>
          </a:p>
          <a:p>
            <a:pPr marL="0" indent="0">
              <a:buNone/>
            </a:pPr>
            <a:r>
              <a:rPr lang="en-US" sz="3200" dirty="0"/>
              <a:t>	</a:t>
            </a:r>
            <a:r>
              <a:rPr lang="en-US" sz="3200" dirty="0" err="1"/>
              <a:t>MinAccum</a:t>
            </a:r>
            <a:r>
              <a:rPr lang="en-US" sz="3200" dirty="0"/>
              <a:t>&lt;INT&gt; @@</a:t>
            </a:r>
            <a:r>
              <a:rPr lang="en-US" sz="3200" dirty="0" err="1"/>
              <a:t>fewestVisits</a:t>
            </a:r>
            <a:r>
              <a:rPr lang="en-US" sz="3200" dirty="0"/>
              <a:t>;</a:t>
            </a:r>
          </a:p>
          <a:p>
            <a:pPr marL="0" indent="0">
              <a:buNone/>
            </a:pPr>
            <a:r>
              <a:rPr lang="en-US" sz="3200" dirty="0"/>
              <a:t>	</a:t>
            </a:r>
            <a:r>
              <a:rPr lang="en-US" sz="3200" dirty="0" err="1"/>
              <a:t>MaxAccum</a:t>
            </a:r>
            <a:r>
              <a:rPr lang="en-US" sz="3200" dirty="0"/>
              <a:t>&lt;INT&gt; @@</a:t>
            </a:r>
            <a:r>
              <a:rPr lang="en-US" sz="3200" dirty="0" err="1"/>
              <a:t>mostVisits</a:t>
            </a:r>
            <a:r>
              <a:rPr lang="en-US" sz="3200" dirty="0"/>
              <a:t>;</a:t>
            </a:r>
          </a:p>
          <a:p>
            <a:pPr marL="0" indent="0">
              <a:buNone/>
            </a:pPr>
            <a:r>
              <a:rPr lang="en-US" sz="3200" dirty="0"/>
              <a:t>	</a:t>
            </a:r>
            <a:r>
              <a:rPr lang="en-US" sz="3200" dirty="0" err="1"/>
              <a:t>AvgAccum</a:t>
            </a:r>
            <a:r>
              <a:rPr lang="en-US" sz="3200" dirty="0"/>
              <a:t> @@</a:t>
            </a:r>
            <a:r>
              <a:rPr lang="en-US" sz="3200" dirty="0" err="1"/>
              <a:t>avgVisits</a:t>
            </a:r>
            <a:r>
              <a:rPr lang="en-US" sz="3200" dirty="0"/>
              <a:t>;</a:t>
            </a:r>
          </a:p>
          <a:p>
            <a:pPr marL="0" indent="0">
              <a:buNone/>
            </a:pPr>
            <a:endParaRPr lang="en-US" dirty="0"/>
          </a:p>
        </p:txBody>
      </p:sp>
      <p:sp>
        <p:nvSpPr>
          <p:cNvPr id="4" name="Slide Number Placeholder 3">
            <a:extLst>
              <a:ext uri="{FF2B5EF4-FFF2-40B4-BE49-F238E27FC236}">
                <a16:creationId xmlns:a16="http://schemas.microsoft.com/office/drawing/2014/main" id="{D4BF6733-29B5-9D4A-9EF4-66E7894C56DF}"/>
              </a:ext>
            </a:extLst>
          </p:cNvPr>
          <p:cNvSpPr>
            <a:spLocks noGrp="1"/>
          </p:cNvSpPr>
          <p:nvPr>
            <p:ph type="sldNum" idx="12"/>
          </p:nvPr>
        </p:nvSpPr>
        <p:spPr/>
        <p:txBody>
          <a:bodyPr/>
          <a:lstStyle/>
          <a:p>
            <a:fld id="{00000000-1234-1234-1234-123412341234}" type="slidenum">
              <a:rPr lang="en" smtClean="0"/>
              <a:pPr/>
              <a:t>76</a:t>
            </a:fld>
            <a:endParaRPr lang="en"/>
          </a:p>
        </p:txBody>
      </p:sp>
    </p:spTree>
    <p:extLst>
      <p:ext uri="{BB962C8B-B14F-4D97-AF65-F5344CB8AC3E}">
        <p14:creationId xmlns:p14="http://schemas.microsoft.com/office/powerpoint/2010/main" val="3119704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0A0-69E3-D146-B7C5-4DFC12F81D9C}"/>
              </a:ext>
            </a:extLst>
          </p:cNvPr>
          <p:cNvSpPr>
            <a:spLocks noGrp="1"/>
          </p:cNvSpPr>
          <p:nvPr>
            <p:ph type="title"/>
          </p:nvPr>
        </p:nvSpPr>
        <p:spPr/>
        <p:txBody>
          <a:bodyPr/>
          <a:lstStyle/>
          <a:p>
            <a:r>
              <a:rPr lang="en-US" dirty="0"/>
              <a:t>Vertex Set Seed and Select Loop with </a:t>
            </a:r>
            <a:r>
              <a:rPr lang="en-US" dirty="0" err="1"/>
              <a:t>Accumlators</a:t>
            </a:r>
            <a:endParaRPr lang="en-US" dirty="0"/>
          </a:p>
        </p:txBody>
      </p:sp>
      <p:sp>
        <p:nvSpPr>
          <p:cNvPr id="3" name="Text Placeholder 2">
            <a:extLst>
              <a:ext uri="{FF2B5EF4-FFF2-40B4-BE49-F238E27FC236}">
                <a16:creationId xmlns:a16="http://schemas.microsoft.com/office/drawing/2014/main" id="{EB6C5E0A-C36B-2C45-83A1-DC940B5253FE}"/>
              </a:ext>
            </a:extLst>
          </p:cNvPr>
          <p:cNvSpPr>
            <a:spLocks noGrp="1"/>
          </p:cNvSpPr>
          <p:nvPr>
            <p:ph type="body" idx="1"/>
          </p:nvPr>
        </p:nvSpPr>
        <p:spPr>
          <a:xfrm>
            <a:off x="609547" y="2253729"/>
            <a:ext cx="16662507" cy="4315022"/>
          </a:xfrm>
          <a:solidFill>
            <a:schemeClr val="bg1">
              <a:lumMod val="95000"/>
            </a:schemeClr>
          </a:solidFill>
          <a:ln>
            <a:solidFill>
              <a:schemeClr val="tx1">
                <a:lumMod val="50000"/>
              </a:schemeClr>
            </a:solidFill>
          </a:ln>
        </p:spPr>
        <p:txBody>
          <a:bodyPr/>
          <a:lstStyle/>
          <a:p>
            <a:pPr marL="0" indent="0">
              <a:buNone/>
            </a:pPr>
            <a:r>
              <a:rPr lang="en-US" sz="3200" dirty="0"/>
              <a:t>patients = {Patient.*};</a:t>
            </a:r>
          </a:p>
          <a:p>
            <a:pPr marL="0" indent="0">
              <a:buNone/>
            </a:pPr>
            <a:endParaRPr lang="en-US" sz="3200" dirty="0"/>
          </a:p>
          <a:p>
            <a:pPr marL="0" indent="0">
              <a:buNone/>
            </a:pPr>
            <a:r>
              <a:rPr lang="en-US" sz="3200" dirty="0" err="1"/>
              <a:t>tmp</a:t>
            </a:r>
            <a:r>
              <a:rPr lang="en-US" sz="3200" dirty="0"/>
              <a:t> = SELECT p FROM </a:t>
            </a:r>
            <a:r>
              <a:rPr lang="en-US" sz="3200" dirty="0" err="1"/>
              <a:t>patients:p</a:t>
            </a:r>
            <a:r>
              <a:rPr lang="en-US" sz="3200" dirty="0"/>
              <a:t> - (</a:t>
            </a:r>
            <a:r>
              <a:rPr lang="en-US" sz="3200" dirty="0" err="1"/>
              <a:t>patientVisit:e</a:t>
            </a:r>
            <a:r>
              <a:rPr lang="en-US" sz="3200" dirty="0"/>
              <a:t>) -&gt; </a:t>
            </a:r>
            <a:r>
              <a:rPr lang="en-US" sz="3200" dirty="0" err="1"/>
              <a:t>Visit:v</a:t>
            </a:r>
            <a:endParaRPr lang="en-US" sz="3200" dirty="0"/>
          </a:p>
          <a:p>
            <a:pPr marL="0" indent="0">
              <a:buNone/>
            </a:pPr>
            <a:r>
              <a:rPr lang="en-US" sz="3200" dirty="0"/>
              <a:t>       ACCUM @@</a:t>
            </a:r>
            <a:r>
              <a:rPr lang="en-US" sz="3200" dirty="0" err="1"/>
              <a:t>patientVisit</a:t>
            </a:r>
            <a:r>
              <a:rPr lang="en-US" sz="3200" dirty="0"/>
              <a:t> += (p, </a:t>
            </a:r>
            <a:r>
              <a:rPr lang="en-US" sz="3200" dirty="0" err="1"/>
              <a:t>p.FirstName</a:t>
            </a:r>
            <a:r>
              <a:rPr lang="en-US" sz="3200" dirty="0"/>
              <a:t> + " " + </a:t>
            </a:r>
            <a:r>
              <a:rPr lang="en-US" sz="3200" dirty="0" err="1"/>
              <a:t>p.LastName</a:t>
            </a:r>
            <a:r>
              <a:rPr lang="en-US" sz="3200" dirty="0"/>
              <a:t> -&gt; </a:t>
            </a:r>
            <a:r>
              <a:rPr lang="en-US" sz="3200" dirty="0" err="1"/>
              <a:t>p.outdegree</a:t>
            </a:r>
            <a:r>
              <a:rPr lang="en-US" sz="3200" dirty="0"/>
              <a:t>()),</a:t>
            </a:r>
          </a:p>
          <a:p>
            <a:pPr marL="0" indent="0">
              <a:buNone/>
            </a:pPr>
            <a:r>
              <a:rPr lang="en-US" sz="3200" dirty="0"/>
              <a:t>	           @@</a:t>
            </a:r>
            <a:r>
              <a:rPr lang="en-US" sz="3200" dirty="0" err="1"/>
              <a:t>fewestVisits</a:t>
            </a:r>
            <a:r>
              <a:rPr lang="en-US" sz="3200" dirty="0"/>
              <a:t> += </a:t>
            </a:r>
            <a:r>
              <a:rPr lang="en-US" sz="3200" dirty="0" err="1"/>
              <a:t>p.outdegree</a:t>
            </a:r>
            <a:r>
              <a:rPr lang="en-US" sz="3200" dirty="0"/>
              <a:t>(),</a:t>
            </a:r>
          </a:p>
          <a:p>
            <a:pPr marL="0" indent="0">
              <a:buNone/>
            </a:pPr>
            <a:r>
              <a:rPr lang="en-US" sz="3200" dirty="0"/>
              <a:t>	           @@</a:t>
            </a:r>
            <a:r>
              <a:rPr lang="en-US" sz="3200" dirty="0" err="1"/>
              <a:t>mostVisits</a:t>
            </a:r>
            <a:r>
              <a:rPr lang="en-US" sz="3200" dirty="0"/>
              <a:t> += </a:t>
            </a:r>
            <a:r>
              <a:rPr lang="en-US" sz="3200" dirty="0" err="1"/>
              <a:t>p.outdegree</a:t>
            </a:r>
            <a:r>
              <a:rPr lang="en-US" sz="3200" dirty="0"/>
              <a:t>(),</a:t>
            </a:r>
          </a:p>
          <a:p>
            <a:pPr marL="0" indent="0">
              <a:buNone/>
            </a:pPr>
            <a:r>
              <a:rPr lang="en-US" sz="3200" dirty="0"/>
              <a:t>	           @@</a:t>
            </a:r>
            <a:r>
              <a:rPr lang="en-US" sz="3200" dirty="0" err="1"/>
              <a:t>avgVisits</a:t>
            </a:r>
            <a:r>
              <a:rPr lang="en-US" sz="3200" dirty="0"/>
              <a:t> += </a:t>
            </a:r>
            <a:r>
              <a:rPr lang="en-US" sz="3200" dirty="0" err="1"/>
              <a:t>p.outdegree</a:t>
            </a:r>
            <a:r>
              <a:rPr lang="en-US" sz="3200" dirty="0"/>
              <a:t>();</a:t>
            </a:r>
          </a:p>
          <a:p>
            <a:pPr marL="0" indent="0">
              <a:buNone/>
            </a:pPr>
            <a:r>
              <a:rPr lang="en-US" sz="3200" dirty="0"/>
              <a:t>  </a:t>
            </a:r>
          </a:p>
          <a:p>
            <a:pPr marL="0" indent="0">
              <a:buNone/>
            </a:pPr>
            <a:r>
              <a:rPr lang="en-US" sz="3200" dirty="0"/>
              <a:t>	</a:t>
            </a:r>
            <a:endParaRPr lang="en-US" dirty="0"/>
          </a:p>
        </p:txBody>
      </p:sp>
      <p:sp>
        <p:nvSpPr>
          <p:cNvPr id="4" name="Slide Number Placeholder 3">
            <a:extLst>
              <a:ext uri="{FF2B5EF4-FFF2-40B4-BE49-F238E27FC236}">
                <a16:creationId xmlns:a16="http://schemas.microsoft.com/office/drawing/2014/main" id="{57EEA2D1-5260-8149-BAC3-78FFA0DCB2A4}"/>
              </a:ext>
            </a:extLst>
          </p:cNvPr>
          <p:cNvSpPr>
            <a:spLocks noGrp="1"/>
          </p:cNvSpPr>
          <p:nvPr>
            <p:ph type="sldNum" idx="12"/>
          </p:nvPr>
        </p:nvSpPr>
        <p:spPr/>
        <p:txBody>
          <a:bodyPr/>
          <a:lstStyle/>
          <a:p>
            <a:fld id="{00000000-1234-1234-1234-123412341234}" type="slidenum">
              <a:rPr lang="en" smtClean="0"/>
              <a:pPr/>
              <a:t>77</a:t>
            </a:fld>
            <a:endParaRPr lang="en"/>
          </a:p>
        </p:txBody>
      </p:sp>
    </p:spTree>
    <p:extLst>
      <p:ext uri="{BB962C8B-B14F-4D97-AF65-F5344CB8AC3E}">
        <p14:creationId xmlns:p14="http://schemas.microsoft.com/office/powerpoint/2010/main" val="36404487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602F-7B06-4549-B9E3-74E8763DC525}"/>
              </a:ext>
            </a:extLst>
          </p:cNvPr>
          <p:cNvSpPr>
            <a:spLocks noGrp="1"/>
          </p:cNvSpPr>
          <p:nvPr>
            <p:ph type="title"/>
          </p:nvPr>
        </p:nvSpPr>
        <p:spPr/>
        <p:txBody>
          <a:bodyPr/>
          <a:lstStyle/>
          <a:p>
            <a:r>
              <a:rPr lang="en-US" dirty="0"/>
              <a:t>Sample Loops</a:t>
            </a:r>
          </a:p>
        </p:txBody>
      </p:sp>
      <p:sp>
        <p:nvSpPr>
          <p:cNvPr id="3" name="Text Placeholder 2">
            <a:extLst>
              <a:ext uri="{FF2B5EF4-FFF2-40B4-BE49-F238E27FC236}">
                <a16:creationId xmlns:a16="http://schemas.microsoft.com/office/drawing/2014/main" id="{6A5764EA-35FB-8E4D-AA12-DFDC4FE020F5}"/>
              </a:ext>
            </a:extLst>
          </p:cNvPr>
          <p:cNvSpPr>
            <a:spLocks noGrp="1"/>
          </p:cNvSpPr>
          <p:nvPr>
            <p:ph type="body" idx="1"/>
          </p:nvPr>
        </p:nvSpPr>
        <p:spPr>
          <a:xfrm>
            <a:off x="609547" y="2253729"/>
            <a:ext cx="16662507" cy="5125266"/>
          </a:xfrm>
          <a:solidFill>
            <a:schemeClr val="bg1">
              <a:lumMod val="95000"/>
            </a:schemeClr>
          </a:solidFill>
          <a:ln>
            <a:solidFill>
              <a:schemeClr val="tx1">
                <a:lumMod val="50000"/>
              </a:schemeClr>
            </a:solidFill>
          </a:ln>
        </p:spPr>
        <p:txBody>
          <a:bodyPr/>
          <a:lstStyle/>
          <a:p>
            <a:pPr marL="0" indent="0">
              <a:buNone/>
            </a:pPr>
            <a:r>
              <a:rPr lang="en-US" dirty="0"/>
              <a:t>FOREACH patient IN @@</a:t>
            </a:r>
            <a:r>
              <a:rPr lang="en-US" dirty="0" err="1"/>
              <a:t>patientVisit</a:t>
            </a:r>
            <a:r>
              <a:rPr lang="en-US" dirty="0"/>
              <a:t> DO</a:t>
            </a:r>
          </a:p>
          <a:p>
            <a:pPr marL="0" indent="0">
              <a:buNone/>
            </a:pPr>
            <a:r>
              <a:rPr lang="en-US" dirty="0"/>
              <a:t>	   PRINT </a:t>
            </a:r>
            <a:r>
              <a:rPr lang="en-US" dirty="0" err="1"/>
              <a:t>patient.name</a:t>
            </a:r>
            <a:r>
              <a:rPr lang="en-US" dirty="0"/>
              <a:t> + " had " + </a:t>
            </a:r>
            <a:r>
              <a:rPr lang="en-US" dirty="0" err="1"/>
              <a:t>to_string</a:t>
            </a:r>
            <a:r>
              <a:rPr lang="en-US" dirty="0"/>
              <a:t>(</a:t>
            </a:r>
            <a:r>
              <a:rPr lang="en-US" dirty="0" err="1"/>
              <a:t>patient.visitCount</a:t>
            </a:r>
            <a:r>
              <a:rPr lang="en-US" dirty="0"/>
              <a:t>) + " visits.";</a:t>
            </a:r>
          </a:p>
          <a:p>
            <a:pPr marL="0" indent="0">
              <a:buNone/>
            </a:pPr>
            <a:r>
              <a:rPr lang="en-US" dirty="0"/>
              <a:t>	END;</a:t>
            </a:r>
          </a:p>
          <a:p>
            <a:pPr marL="0" indent="0">
              <a:buNone/>
            </a:pPr>
            <a:endParaRPr lang="en-US" dirty="0"/>
          </a:p>
          <a:p>
            <a:pPr marL="0" indent="0">
              <a:buNone/>
            </a:pPr>
            <a:r>
              <a:rPr lang="en-US" dirty="0"/>
              <a:t>	FOREACH patient IN @@</a:t>
            </a:r>
            <a:r>
              <a:rPr lang="en-US" dirty="0" err="1"/>
              <a:t>patientVisit</a:t>
            </a:r>
            <a:r>
              <a:rPr lang="en-US" dirty="0"/>
              <a:t> DO</a:t>
            </a:r>
          </a:p>
          <a:p>
            <a:pPr marL="0" indent="0">
              <a:buNone/>
            </a:pPr>
            <a:r>
              <a:rPr lang="en-US" dirty="0"/>
              <a:t>	   IF </a:t>
            </a:r>
            <a:r>
              <a:rPr lang="en-US" dirty="0" err="1"/>
              <a:t>patient.visitCount</a:t>
            </a:r>
            <a:r>
              <a:rPr lang="en-US" dirty="0"/>
              <a:t> &lt;= </a:t>
            </a:r>
            <a:r>
              <a:rPr lang="en-US" dirty="0" err="1"/>
              <a:t>upperbound</a:t>
            </a:r>
            <a:r>
              <a:rPr lang="en-US" dirty="0"/>
              <a:t> THEN </a:t>
            </a:r>
          </a:p>
          <a:p>
            <a:pPr marL="0" indent="0">
              <a:buNone/>
            </a:pPr>
            <a:r>
              <a:rPr lang="en-US" dirty="0"/>
              <a:t>	      PRINT </a:t>
            </a:r>
            <a:r>
              <a:rPr lang="en-US" dirty="0" err="1"/>
              <a:t>patient.name</a:t>
            </a:r>
            <a:r>
              <a:rPr lang="en-US" dirty="0"/>
              <a:t> + " had " + </a:t>
            </a:r>
            <a:r>
              <a:rPr lang="en-US" dirty="0" err="1"/>
              <a:t>to_string</a:t>
            </a:r>
            <a:r>
              <a:rPr lang="en-US" dirty="0"/>
              <a:t>(</a:t>
            </a:r>
            <a:r>
              <a:rPr lang="en-US" dirty="0" err="1"/>
              <a:t>patient.visitCount</a:t>
            </a:r>
            <a:r>
              <a:rPr lang="en-US" dirty="0"/>
              <a:t>) + " visits.";</a:t>
            </a:r>
          </a:p>
          <a:p>
            <a:pPr marL="0" indent="0">
              <a:buNone/>
            </a:pPr>
            <a:r>
              <a:rPr lang="en-US" dirty="0"/>
              <a:t>	   END;</a:t>
            </a:r>
          </a:p>
          <a:p>
            <a:pPr marL="0" indent="0">
              <a:buNone/>
            </a:pPr>
            <a:r>
              <a:rPr lang="en-US" dirty="0"/>
              <a:t>	END;</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5D9C70E-1556-0548-8BE7-91CE6BA3BE0E}"/>
              </a:ext>
            </a:extLst>
          </p:cNvPr>
          <p:cNvSpPr>
            <a:spLocks noGrp="1"/>
          </p:cNvSpPr>
          <p:nvPr>
            <p:ph type="sldNum" idx="12"/>
          </p:nvPr>
        </p:nvSpPr>
        <p:spPr/>
        <p:txBody>
          <a:bodyPr/>
          <a:lstStyle/>
          <a:p>
            <a:fld id="{00000000-1234-1234-1234-123412341234}" type="slidenum">
              <a:rPr lang="en" smtClean="0"/>
              <a:pPr/>
              <a:t>78</a:t>
            </a:fld>
            <a:endParaRPr lang="en"/>
          </a:p>
        </p:txBody>
      </p:sp>
    </p:spTree>
    <p:extLst>
      <p:ext uri="{BB962C8B-B14F-4D97-AF65-F5344CB8AC3E}">
        <p14:creationId xmlns:p14="http://schemas.microsoft.com/office/powerpoint/2010/main" val="2329313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08CE66-5A74-FA4E-881A-FFC577633C0C}"/>
              </a:ext>
            </a:extLst>
          </p:cNvPr>
          <p:cNvSpPr>
            <a:spLocks noGrp="1"/>
          </p:cNvSpPr>
          <p:nvPr>
            <p:ph type="title"/>
          </p:nvPr>
        </p:nvSpPr>
        <p:spPr/>
        <p:txBody>
          <a:bodyPr/>
          <a:lstStyle/>
          <a:p>
            <a:r>
              <a:rPr lang="en-US" dirty="0"/>
              <a:t>Query Results</a:t>
            </a:r>
          </a:p>
        </p:txBody>
      </p:sp>
      <p:sp>
        <p:nvSpPr>
          <p:cNvPr id="4" name="Slide Number Placeholder 3">
            <a:extLst>
              <a:ext uri="{FF2B5EF4-FFF2-40B4-BE49-F238E27FC236}">
                <a16:creationId xmlns:a16="http://schemas.microsoft.com/office/drawing/2014/main" id="{7FDFA23E-C1A3-8848-B3B8-ECCE15E0E434}"/>
              </a:ext>
            </a:extLst>
          </p:cNvPr>
          <p:cNvSpPr>
            <a:spLocks noGrp="1"/>
          </p:cNvSpPr>
          <p:nvPr>
            <p:ph type="sldNum" sz="quarter" idx="12"/>
          </p:nvPr>
        </p:nvSpPr>
        <p:spPr/>
        <p:txBody>
          <a:bodyPr/>
          <a:lstStyle/>
          <a:p>
            <a:fld id="{00000000-1234-1234-1234-123412341234}" type="slidenum">
              <a:rPr lang="en" smtClean="0"/>
              <a:pPr/>
              <a:t>79</a:t>
            </a:fld>
            <a:endParaRPr lang="en"/>
          </a:p>
        </p:txBody>
      </p:sp>
      <p:sp>
        <p:nvSpPr>
          <p:cNvPr id="3" name="Text Placeholder 2">
            <a:extLst>
              <a:ext uri="{FF2B5EF4-FFF2-40B4-BE49-F238E27FC236}">
                <a16:creationId xmlns:a16="http://schemas.microsoft.com/office/drawing/2014/main" id="{96DDBFCC-AD77-4244-AD24-60D6FCE64054}"/>
              </a:ext>
            </a:extLst>
          </p:cNvPr>
          <p:cNvSpPr>
            <a:spLocks noGrp="1"/>
          </p:cNvSpPr>
          <p:nvPr>
            <p:ph type="body" idx="4294967295"/>
          </p:nvPr>
        </p:nvSpPr>
        <p:spPr>
          <a:xfrm>
            <a:off x="1913860" y="2254250"/>
            <a:ext cx="7187610" cy="2955703"/>
          </a:xfrm>
          <a:solidFill>
            <a:schemeClr val="bg1">
              <a:lumMod val="95000"/>
            </a:schemeClr>
          </a:solidFill>
        </p:spPr>
        <p:txBody>
          <a:bodyPr/>
          <a:lstStyle/>
          <a:p>
            <a:pPr marL="0" indent="0">
              <a:buNone/>
            </a:pPr>
            <a:r>
              <a:rPr lang="en-US" sz="4400" dirty="0"/>
              <a:t>Most Visits: 1,185 </a:t>
            </a:r>
          </a:p>
          <a:p>
            <a:pPr marL="0" indent="0">
              <a:buNone/>
            </a:pPr>
            <a:r>
              <a:rPr lang="en-US" sz="4400" dirty="0"/>
              <a:t>Fewest Visits: 21 </a:t>
            </a:r>
          </a:p>
          <a:p>
            <a:pPr marL="0" indent="0">
              <a:buNone/>
            </a:pPr>
            <a:r>
              <a:rPr lang="en-US" sz="4400" dirty="0"/>
              <a:t>Avg Visits: 166.262</a:t>
            </a:r>
          </a:p>
        </p:txBody>
      </p:sp>
    </p:spTree>
    <p:extLst>
      <p:ext uri="{BB962C8B-B14F-4D97-AF65-F5344CB8AC3E}">
        <p14:creationId xmlns:p14="http://schemas.microsoft.com/office/powerpoint/2010/main" val="4105943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9C1187-01CB-2B46-9812-728F6817E987}"/>
              </a:ext>
            </a:extLst>
          </p:cNvPr>
          <p:cNvSpPr>
            <a:spLocks noGrp="1"/>
          </p:cNvSpPr>
          <p:nvPr>
            <p:ph type="title"/>
          </p:nvPr>
        </p:nvSpPr>
        <p:spPr/>
        <p:txBody>
          <a:bodyPr/>
          <a:lstStyle/>
          <a:p>
            <a:r>
              <a:rPr lang="en-US" dirty="0"/>
              <a:t>Sample Dependency Graph</a:t>
            </a:r>
          </a:p>
        </p:txBody>
      </p:sp>
      <p:sp>
        <p:nvSpPr>
          <p:cNvPr id="5" name="Footer Placeholder 4">
            <a:extLst>
              <a:ext uri="{FF2B5EF4-FFF2-40B4-BE49-F238E27FC236}">
                <a16:creationId xmlns:a16="http://schemas.microsoft.com/office/drawing/2014/main" id="{87D6EC30-542D-1C4A-B282-B9989F6CF76E}"/>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BD2F54E-2DA8-824D-89F6-73CC1C442CB1}"/>
              </a:ext>
            </a:extLst>
          </p:cNvPr>
          <p:cNvSpPr>
            <a:spLocks noGrp="1"/>
          </p:cNvSpPr>
          <p:nvPr>
            <p:ph type="sldNum" sz="quarter" idx="12"/>
          </p:nvPr>
        </p:nvSpPr>
        <p:spPr/>
        <p:txBody>
          <a:bodyPr/>
          <a:lstStyle/>
          <a:p>
            <a:fld id="{3310D8EA-3107-4873-B9AB-DD7D3E79053A}" type="slidenum">
              <a:rPr lang="en-US" smtClean="0"/>
              <a:t>8</a:t>
            </a:fld>
            <a:endParaRPr lang="en-US"/>
          </a:p>
        </p:txBody>
      </p:sp>
      <p:sp>
        <p:nvSpPr>
          <p:cNvPr id="9" name="Oval 8">
            <a:extLst>
              <a:ext uri="{FF2B5EF4-FFF2-40B4-BE49-F238E27FC236}">
                <a16:creationId xmlns:a16="http://schemas.microsoft.com/office/drawing/2014/main" id="{7096C5BB-F79B-CE43-8748-961A289993E5}"/>
              </a:ext>
            </a:extLst>
          </p:cNvPr>
          <p:cNvSpPr/>
          <p:nvPr/>
        </p:nvSpPr>
        <p:spPr>
          <a:xfrm>
            <a:off x="1051945" y="1770312"/>
            <a:ext cx="2870790" cy="13184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Teaching a</a:t>
            </a:r>
          </a:p>
          <a:p>
            <a:pPr algn="ctr"/>
            <a:r>
              <a:rPr lang="en-US" dirty="0"/>
              <a:t>Graph Class</a:t>
            </a:r>
          </a:p>
        </p:txBody>
      </p:sp>
      <p:sp>
        <p:nvSpPr>
          <p:cNvPr id="10" name="Oval 9">
            <a:extLst>
              <a:ext uri="{FF2B5EF4-FFF2-40B4-BE49-F238E27FC236}">
                <a16:creationId xmlns:a16="http://schemas.microsoft.com/office/drawing/2014/main" id="{ECA86707-1959-EA46-8DB2-3DC8E18CEF85}"/>
              </a:ext>
            </a:extLst>
          </p:cNvPr>
          <p:cNvSpPr/>
          <p:nvPr/>
        </p:nvSpPr>
        <p:spPr>
          <a:xfrm>
            <a:off x="4453506" y="2763443"/>
            <a:ext cx="3313814" cy="13184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TigerGraph</a:t>
            </a:r>
          </a:p>
          <a:p>
            <a:pPr algn="ctr"/>
            <a:r>
              <a:rPr lang="en-US" dirty="0"/>
              <a:t>Docker Image</a:t>
            </a:r>
          </a:p>
        </p:txBody>
      </p:sp>
      <p:sp>
        <p:nvSpPr>
          <p:cNvPr id="12" name="Oval 11">
            <a:extLst>
              <a:ext uri="{FF2B5EF4-FFF2-40B4-BE49-F238E27FC236}">
                <a16:creationId xmlns:a16="http://schemas.microsoft.com/office/drawing/2014/main" id="{79E8559C-DFF2-D94E-9460-E1796849FA61}"/>
              </a:ext>
            </a:extLst>
          </p:cNvPr>
          <p:cNvSpPr/>
          <p:nvPr/>
        </p:nvSpPr>
        <p:spPr>
          <a:xfrm>
            <a:off x="13583309" y="6300103"/>
            <a:ext cx="2938544"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PulseSecure</a:t>
            </a:r>
          </a:p>
          <a:p>
            <a:pPr algn="ctr"/>
            <a:r>
              <a:rPr lang="en-US" dirty="0"/>
              <a:t>Bug Fix</a:t>
            </a:r>
          </a:p>
        </p:txBody>
      </p:sp>
      <p:sp>
        <p:nvSpPr>
          <p:cNvPr id="13" name="Oval 12">
            <a:extLst>
              <a:ext uri="{FF2B5EF4-FFF2-40B4-BE49-F238E27FC236}">
                <a16:creationId xmlns:a16="http://schemas.microsoft.com/office/drawing/2014/main" id="{C176CA47-BF14-5E4F-8F6F-D32F4693C95F}"/>
              </a:ext>
            </a:extLst>
          </p:cNvPr>
          <p:cNvSpPr/>
          <p:nvPr/>
        </p:nvSpPr>
        <p:spPr>
          <a:xfrm>
            <a:off x="6939333" y="5486240"/>
            <a:ext cx="1935541"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Mac</a:t>
            </a:r>
          </a:p>
          <a:p>
            <a:pPr algn="ctr"/>
            <a:r>
              <a:rPr lang="en-US" dirty="0"/>
              <a:t>Docker</a:t>
            </a:r>
          </a:p>
        </p:txBody>
      </p:sp>
      <p:sp>
        <p:nvSpPr>
          <p:cNvPr id="14" name="Oval 13">
            <a:extLst>
              <a:ext uri="{FF2B5EF4-FFF2-40B4-BE49-F238E27FC236}">
                <a16:creationId xmlns:a16="http://schemas.microsoft.com/office/drawing/2014/main" id="{98B05328-B13F-D74F-BF35-653BC454D57C}"/>
              </a:ext>
            </a:extLst>
          </p:cNvPr>
          <p:cNvSpPr/>
          <p:nvPr/>
        </p:nvSpPr>
        <p:spPr>
          <a:xfrm>
            <a:off x="10283259" y="5289410"/>
            <a:ext cx="3300050"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Windows 10</a:t>
            </a:r>
          </a:p>
          <a:p>
            <a:pPr algn="ctr"/>
            <a:r>
              <a:rPr lang="en-US" dirty="0"/>
              <a:t>Docker</a:t>
            </a:r>
          </a:p>
        </p:txBody>
      </p:sp>
      <p:cxnSp>
        <p:nvCxnSpPr>
          <p:cNvPr id="16" name="Straight Arrow Connector 15">
            <a:extLst>
              <a:ext uri="{FF2B5EF4-FFF2-40B4-BE49-F238E27FC236}">
                <a16:creationId xmlns:a16="http://schemas.microsoft.com/office/drawing/2014/main" id="{669BE80C-F079-AD47-9039-F923081266D2}"/>
              </a:ext>
            </a:extLst>
          </p:cNvPr>
          <p:cNvCxnSpPr>
            <a:cxnSpLocks/>
            <a:stCxn id="51" idx="5"/>
            <a:endCxn id="14" idx="0"/>
          </p:cNvCxnSpPr>
          <p:nvPr/>
        </p:nvCxnSpPr>
        <p:spPr>
          <a:xfrm>
            <a:off x="10517210" y="4286628"/>
            <a:ext cx="1416074" cy="100278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A5FFDF6-66D8-7947-AB48-2D2763C80F8C}"/>
              </a:ext>
            </a:extLst>
          </p:cNvPr>
          <p:cNvSpPr/>
          <p:nvPr/>
        </p:nvSpPr>
        <p:spPr>
          <a:xfrm>
            <a:off x="10644765" y="7384023"/>
            <a:ext cx="2938544"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PulseSecure</a:t>
            </a:r>
          </a:p>
          <a:p>
            <a:pPr algn="ctr"/>
            <a:r>
              <a:rPr lang="en-US" dirty="0"/>
              <a:t>Installer</a:t>
            </a:r>
          </a:p>
        </p:txBody>
      </p:sp>
      <p:cxnSp>
        <p:nvCxnSpPr>
          <p:cNvPr id="18" name="Straight Arrow Connector 17">
            <a:extLst>
              <a:ext uri="{FF2B5EF4-FFF2-40B4-BE49-F238E27FC236}">
                <a16:creationId xmlns:a16="http://schemas.microsoft.com/office/drawing/2014/main" id="{A52F9B4E-8BBA-AD4A-9DAF-9E819F9C4E1C}"/>
              </a:ext>
            </a:extLst>
          </p:cNvPr>
          <p:cNvCxnSpPr>
            <a:cxnSpLocks/>
            <a:stCxn id="9" idx="6"/>
            <a:endCxn id="10" idx="1"/>
          </p:cNvCxnSpPr>
          <p:nvPr/>
        </p:nvCxnSpPr>
        <p:spPr>
          <a:xfrm>
            <a:off x="3922735" y="2429531"/>
            <a:ext cx="1016068" cy="52699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5EBFCF-AF8E-7643-B78C-E41758262E0D}"/>
              </a:ext>
            </a:extLst>
          </p:cNvPr>
          <p:cNvCxnSpPr>
            <a:cxnSpLocks/>
            <a:stCxn id="51" idx="3"/>
            <a:endCxn id="13" idx="0"/>
          </p:cNvCxnSpPr>
          <p:nvPr/>
        </p:nvCxnSpPr>
        <p:spPr>
          <a:xfrm flipH="1">
            <a:off x="7907104" y="4286628"/>
            <a:ext cx="915812" cy="119961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D4D6E3C-25F9-EB41-950D-6B01E233EF31}"/>
              </a:ext>
            </a:extLst>
          </p:cNvPr>
          <p:cNvSpPr txBox="1"/>
          <p:nvPr/>
        </p:nvSpPr>
        <p:spPr>
          <a:xfrm>
            <a:off x="4371024" y="2061961"/>
            <a:ext cx="1931939" cy="464614"/>
          </a:xfrm>
          <a:prstGeom prst="rect">
            <a:avLst/>
          </a:prstGeom>
          <a:noFill/>
        </p:spPr>
        <p:txBody>
          <a:bodyPr wrap="none" rtlCol="0">
            <a:spAutoFit/>
          </a:bodyPr>
          <a:lstStyle/>
          <a:p>
            <a:r>
              <a:rPr lang="en-US" dirty="0"/>
              <a:t>Depends On</a:t>
            </a:r>
          </a:p>
        </p:txBody>
      </p:sp>
      <p:sp>
        <p:nvSpPr>
          <p:cNvPr id="26" name="TextBox 25">
            <a:extLst>
              <a:ext uri="{FF2B5EF4-FFF2-40B4-BE49-F238E27FC236}">
                <a16:creationId xmlns:a16="http://schemas.microsoft.com/office/drawing/2014/main" id="{6770E189-654E-194B-9986-CDFAD8AA6BF9}"/>
              </a:ext>
            </a:extLst>
          </p:cNvPr>
          <p:cNvSpPr txBox="1"/>
          <p:nvPr/>
        </p:nvSpPr>
        <p:spPr>
          <a:xfrm>
            <a:off x="11078857" y="3886559"/>
            <a:ext cx="1931939" cy="464614"/>
          </a:xfrm>
          <a:prstGeom prst="rect">
            <a:avLst/>
          </a:prstGeom>
          <a:noFill/>
        </p:spPr>
        <p:txBody>
          <a:bodyPr wrap="none" rtlCol="0">
            <a:spAutoFit/>
          </a:bodyPr>
          <a:lstStyle/>
          <a:p>
            <a:r>
              <a:rPr lang="en-US" dirty="0"/>
              <a:t>Depends On</a:t>
            </a:r>
          </a:p>
        </p:txBody>
      </p:sp>
      <p:sp>
        <p:nvSpPr>
          <p:cNvPr id="27" name="TextBox 26">
            <a:extLst>
              <a:ext uri="{FF2B5EF4-FFF2-40B4-BE49-F238E27FC236}">
                <a16:creationId xmlns:a16="http://schemas.microsoft.com/office/drawing/2014/main" id="{C2365EE6-297C-8E45-9F3D-C4CE31E792AE}"/>
              </a:ext>
            </a:extLst>
          </p:cNvPr>
          <p:cNvSpPr txBox="1"/>
          <p:nvPr/>
        </p:nvSpPr>
        <p:spPr>
          <a:xfrm>
            <a:off x="13684820" y="5543890"/>
            <a:ext cx="1931939" cy="464614"/>
          </a:xfrm>
          <a:prstGeom prst="rect">
            <a:avLst/>
          </a:prstGeom>
          <a:noFill/>
        </p:spPr>
        <p:txBody>
          <a:bodyPr wrap="none" rtlCol="0">
            <a:spAutoFit/>
          </a:bodyPr>
          <a:lstStyle/>
          <a:p>
            <a:r>
              <a:rPr lang="en-US" dirty="0"/>
              <a:t>Depends On</a:t>
            </a:r>
          </a:p>
        </p:txBody>
      </p:sp>
      <p:cxnSp>
        <p:nvCxnSpPr>
          <p:cNvPr id="28" name="Straight Arrow Connector 27">
            <a:extLst>
              <a:ext uri="{FF2B5EF4-FFF2-40B4-BE49-F238E27FC236}">
                <a16:creationId xmlns:a16="http://schemas.microsoft.com/office/drawing/2014/main" id="{9A7BF6BD-B3E1-7E4B-AC36-C86E126092BE}"/>
              </a:ext>
            </a:extLst>
          </p:cNvPr>
          <p:cNvCxnSpPr>
            <a:cxnSpLocks/>
            <a:stCxn id="14" idx="5"/>
          </p:cNvCxnSpPr>
          <p:nvPr/>
        </p:nvCxnSpPr>
        <p:spPr>
          <a:xfrm>
            <a:off x="13100028" y="6223314"/>
            <a:ext cx="584792" cy="58107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8C92F40-CF0F-154D-A6B3-6B743BCFE8BF}"/>
              </a:ext>
            </a:extLst>
          </p:cNvPr>
          <p:cNvSpPr/>
          <p:nvPr/>
        </p:nvSpPr>
        <p:spPr>
          <a:xfrm>
            <a:off x="6095357" y="7769942"/>
            <a:ext cx="3343926"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PulseSecure</a:t>
            </a:r>
          </a:p>
          <a:p>
            <a:pPr algn="ctr"/>
            <a:r>
              <a:rPr lang="en-US" dirty="0"/>
              <a:t>Installer Testing</a:t>
            </a:r>
          </a:p>
        </p:txBody>
      </p:sp>
      <p:cxnSp>
        <p:nvCxnSpPr>
          <p:cNvPr id="32" name="Straight Arrow Connector 31">
            <a:extLst>
              <a:ext uri="{FF2B5EF4-FFF2-40B4-BE49-F238E27FC236}">
                <a16:creationId xmlns:a16="http://schemas.microsoft.com/office/drawing/2014/main" id="{4C5B183A-1D3B-8A4D-B631-BC9AE227082D}"/>
              </a:ext>
            </a:extLst>
          </p:cNvPr>
          <p:cNvCxnSpPr>
            <a:cxnSpLocks/>
            <a:stCxn id="12" idx="3"/>
            <a:endCxn id="17" idx="7"/>
          </p:cNvCxnSpPr>
          <p:nvPr/>
        </p:nvCxnSpPr>
        <p:spPr>
          <a:xfrm flipH="1">
            <a:off x="13152969" y="7234007"/>
            <a:ext cx="860680" cy="310249"/>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6BEAD4-1169-4840-A751-CE543FF769EA}"/>
              </a:ext>
            </a:extLst>
          </p:cNvPr>
          <p:cNvSpPr txBox="1"/>
          <p:nvPr/>
        </p:nvSpPr>
        <p:spPr>
          <a:xfrm>
            <a:off x="8391854" y="4938747"/>
            <a:ext cx="1931939" cy="464614"/>
          </a:xfrm>
          <a:prstGeom prst="rect">
            <a:avLst/>
          </a:prstGeom>
          <a:noFill/>
        </p:spPr>
        <p:txBody>
          <a:bodyPr wrap="none" rtlCol="0">
            <a:spAutoFit/>
          </a:bodyPr>
          <a:lstStyle/>
          <a:p>
            <a:r>
              <a:rPr lang="en-US" dirty="0"/>
              <a:t>Depends On</a:t>
            </a:r>
          </a:p>
        </p:txBody>
      </p:sp>
      <p:cxnSp>
        <p:nvCxnSpPr>
          <p:cNvPr id="46" name="Straight Arrow Connector 45">
            <a:extLst>
              <a:ext uri="{FF2B5EF4-FFF2-40B4-BE49-F238E27FC236}">
                <a16:creationId xmlns:a16="http://schemas.microsoft.com/office/drawing/2014/main" id="{97683250-AC45-624E-9E05-A19BB6A9D06A}"/>
              </a:ext>
            </a:extLst>
          </p:cNvPr>
          <p:cNvCxnSpPr>
            <a:cxnSpLocks/>
            <a:stCxn id="10" idx="6"/>
            <a:endCxn id="51" idx="2"/>
          </p:cNvCxnSpPr>
          <p:nvPr/>
        </p:nvCxnSpPr>
        <p:spPr>
          <a:xfrm>
            <a:off x="7767320" y="3422662"/>
            <a:ext cx="704696" cy="397829"/>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2A933925-8A69-6444-A0AA-33E3653D7C7D}"/>
              </a:ext>
            </a:extLst>
          </p:cNvPr>
          <p:cNvSpPr/>
          <p:nvPr/>
        </p:nvSpPr>
        <p:spPr>
          <a:xfrm>
            <a:off x="8472016" y="3161272"/>
            <a:ext cx="2396094" cy="13184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16GB</a:t>
            </a:r>
          </a:p>
          <a:p>
            <a:pPr algn="ctr"/>
            <a:r>
              <a:rPr lang="en-US" dirty="0"/>
              <a:t>Desktop</a:t>
            </a:r>
          </a:p>
        </p:txBody>
      </p:sp>
      <p:cxnSp>
        <p:nvCxnSpPr>
          <p:cNvPr id="55" name="Straight Arrow Connector 54">
            <a:extLst>
              <a:ext uri="{FF2B5EF4-FFF2-40B4-BE49-F238E27FC236}">
                <a16:creationId xmlns:a16="http://schemas.microsoft.com/office/drawing/2014/main" id="{3783088A-0EB6-294B-A287-D48C978C2741}"/>
              </a:ext>
            </a:extLst>
          </p:cNvPr>
          <p:cNvCxnSpPr>
            <a:cxnSpLocks/>
            <a:stCxn id="17" idx="2"/>
            <a:endCxn id="31" idx="6"/>
          </p:cNvCxnSpPr>
          <p:nvPr/>
        </p:nvCxnSpPr>
        <p:spPr>
          <a:xfrm flipH="1">
            <a:off x="9439283" y="7931092"/>
            <a:ext cx="1205482" cy="385919"/>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BB99717-C8CE-7846-96C5-FC09165E99A9}"/>
              </a:ext>
            </a:extLst>
          </p:cNvPr>
          <p:cNvSpPr/>
          <p:nvPr/>
        </p:nvSpPr>
        <p:spPr>
          <a:xfrm>
            <a:off x="2645762" y="7783284"/>
            <a:ext cx="2244113" cy="1094137"/>
          </a:xfrm>
          <a:prstGeom prst="ellipse">
            <a:avLst/>
          </a:prstGeom>
          <a:solidFill>
            <a:srgbClr val="008770"/>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Finish</a:t>
            </a:r>
          </a:p>
        </p:txBody>
      </p:sp>
      <p:cxnSp>
        <p:nvCxnSpPr>
          <p:cNvPr id="61" name="Straight Arrow Connector 60">
            <a:extLst>
              <a:ext uri="{FF2B5EF4-FFF2-40B4-BE49-F238E27FC236}">
                <a16:creationId xmlns:a16="http://schemas.microsoft.com/office/drawing/2014/main" id="{F14582ED-A9E5-3545-8935-865D4C58AD36}"/>
              </a:ext>
            </a:extLst>
          </p:cNvPr>
          <p:cNvCxnSpPr>
            <a:cxnSpLocks/>
            <a:stCxn id="13" idx="3"/>
            <a:endCxn id="60" idx="7"/>
          </p:cNvCxnSpPr>
          <p:nvPr/>
        </p:nvCxnSpPr>
        <p:spPr>
          <a:xfrm flipH="1">
            <a:off x="4561232" y="6420144"/>
            <a:ext cx="2661554" cy="152337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E6E96D4-EFC2-564F-BBEB-CBDE63C5D505}"/>
              </a:ext>
            </a:extLst>
          </p:cNvPr>
          <p:cNvCxnSpPr>
            <a:cxnSpLocks/>
            <a:stCxn id="31" idx="2"/>
            <a:endCxn id="60" idx="6"/>
          </p:cNvCxnSpPr>
          <p:nvPr/>
        </p:nvCxnSpPr>
        <p:spPr>
          <a:xfrm flipH="1">
            <a:off x="4889875" y="8317011"/>
            <a:ext cx="1205482" cy="1334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B8BC9F6-7D9C-6D4C-A85B-6A69B11EE754}"/>
              </a:ext>
            </a:extLst>
          </p:cNvPr>
          <p:cNvSpPr txBox="1"/>
          <p:nvPr/>
        </p:nvSpPr>
        <p:spPr>
          <a:xfrm>
            <a:off x="13583309" y="7478903"/>
            <a:ext cx="1931939" cy="464614"/>
          </a:xfrm>
          <a:prstGeom prst="rect">
            <a:avLst/>
          </a:prstGeom>
          <a:noFill/>
        </p:spPr>
        <p:txBody>
          <a:bodyPr wrap="none" rtlCol="0">
            <a:spAutoFit/>
          </a:bodyPr>
          <a:lstStyle/>
          <a:p>
            <a:r>
              <a:rPr lang="en-US" dirty="0"/>
              <a:t>Depends On</a:t>
            </a:r>
          </a:p>
        </p:txBody>
      </p:sp>
      <p:sp>
        <p:nvSpPr>
          <p:cNvPr id="70" name="TextBox 69">
            <a:extLst>
              <a:ext uri="{FF2B5EF4-FFF2-40B4-BE49-F238E27FC236}">
                <a16:creationId xmlns:a16="http://schemas.microsoft.com/office/drawing/2014/main" id="{588A8C4E-3F9E-234A-B88D-E6A7E7308449}"/>
              </a:ext>
            </a:extLst>
          </p:cNvPr>
          <p:cNvSpPr txBox="1"/>
          <p:nvPr/>
        </p:nvSpPr>
        <p:spPr>
          <a:xfrm>
            <a:off x="9439283" y="8441070"/>
            <a:ext cx="1931939" cy="464614"/>
          </a:xfrm>
          <a:prstGeom prst="rect">
            <a:avLst/>
          </a:prstGeom>
          <a:noFill/>
        </p:spPr>
        <p:txBody>
          <a:bodyPr wrap="none" rtlCol="0">
            <a:spAutoFit/>
          </a:bodyPr>
          <a:lstStyle/>
          <a:p>
            <a:r>
              <a:rPr lang="en-US" dirty="0"/>
              <a:t>Depends On</a:t>
            </a:r>
          </a:p>
        </p:txBody>
      </p:sp>
      <p:sp>
        <p:nvSpPr>
          <p:cNvPr id="74" name="Oval 73">
            <a:extLst>
              <a:ext uri="{FF2B5EF4-FFF2-40B4-BE49-F238E27FC236}">
                <a16:creationId xmlns:a16="http://schemas.microsoft.com/office/drawing/2014/main" id="{1419A271-FA98-364B-A411-20920867107E}"/>
              </a:ext>
            </a:extLst>
          </p:cNvPr>
          <p:cNvSpPr/>
          <p:nvPr/>
        </p:nvSpPr>
        <p:spPr>
          <a:xfrm>
            <a:off x="3956468" y="4592192"/>
            <a:ext cx="1935541"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t>AskID</a:t>
            </a:r>
            <a:endParaRPr lang="en-US" dirty="0"/>
          </a:p>
        </p:txBody>
      </p:sp>
      <p:sp>
        <p:nvSpPr>
          <p:cNvPr id="75" name="Oval 74">
            <a:extLst>
              <a:ext uri="{FF2B5EF4-FFF2-40B4-BE49-F238E27FC236}">
                <a16:creationId xmlns:a16="http://schemas.microsoft.com/office/drawing/2014/main" id="{CC330E5F-8E67-2A4A-AA91-469B0BD212FA}"/>
              </a:ext>
            </a:extLst>
          </p:cNvPr>
          <p:cNvSpPr/>
          <p:nvPr/>
        </p:nvSpPr>
        <p:spPr>
          <a:xfrm>
            <a:off x="2091862" y="6193962"/>
            <a:ext cx="1935541"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VM</a:t>
            </a:r>
          </a:p>
        </p:txBody>
      </p:sp>
      <p:cxnSp>
        <p:nvCxnSpPr>
          <p:cNvPr id="76" name="Straight Arrow Connector 75">
            <a:extLst>
              <a:ext uri="{FF2B5EF4-FFF2-40B4-BE49-F238E27FC236}">
                <a16:creationId xmlns:a16="http://schemas.microsoft.com/office/drawing/2014/main" id="{1EEEACCA-1A20-2A45-ACE7-0051CEED21F7}"/>
              </a:ext>
            </a:extLst>
          </p:cNvPr>
          <p:cNvCxnSpPr>
            <a:cxnSpLocks/>
            <a:stCxn id="10" idx="4"/>
            <a:endCxn id="74" idx="0"/>
          </p:cNvCxnSpPr>
          <p:nvPr/>
        </p:nvCxnSpPr>
        <p:spPr>
          <a:xfrm flipH="1">
            <a:off x="4924239" y="4081880"/>
            <a:ext cx="1186174" cy="51031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CF3157A-0BDB-C644-B801-A0C3E087DEB5}"/>
              </a:ext>
            </a:extLst>
          </p:cNvPr>
          <p:cNvCxnSpPr>
            <a:cxnSpLocks/>
            <a:stCxn id="74" idx="2"/>
            <a:endCxn id="86" idx="6"/>
          </p:cNvCxnSpPr>
          <p:nvPr/>
        </p:nvCxnSpPr>
        <p:spPr>
          <a:xfrm flipH="1">
            <a:off x="3180172" y="5139261"/>
            <a:ext cx="776296" cy="3179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5FCE95F-BE7E-A845-A0C6-73C84F986A4C}"/>
              </a:ext>
            </a:extLst>
          </p:cNvPr>
          <p:cNvCxnSpPr>
            <a:cxnSpLocks/>
            <a:stCxn id="75" idx="4"/>
            <a:endCxn id="60" idx="0"/>
          </p:cNvCxnSpPr>
          <p:nvPr/>
        </p:nvCxnSpPr>
        <p:spPr>
          <a:xfrm>
            <a:off x="3059633" y="7288099"/>
            <a:ext cx="708186" cy="495185"/>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E4EA65A6-B336-114F-97CE-8A8AD635E9B8}"/>
              </a:ext>
            </a:extLst>
          </p:cNvPr>
          <p:cNvSpPr/>
          <p:nvPr/>
        </p:nvSpPr>
        <p:spPr>
          <a:xfrm>
            <a:off x="1244631" y="4623985"/>
            <a:ext cx="1935541" cy="1094137"/>
          </a:xfrm>
          <a:prstGeom prst="ellipse">
            <a:avLst/>
          </a:prstGeom>
          <a:solidFill>
            <a:schemeClr val="accent1"/>
          </a:solidFill>
          <a:ln w="444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Budget Code</a:t>
            </a:r>
          </a:p>
        </p:txBody>
      </p:sp>
      <p:cxnSp>
        <p:nvCxnSpPr>
          <p:cNvPr id="92" name="Straight Arrow Connector 91">
            <a:extLst>
              <a:ext uri="{FF2B5EF4-FFF2-40B4-BE49-F238E27FC236}">
                <a16:creationId xmlns:a16="http://schemas.microsoft.com/office/drawing/2014/main" id="{130369E4-7633-BD41-97FD-39B5B50866A0}"/>
              </a:ext>
            </a:extLst>
          </p:cNvPr>
          <p:cNvCxnSpPr>
            <a:cxnSpLocks/>
            <a:stCxn id="86" idx="4"/>
            <a:endCxn id="75" idx="0"/>
          </p:cNvCxnSpPr>
          <p:nvPr/>
        </p:nvCxnSpPr>
        <p:spPr>
          <a:xfrm>
            <a:off x="2212402" y="5718122"/>
            <a:ext cx="847231" cy="475840"/>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4730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ED650-63CF-9247-8D92-B3FE5418641B}"/>
              </a:ext>
            </a:extLst>
          </p:cNvPr>
          <p:cNvSpPr>
            <a:spLocks noGrp="1"/>
          </p:cNvSpPr>
          <p:nvPr>
            <p:ph type="title"/>
          </p:nvPr>
        </p:nvSpPr>
        <p:spPr/>
        <p:txBody>
          <a:bodyPr/>
          <a:lstStyle/>
          <a:p>
            <a:r>
              <a:rPr lang="en-US" dirty="0"/>
              <a:t>Giraffle</a:t>
            </a:r>
          </a:p>
        </p:txBody>
      </p:sp>
      <p:sp>
        <p:nvSpPr>
          <p:cNvPr id="3" name="Text Placeholder 2">
            <a:extLst>
              <a:ext uri="{FF2B5EF4-FFF2-40B4-BE49-F238E27FC236}">
                <a16:creationId xmlns:a16="http://schemas.microsoft.com/office/drawing/2014/main" id="{E0896DCF-484D-AF4D-9405-79452E616444}"/>
              </a:ext>
            </a:extLst>
          </p:cNvPr>
          <p:cNvSpPr>
            <a:spLocks noGrp="1"/>
          </p:cNvSpPr>
          <p:nvPr>
            <p:ph type="body" idx="1"/>
          </p:nvPr>
        </p:nvSpPr>
        <p:spPr>
          <a:xfrm>
            <a:off x="10624418" y="2253729"/>
            <a:ext cx="6647635" cy="6680960"/>
          </a:xfrm>
        </p:spPr>
        <p:txBody>
          <a:bodyPr/>
          <a:lstStyle/>
          <a:p>
            <a:r>
              <a:rPr lang="en-US" dirty="0"/>
              <a:t>A declarative domain specific language (DSL) for TigerGraph build scripts</a:t>
            </a:r>
          </a:p>
          <a:p>
            <a:r>
              <a:rPr lang="en-US" dirty="0"/>
              <a:t>Implemented as a gradle plugin</a:t>
            </a:r>
          </a:p>
          <a:p>
            <a:r>
              <a:rPr lang="en-US" dirty="0"/>
              <a:t>Registered as a gradle plugin</a:t>
            </a:r>
          </a:p>
          <a:p>
            <a:r>
              <a:rPr lang="en-US" dirty="0"/>
              <a:t>Fewest lines of code to create reproduceable build processes</a:t>
            </a:r>
          </a:p>
          <a:p>
            <a:r>
              <a:rPr lang="en-US" dirty="0"/>
              <a:t>Automatically downloads GSQL client libraries</a:t>
            </a:r>
          </a:p>
          <a:p>
            <a:r>
              <a:rPr lang="en-US" dirty="0"/>
              <a:t>Uses Kotlin for strong type checking</a:t>
            </a:r>
          </a:p>
          <a:p>
            <a:r>
              <a:rPr lang="en-US" dirty="0"/>
              <a:t>Used extensively within Optum</a:t>
            </a:r>
          </a:p>
          <a:p>
            <a:r>
              <a:rPr lang="en-US" dirty="0"/>
              <a:t>Open sourced by Optum</a:t>
            </a:r>
          </a:p>
          <a:p>
            <a:pPr lvl="1"/>
            <a:r>
              <a:rPr lang="en-US" dirty="0" err="1"/>
              <a:t>http:github.com</a:t>
            </a:r>
            <a:r>
              <a:rPr lang="en-US" dirty="0"/>
              <a:t>/Optum/giraffle</a:t>
            </a:r>
          </a:p>
          <a:p>
            <a:endParaRPr lang="en-US" dirty="0"/>
          </a:p>
        </p:txBody>
      </p:sp>
      <p:sp>
        <p:nvSpPr>
          <p:cNvPr id="4" name="Slide Number Placeholder 3">
            <a:extLst>
              <a:ext uri="{FF2B5EF4-FFF2-40B4-BE49-F238E27FC236}">
                <a16:creationId xmlns:a16="http://schemas.microsoft.com/office/drawing/2014/main" id="{F573BE16-8716-1541-94C8-9F75689B8D8C}"/>
              </a:ext>
            </a:extLst>
          </p:cNvPr>
          <p:cNvSpPr>
            <a:spLocks noGrp="1"/>
          </p:cNvSpPr>
          <p:nvPr>
            <p:ph type="sldNum" idx="12"/>
          </p:nvPr>
        </p:nvSpPr>
        <p:spPr/>
        <p:txBody>
          <a:bodyPr/>
          <a:lstStyle/>
          <a:p>
            <a:fld id="{00000000-1234-1234-1234-123412341234}" type="slidenum">
              <a:rPr lang="en" smtClean="0"/>
              <a:pPr/>
              <a:t>80</a:t>
            </a:fld>
            <a:endParaRPr lang="en"/>
          </a:p>
        </p:txBody>
      </p:sp>
      <p:pic>
        <p:nvPicPr>
          <p:cNvPr id="5" name="Picture 4">
            <a:extLst>
              <a:ext uri="{FF2B5EF4-FFF2-40B4-BE49-F238E27FC236}">
                <a16:creationId xmlns:a16="http://schemas.microsoft.com/office/drawing/2014/main" id="{773B2F26-E3A7-C442-AF34-C150B28405F2}"/>
              </a:ext>
            </a:extLst>
          </p:cNvPr>
          <p:cNvPicPr>
            <a:picLocks noChangeAspect="1"/>
          </p:cNvPicPr>
          <p:nvPr/>
        </p:nvPicPr>
        <p:blipFill>
          <a:blip r:embed="rId2"/>
          <a:stretch>
            <a:fillRect/>
          </a:stretch>
        </p:blipFill>
        <p:spPr>
          <a:xfrm>
            <a:off x="609547" y="1956390"/>
            <a:ext cx="10014872" cy="6767729"/>
          </a:xfrm>
          <a:prstGeom prst="rect">
            <a:avLst/>
          </a:prstGeom>
        </p:spPr>
      </p:pic>
    </p:spTree>
    <p:extLst>
      <p:ext uri="{BB962C8B-B14F-4D97-AF65-F5344CB8AC3E}">
        <p14:creationId xmlns:p14="http://schemas.microsoft.com/office/powerpoint/2010/main" val="499895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D4E5-B198-8B49-A0A1-E59FE3D21D23}"/>
              </a:ext>
            </a:extLst>
          </p:cNvPr>
          <p:cNvSpPr>
            <a:spLocks noGrp="1"/>
          </p:cNvSpPr>
          <p:nvPr>
            <p:ph type="title"/>
          </p:nvPr>
        </p:nvSpPr>
        <p:spPr/>
        <p:txBody>
          <a:bodyPr/>
          <a:lstStyle/>
          <a:p>
            <a:r>
              <a:rPr lang="en-US" dirty="0"/>
              <a:t>Why Gradle?</a:t>
            </a:r>
          </a:p>
        </p:txBody>
      </p:sp>
      <p:sp>
        <p:nvSpPr>
          <p:cNvPr id="3" name="Text Placeholder 2">
            <a:extLst>
              <a:ext uri="{FF2B5EF4-FFF2-40B4-BE49-F238E27FC236}">
                <a16:creationId xmlns:a16="http://schemas.microsoft.com/office/drawing/2014/main" id="{C9C99312-A857-9243-AF86-8E3E49987F1A}"/>
              </a:ext>
            </a:extLst>
          </p:cNvPr>
          <p:cNvSpPr>
            <a:spLocks noGrp="1"/>
          </p:cNvSpPr>
          <p:nvPr>
            <p:ph type="body" idx="1"/>
          </p:nvPr>
        </p:nvSpPr>
        <p:spPr>
          <a:xfrm>
            <a:off x="5169159" y="2253729"/>
            <a:ext cx="12102895" cy="6680960"/>
          </a:xfrm>
        </p:spPr>
        <p:txBody>
          <a:bodyPr/>
          <a:lstStyle/>
          <a:p>
            <a:r>
              <a:rPr lang="en-US" dirty="0"/>
              <a:t>Gradle allows us to remove configuration from our code. </a:t>
            </a:r>
          </a:p>
          <a:p>
            <a:r>
              <a:rPr lang="en-US" dirty="0"/>
              <a:t>Configuration elements become “properties” within Gradle.</a:t>
            </a:r>
          </a:p>
          <a:p>
            <a:r>
              <a:rPr lang="en-US" dirty="0"/>
              <a:t>Gradle offers several mechanisms for property injection, making it ideal for workflow automation.</a:t>
            </a:r>
          </a:p>
          <a:p>
            <a:r>
              <a:rPr lang="en-US" dirty="0"/>
              <a:t>Gradle computes a task dependency graph, ensure tasks with dependencies occur in the proper </a:t>
            </a:r>
          </a:p>
          <a:p>
            <a:endParaRPr lang="en-US" dirty="0"/>
          </a:p>
        </p:txBody>
      </p:sp>
      <p:sp>
        <p:nvSpPr>
          <p:cNvPr id="4" name="Slide Number Placeholder 3">
            <a:extLst>
              <a:ext uri="{FF2B5EF4-FFF2-40B4-BE49-F238E27FC236}">
                <a16:creationId xmlns:a16="http://schemas.microsoft.com/office/drawing/2014/main" id="{569069A0-B953-1E40-B61A-B9CE13FEB879}"/>
              </a:ext>
            </a:extLst>
          </p:cNvPr>
          <p:cNvSpPr>
            <a:spLocks noGrp="1"/>
          </p:cNvSpPr>
          <p:nvPr>
            <p:ph type="sldNum" idx="12"/>
          </p:nvPr>
        </p:nvSpPr>
        <p:spPr/>
        <p:txBody>
          <a:bodyPr/>
          <a:lstStyle/>
          <a:p>
            <a:fld id="{00000000-1234-1234-1234-123412341234}" type="slidenum">
              <a:rPr lang="en" smtClean="0"/>
              <a:pPr/>
              <a:t>81</a:t>
            </a:fld>
            <a:endParaRPr lang="en"/>
          </a:p>
        </p:txBody>
      </p:sp>
      <p:pic>
        <p:nvPicPr>
          <p:cNvPr id="5" name="Picture 4">
            <a:extLst>
              <a:ext uri="{FF2B5EF4-FFF2-40B4-BE49-F238E27FC236}">
                <a16:creationId xmlns:a16="http://schemas.microsoft.com/office/drawing/2014/main" id="{8B0A0C1A-F0B3-7546-9F86-9086844131BA}"/>
              </a:ext>
            </a:extLst>
          </p:cNvPr>
          <p:cNvPicPr>
            <a:picLocks noChangeAspect="1"/>
          </p:cNvPicPr>
          <p:nvPr/>
        </p:nvPicPr>
        <p:blipFill>
          <a:blip r:embed="rId2"/>
          <a:stretch>
            <a:fillRect/>
          </a:stretch>
        </p:blipFill>
        <p:spPr>
          <a:xfrm>
            <a:off x="741006" y="2253728"/>
            <a:ext cx="4052085" cy="1403872"/>
          </a:xfrm>
          <a:prstGeom prst="rect">
            <a:avLst/>
          </a:prstGeom>
        </p:spPr>
      </p:pic>
    </p:spTree>
    <p:extLst>
      <p:ext uri="{BB962C8B-B14F-4D97-AF65-F5344CB8AC3E}">
        <p14:creationId xmlns:p14="http://schemas.microsoft.com/office/powerpoint/2010/main" val="5199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54BA-7E37-7548-A22A-C38AF4567E97}"/>
              </a:ext>
            </a:extLst>
          </p:cNvPr>
          <p:cNvSpPr>
            <a:spLocks noGrp="1"/>
          </p:cNvSpPr>
          <p:nvPr>
            <p:ph type="title"/>
          </p:nvPr>
        </p:nvSpPr>
        <p:spPr/>
        <p:txBody>
          <a:bodyPr/>
          <a:lstStyle/>
          <a:p>
            <a:r>
              <a:rPr lang="en-US" dirty="0"/>
              <a:t>Automated Deployment to All Environments</a:t>
            </a:r>
          </a:p>
        </p:txBody>
      </p:sp>
      <p:sp>
        <p:nvSpPr>
          <p:cNvPr id="5" name="Content Placeholder 4">
            <a:extLst>
              <a:ext uri="{FF2B5EF4-FFF2-40B4-BE49-F238E27FC236}">
                <a16:creationId xmlns:a16="http://schemas.microsoft.com/office/drawing/2014/main" id="{E0684053-1386-3C40-A6D3-B15B29B09F7F}"/>
              </a:ext>
            </a:extLst>
          </p:cNvPr>
          <p:cNvSpPr>
            <a:spLocks noGrp="1"/>
          </p:cNvSpPr>
          <p:nvPr>
            <p:ph idx="1"/>
          </p:nvPr>
        </p:nvSpPr>
        <p:spPr>
          <a:xfrm>
            <a:off x="690999" y="7549116"/>
            <a:ext cx="16596361" cy="1253156"/>
          </a:xfrm>
        </p:spPr>
        <p:txBody>
          <a:bodyPr/>
          <a:lstStyle/>
          <a:p>
            <a:r>
              <a:rPr lang="en-US" dirty="0"/>
              <a:t>A single deployment script to many environments – properties files for each environment</a:t>
            </a:r>
          </a:p>
          <a:p>
            <a:r>
              <a:rPr lang="en-US" dirty="0"/>
              <a:t>Tracks all tasks and dependencies</a:t>
            </a:r>
          </a:p>
        </p:txBody>
      </p:sp>
      <p:sp>
        <p:nvSpPr>
          <p:cNvPr id="4" name="Slide Number Placeholder 3">
            <a:extLst>
              <a:ext uri="{FF2B5EF4-FFF2-40B4-BE49-F238E27FC236}">
                <a16:creationId xmlns:a16="http://schemas.microsoft.com/office/drawing/2014/main" id="{0EDF343E-7B77-EF4A-9925-BD7C60578AC1}"/>
              </a:ext>
            </a:extLst>
          </p:cNvPr>
          <p:cNvSpPr>
            <a:spLocks noGrp="1"/>
          </p:cNvSpPr>
          <p:nvPr>
            <p:ph type="sldNum" sz="quarter" idx="12"/>
          </p:nvPr>
        </p:nvSpPr>
        <p:spPr/>
        <p:txBody>
          <a:bodyPr/>
          <a:lstStyle/>
          <a:p>
            <a:fld id="{00000000-1234-1234-1234-123412341234}" type="slidenum">
              <a:rPr lang="en" smtClean="0"/>
              <a:pPr/>
              <a:t>82</a:t>
            </a:fld>
            <a:endParaRPr lang="en"/>
          </a:p>
        </p:txBody>
      </p:sp>
      <p:sp>
        <p:nvSpPr>
          <p:cNvPr id="7" name="Rectangle 6">
            <a:extLst>
              <a:ext uri="{FF2B5EF4-FFF2-40B4-BE49-F238E27FC236}">
                <a16:creationId xmlns:a16="http://schemas.microsoft.com/office/drawing/2014/main" id="{F47A4F37-80E2-014C-AE78-82806E414763}"/>
              </a:ext>
            </a:extLst>
          </p:cNvPr>
          <p:cNvSpPr/>
          <p:nvPr/>
        </p:nvSpPr>
        <p:spPr>
          <a:xfrm>
            <a:off x="5875731" y="5864433"/>
            <a:ext cx="1701210" cy="701749"/>
          </a:xfrm>
          <a:prstGeom prst="rect">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TEST</a:t>
            </a:r>
          </a:p>
        </p:txBody>
      </p:sp>
      <p:sp>
        <p:nvSpPr>
          <p:cNvPr id="9" name="Rectangle 8">
            <a:extLst>
              <a:ext uri="{FF2B5EF4-FFF2-40B4-BE49-F238E27FC236}">
                <a16:creationId xmlns:a16="http://schemas.microsoft.com/office/drawing/2014/main" id="{44BB69B0-98C8-A340-91B4-464D756E3D34}"/>
              </a:ext>
            </a:extLst>
          </p:cNvPr>
          <p:cNvSpPr/>
          <p:nvPr/>
        </p:nvSpPr>
        <p:spPr>
          <a:xfrm>
            <a:off x="10513178" y="5944008"/>
            <a:ext cx="1701210" cy="701749"/>
          </a:xfrm>
          <a:prstGeom prst="rect">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STAGE</a:t>
            </a:r>
          </a:p>
        </p:txBody>
      </p:sp>
      <p:sp>
        <p:nvSpPr>
          <p:cNvPr id="11" name="Rectangle 10">
            <a:extLst>
              <a:ext uri="{FF2B5EF4-FFF2-40B4-BE49-F238E27FC236}">
                <a16:creationId xmlns:a16="http://schemas.microsoft.com/office/drawing/2014/main" id="{06B98BD6-7CAE-4742-A850-B2722672A851}"/>
              </a:ext>
            </a:extLst>
          </p:cNvPr>
          <p:cNvSpPr/>
          <p:nvPr/>
        </p:nvSpPr>
        <p:spPr>
          <a:xfrm>
            <a:off x="14598320" y="5944007"/>
            <a:ext cx="1701210" cy="701749"/>
          </a:xfrm>
          <a:prstGeom prst="rect">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PROD</a:t>
            </a:r>
          </a:p>
        </p:txBody>
      </p:sp>
      <p:sp>
        <p:nvSpPr>
          <p:cNvPr id="12" name="Rectangle 11">
            <a:extLst>
              <a:ext uri="{FF2B5EF4-FFF2-40B4-BE49-F238E27FC236}">
                <a16:creationId xmlns:a16="http://schemas.microsoft.com/office/drawing/2014/main" id="{BD3264CD-72C0-1643-9CAA-DF61BA4F3D43}"/>
              </a:ext>
            </a:extLst>
          </p:cNvPr>
          <p:cNvSpPr/>
          <p:nvPr/>
        </p:nvSpPr>
        <p:spPr>
          <a:xfrm>
            <a:off x="1681251" y="5944008"/>
            <a:ext cx="1701210" cy="701749"/>
          </a:xfrm>
          <a:prstGeom prst="rect">
            <a:avLst/>
          </a:prstGeom>
          <a:solidFill>
            <a:schemeClr val="accent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LOCAL</a:t>
            </a:r>
          </a:p>
        </p:txBody>
      </p:sp>
      <p:sp>
        <p:nvSpPr>
          <p:cNvPr id="13" name="TextBox 12">
            <a:extLst>
              <a:ext uri="{FF2B5EF4-FFF2-40B4-BE49-F238E27FC236}">
                <a16:creationId xmlns:a16="http://schemas.microsoft.com/office/drawing/2014/main" id="{BAD882AE-642D-4F47-AB79-01ED9104715E}"/>
              </a:ext>
            </a:extLst>
          </p:cNvPr>
          <p:cNvSpPr txBox="1"/>
          <p:nvPr/>
        </p:nvSpPr>
        <p:spPr>
          <a:xfrm>
            <a:off x="1630327" y="2196878"/>
            <a:ext cx="4121641" cy="2326021"/>
          </a:xfrm>
          <a:prstGeom prst="rect">
            <a:avLst/>
          </a:prstGeom>
          <a:noFill/>
        </p:spPr>
        <p:txBody>
          <a:bodyPr wrap="none" rtlCol="0">
            <a:spAutoFit/>
          </a:bodyPr>
          <a:lstStyle/>
          <a:p>
            <a:r>
              <a:rPr lang="en-US" b="1" dirty="0"/>
              <a:t>Task List</a:t>
            </a:r>
          </a:p>
          <a:p>
            <a:pPr marL="457200" indent="-457200">
              <a:buFont typeface="+mj-lt"/>
              <a:buAutoNum type="arabicPeriod"/>
            </a:pPr>
            <a:r>
              <a:rPr lang="en-US" dirty="0"/>
              <a:t>Create database schema</a:t>
            </a:r>
          </a:p>
          <a:p>
            <a:pPr marL="457200" indent="-457200">
              <a:buFont typeface="+mj-lt"/>
              <a:buAutoNum type="arabicPeriod"/>
            </a:pPr>
            <a:r>
              <a:rPr lang="en-US" dirty="0"/>
              <a:t>Create load job</a:t>
            </a:r>
          </a:p>
          <a:p>
            <a:pPr marL="457200" indent="-457200">
              <a:buFont typeface="+mj-lt"/>
              <a:buAutoNum type="arabicPeriod"/>
            </a:pPr>
            <a:r>
              <a:rPr lang="en-US" dirty="0"/>
              <a:t>Run load job</a:t>
            </a:r>
          </a:p>
          <a:p>
            <a:pPr marL="457200" indent="-457200">
              <a:buFont typeface="+mj-lt"/>
              <a:buAutoNum type="arabicPeriod"/>
            </a:pPr>
            <a:r>
              <a:rPr lang="en-US" dirty="0"/>
              <a:t>Validate load</a:t>
            </a:r>
          </a:p>
          <a:p>
            <a:pPr marL="457200" indent="-457200">
              <a:buFont typeface="+mj-lt"/>
              <a:buAutoNum type="arabicPeriod"/>
            </a:pPr>
            <a:r>
              <a:rPr lang="en-US" dirty="0"/>
              <a:t>Run GSQL queries</a:t>
            </a:r>
          </a:p>
        </p:txBody>
      </p:sp>
      <p:sp>
        <p:nvSpPr>
          <p:cNvPr id="14" name="Rectangle 13">
            <a:extLst>
              <a:ext uri="{FF2B5EF4-FFF2-40B4-BE49-F238E27FC236}">
                <a16:creationId xmlns:a16="http://schemas.microsoft.com/office/drawing/2014/main" id="{DE5977AA-50FB-EE4F-B769-3FE00E099F48}"/>
              </a:ext>
            </a:extLst>
          </p:cNvPr>
          <p:cNvSpPr/>
          <p:nvPr/>
        </p:nvSpPr>
        <p:spPr>
          <a:xfrm>
            <a:off x="7853919" y="2892056"/>
            <a:ext cx="2225746" cy="9356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Common</a:t>
            </a:r>
          </a:p>
          <a:p>
            <a:pPr algn="ctr"/>
            <a:r>
              <a:rPr lang="en-US" dirty="0"/>
              <a:t>Properties</a:t>
            </a:r>
          </a:p>
        </p:txBody>
      </p:sp>
      <p:sp>
        <p:nvSpPr>
          <p:cNvPr id="16" name="TextBox 15">
            <a:extLst>
              <a:ext uri="{FF2B5EF4-FFF2-40B4-BE49-F238E27FC236}">
                <a16:creationId xmlns:a16="http://schemas.microsoft.com/office/drawing/2014/main" id="{1B9A3CF7-7859-CF4E-A1BF-9C6D4B555B5F}"/>
              </a:ext>
            </a:extLst>
          </p:cNvPr>
          <p:cNvSpPr txBox="1"/>
          <p:nvPr/>
        </p:nvSpPr>
        <p:spPr>
          <a:xfrm>
            <a:off x="914265" y="5428228"/>
            <a:ext cx="3235181" cy="461665"/>
          </a:xfrm>
          <a:prstGeom prst="rect">
            <a:avLst/>
          </a:prstGeom>
          <a:noFill/>
        </p:spPr>
        <p:txBody>
          <a:bodyPr wrap="none" rtlCol="0">
            <a:spAutoFit/>
          </a:bodyPr>
          <a:lstStyle/>
          <a:p>
            <a:r>
              <a:rPr lang="en-US" sz="2400" dirty="0"/>
              <a:t>gradle-</a:t>
            </a:r>
            <a:r>
              <a:rPr lang="en-US" sz="2400" dirty="0" err="1"/>
              <a:t>local.properties</a:t>
            </a:r>
            <a:endParaRPr lang="en-US" sz="2400" dirty="0"/>
          </a:p>
        </p:txBody>
      </p:sp>
      <p:sp>
        <p:nvSpPr>
          <p:cNvPr id="17" name="TextBox 16">
            <a:extLst>
              <a:ext uri="{FF2B5EF4-FFF2-40B4-BE49-F238E27FC236}">
                <a16:creationId xmlns:a16="http://schemas.microsoft.com/office/drawing/2014/main" id="{7AF3BADD-64FD-AD44-BBE6-0F68ADF9475E}"/>
              </a:ext>
            </a:extLst>
          </p:cNvPr>
          <p:cNvSpPr txBox="1"/>
          <p:nvPr/>
        </p:nvSpPr>
        <p:spPr>
          <a:xfrm>
            <a:off x="5235426" y="5391728"/>
            <a:ext cx="3095719" cy="461665"/>
          </a:xfrm>
          <a:prstGeom prst="rect">
            <a:avLst/>
          </a:prstGeom>
          <a:noFill/>
        </p:spPr>
        <p:txBody>
          <a:bodyPr wrap="none" rtlCol="0">
            <a:spAutoFit/>
          </a:bodyPr>
          <a:lstStyle/>
          <a:p>
            <a:r>
              <a:rPr lang="en-US" sz="2400" dirty="0"/>
              <a:t>gradle-</a:t>
            </a:r>
            <a:r>
              <a:rPr lang="en-US" sz="2400" dirty="0" err="1"/>
              <a:t>test.properties</a:t>
            </a:r>
            <a:endParaRPr lang="en-US" sz="2400" dirty="0"/>
          </a:p>
        </p:txBody>
      </p:sp>
      <p:sp>
        <p:nvSpPr>
          <p:cNvPr id="18" name="TextBox 17">
            <a:extLst>
              <a:ext uri="{FF2B5EF4-FFF2-40B4-BE49-F238E27FC236}">
                <a16:creationId xmlns:a16="http://schemas.microsoft.com/office/drawing/2014/main" id="{3F0CB460-E8B0-9D47-8432-71BFC4C8931B}"/>
              </a:ext>
            </a:extLst>
          </p:cNvPr>
          <p:cNvSpPr txBox="1"/>
          <p:nvPr/>
        </p:nvSpPr>
        <p:spPr>
          <a:xfrm>
            <a:off x="13840151" y="5209455"/>
            <a:ext cx="3217547" cy="461665"/>
          </a:xfrm>
          <a:prstGeom prst="rect">
            <a:avLst/>
          </a:prstGeom>
          <a:noFill/>
        </p:spPr>
        <p:txBody>
          <a:bodyPr wrap="none" rtlCol="0">
            <a:spAutoFit/>
          </a:bodyPr>
          <a:lstStyle/>
          <a:p>
            <a:r>
              <a:rPr lang="en-US" sz="2400" dirty="0"/>
              <a:t>gradle-</a:t>
            </a:r>
            <a:r>
              <a:rPr lang="en-US" sz="2400" dirty="0" err="1"/>
              <a:t>prod.properties</a:t>
            </a:r>
            <a:endParaRPr lang="en-US" sz="2400" dirty="0"/>
          </a:p>
        </p:txBody>
      </p:sp>
      <p:sp>
        <p:nvSpPr>
          <p:cNvPr id="19" name="TextBox 18">
            <a:extLst>
              <a:ext uri="{FF2B5EF4-FFF2-40B4-BE49-F238E27FC236}">
                <a16:creationId xmlns:a16="http://schemas.microsoft.com/office/drawing/2014/main" id="{04BD5BE8-6961-8244-B753-362D4C4AD57E}"/>
              </a:ext>
            </a:extLst>
          </p:cNvPr>
          <p:cNvSpPr txBox="1"/>
          <p:nvPr/>
        </p:nvSpPr>
        <p:spPr>
          <a:xfrm>
            <a:off x="9686881" y="5311610"/>
            <a:ext cx="3353803" cy="461665"/>
          </a:xfrm>
          <a:prstGeom prst="rect">
            <a:avLst/>
          </a:prstGeom>
          <a:noFill/>
        </p:spPr>
        <p:txBody>
          <a:bodyPr wrap="none" rtlCol="0">
            <a:spAutoFit/>
          </a:bodyPr>
          <a:lstStyle/>
          <a:p>
            <a:r>
              <a:rPr lang="en-US" sz="2400" dirty="0"/>
              <a:t>gradle-</a:t>
            </a:r>
            <a:r>
              <a:rPr lang="en-US" sz="2400" dirty="0" err="1"/>
              <a:t>stage.properties</a:t>
            </a:r>
            <a:endParaRPr lang="en-US" sz="2400" dirty="0"/>
          </a:p>
        </p:txBody>
      </p:sp>
      <p:cxnSp>
        <p:nvCxnSpPr>
          <p:cNvPr id="21" name="Straight Connector 20">
            <a:extLst>
              <a:ext uri="{FF2B5EF4-FFF2-40B4-BE49-F238E27FC236}">
                <a16:creationId xmlns:a16="http://schemas.microsoft.com/office/drawing/2014/main" id="{5E37CAA1-152D-9D4F-A3E3-4F0B2CF9E234}"/>
              </a:ext>
            </a:extLst>
          </p:cNvPr>
          <p:cNvCxnSpPr>
            <a:stCxn id="14" idx="2"/>
          </p:cNvCxnSpPr>
          <p:nvPr/>
        </p:nvCxnSpPr>
        <p:spPr>
          <a:xfrm flipH="1">
            <a:off x="2743200" y="3827721"/>
            <a:ext cx="6223592" cy="156400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2262DDB-6BFA-0241-B902-5BFB2F597E9C}"/>
              </a:ext>
            </a:extLst>
          </p:cNvPr>
          <p:cNvCxnSpPr>
            <a:cxnSpLocks/>
            <a:stCxn id="14" idx="2"/>
            <a:endCxn id="17" idx="0"/>
          </p:cNvCxnSpPr>
          <p:nvPr/>
        </p:nvCxnSpPr>
        <p:spPr>
          <a:xfrm flipH="1">
            <a:off x="6783286" y="3827721"/>
            <a:ext cx="2183506" cy="1564007"/>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C0B6A3C-25B5-7044-A89E-B01AED76D38C}"/>
              </a:ext>
            </a:extLst>
          </p:cNvPr>
          <p:cNvCxnSpPr>
            <a:cxnSpLocks/>
            <a:stCxn id="14" idx="2"/>
            <a:endCxn id="19" idx="0"/>
          </p:cNvCxnSpPr>
          <p:nvPr/>
        </p:nvCxnSpPr>
        <p:spPr>
          <a:xfrm>
            <a:off x="8966792" y="3827721"/>
            <a:ext cx="2396991" cy="1483889"/>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74EB46-EDA9-3247-A3AF-B4727996CCDF}"/>
              </a:ext>
            </a:extLst>
          </p:cNvPr>
          <p:cNvCxnSpPr>
            <a:cxnSpLocks/>
            <a:stCxn id="14" idx="2"/>
            <a:endCxn id="18" idx="0"/>
          </p:cNvCxnSpPr>
          <p:nvPr/>
        </p:nvCxnSpPr>
        <p:spPr>
          <a:xfrm>
            <a:off x="8966792" y="3827721"/>
            <a:ext cx="6482133" cy="1381734"/>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4490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34A1-7397-7E41-976A-DBCB6785ECC5}"/>
              </a:ext>
            </a:extLst>
          </p:cNvPr>
          <p:cNvSpPr>
            <a:spLocks noGrp="1"/>
          </p:cNvSpPr>
          <p:nvPr>
            <p:ph type="title"/>
          </p:nvPr>
        </p:nvSpPr>
        <p:spPr/>
        <p:txBody>
          <a:bodyPr/>
          <a:lstStyle/>
          <a:p>
            <a:r>
              <a:rPr lang="en-US" dirty="0"/>
              <a:t>Getting Started</a:t>
            </a:r>
          </a:p>
        </p:txBody>
      </p:sp>
      <p:sp>
        <p:nvSpPr>
          <p:cNvPr id="5" name="Content Placeholder 4">
            <a:extLst>
              <a:ext uri="{FF2B5EF4-FFF2-40B4-BE49-F238E27FC236}">
                <a16:creationId xmlns:a16="http://schemas.microsoft.com/office/drawing/2014/main" id="{B5A03B4E-B8CE-694B-92A8-D9371C4A1CA2}"/>
              </a:ext>
            </a:extLst>
          </p:cNvPr>
          <p:cNvSpPr>
            <a:spLocks noGrp="1"/>
          </p:cNvSpPr>
          <p:nvPr>
            <p:ph idx="1"/>
          </p:nvPr>
        </p:nvSpPr>
        <p:spPr>
          <a:xfrm>
            <a:off x="1109211" y="7097664"/>
            <a:ext cx="14541915" cy="2264595"/>
          </a:xfrm>
        </p:spPr>
        <p:txBody>
          <a:bodyPr/>
          <a:lstStyle/>
          <a:p>
            <a:pPr>
              <a:spcBef>
                <a:spcPts val="0"/>
              </a:spcBef>
              <a:spcAft>
                <a:spcPts val="800"/>
              </a:spcAft>
            </a:pPr>
            <a:r>
              <a:rPr lang="en-US" dirty="0"/>
              <a:t>Create a new directory in your workspace called ”</a:t>
            </a:r>
            <a:r>
              <a:rPr lang="en-US" dirty="0" err="1"/>
              <a:t>giraffle</a:t>
            </a:r>
            <a:r>
              <a:rPr lang="en-US" dirty="0"/>
              <a:t>-test”</a:t>
            </a:r>
          </a:p>
          <a:p>
            <a:pPr>
              <a:spcBef>
                <a:spcPts val="0"/>
              </a:spcBef>
              <a:spcAft>
                <a:spcPts val="800"/>
              </a:spcAft>
            </a:pPr>
            <a:r>
              <a:rPr lang="en-US" dirty="0"/>
              <a:t>Add the file above</a:t>
            </a:r>
          </a:p>
          <a:p>
            <a:pPr>
              <a:spcBef>
                <a:spcPts val="0"/>
              </a:spcBef>
              <a:spcAft>
                <a:spcPts val="800"/>
              </a:spcAft>
            </a:pPr>
            <a:r>
              <a:rPr lang="en-US" dirty="0"/>
              <a:t>“cd” to that directory and type “gradle tasks”</a:t>
            </a:r>
          </a:p>
          <a:p>
            <a:pPr>
              <a:spcBef>
                <a:spcPts val="0"/>
              </a:spcBef>
              <a:spcAft>
                <a:spcPts val="800"/>
              </a:spcAft>
            </a:pPr>
            <a:r>
              <a:rPr lang="en-US" dirty="0"/>
              <a:t>This will download all the appropriate binaries from the gradle jcenter repository</a:t>
            </a:r>
          </a:p>
        </p:txBody>
      </p:sp>
      <p:sp>
        <p:nvSpPr>
          <p:cNvPr id="4" name="Slide Number Placeholder 3">
            <a:extLst>
              <a:ext uri="{FF2B5EF4-FFF2-40B4-BE49-F238E27FC236}">
                <a16:creationId xmlns:a16="http://schemas.microsoft.com/office/drawing/2014/main" id="{17A7F103-E6D7-B144-A26F-CE79C31E65A5}"/>
              </a:ext>
            </a:extLst>
          </p:cNvPr>
          <p:cNvSpPr>
            <a:spLocks noGrp="1"/>
          </p:cNvSpPr>
          <p:nvPr>
            <p:ph type="sldNum" sz="quarter" idx="12"/>
          </p:nvPr>
        </p:nvSpPr>
        <p:spPr/>
        <p:txBody>
          <a:bodyPr/>
          <a:lstStyle/>
          <a:p>
            <a:fld id="{00000000-1234-1234-1234-123412341234}" type="slidenum">
              <a:rPr lang="en" smtClean="0"/>
              <a:pPr/>
              <a:t>83</a:t>
            </a:fld>
            <a:endParaRPr lang="en"/>
          </a:p>
        </p:txBody>
      </p:sp>
      <p:sp>
        <p:nvSpPr>
          <p:cNvPr id="7" name="TextBox 6">
            <a:extLst>
              <a:ext uri="{FF2B5EF4-FFF2-40B4-BE49-F238E27FC236}">
                <a16:creationId xmlns:a16="http://schemas.microsoft.com/office/drawing/2014/main" id="{50AAA4AC-F62C-F846-9550-AAA1659CE5ED}"/>
              </a:ext>
            </a:extLst>
          </p:cNvPr>
          <p:cNvSpPr txBox="1"/>
          <p:nvPr/>
        </p:nvSpPr>
        <p:spPr>
          <a:xfrm>
            <a:off x="5175458" y="2870791"/>
            <a:ext cx="7706853" cy="3816429"/>
          </a:xfrm>
          <a:prstGeom prst="rect">
            <a:avLst/>
          </a:prstGeom>
          <a:solidFill>
            <a:schemeClr val="bg1">
              <a:lumMod val="95000"/>
            </a:schemeClr>
          </a:solidFill>
          <a:ln>
            <a:solidFill>
              <a:schemeClr val="tx1">
                <a:lumMod val="50000"/>
              </a:schemeClr>
            </a:solidFill>
          </a:ln>
        </p:spPr>
        <p:txBody>
          <a:bodyPr wrap="none" lIns="182880" tIns="182880" rIns="182880" bIns="182880" rtlCol="0">
            <a:spAutoFit/>
          </a:bodyPr>
          <a:lstStyle/>
          <a:p>
            <a:r>
              <a:rPr lang="en-US" sz="3200" dirty="0">
                <a:solidFill>
                  <a:srgbClr val="7030A0"/>
                </a:solidFill>
              </a:rPr>
              <a:t>plugins</a:t>
            </a:r>
            <a:r>
              <a:rPr lang="en-US" sz="3200" dirty="0"/>
              <a:t> { </a:t>
            </a:r>
          </a:p>
          <a:p>
            <a:r>
              <a:rPr lang="en-US" sz="3200" dirty="0"/>
              <a:t>  id("com.optum.giraffle") version "1.2.0" </a:t>
            </a:r>
          </a:p>
          <a:p>
            <a:r>
              <a:rPr lang="en-US" sz="3200" dirty="0"/>
              <a:t>}</a:t>
            </a:r>
          </a:p>
          <a:p>
            <a:endParaRPr lang="en-US" sz="3200" dirty="0"/>
          </a:p>
          <a:p>
            <a:r>
              <a:rPr lang="en-US" sz="3200" dirty="0">
                <a:solidFill>
                  <a:srgbClr val="7030A0"/>
                </a:solidFill>
              </a:rPr>
              <a:t>repositories</a:t>
            </a:r>
            <a:r>
              <a:rPr lang="en-US" sz="3200" dirty="0"/>
              <a:t> {</a:t>
            </a:r>
          </a:p>
          <a:p>
            <a:r>
              <a:rPr lang="en-US" sz="3200" dirty="0"/>
              <a:t>    jcenter()</a:t>
            </a:r>
          </a:p>
          <a:p>
            <a:r>
              <a:rPr lang="en-US" sz="3200" dirty="0"/>
              <a:t>}</a:t>
            </a:r>
          </a:p>
        </p:txBody>
      </p:sp>
      <p:sp>
        <p:nvSpPr>
          <p:cNvPr id="8" name="TextBox 7">
            <a:extLst>
              <a:ext uri="{FF2B5EF4-FFF2-40B4-BE49-F238E27FC236}">
                <a16:creationId xmlns:a16="http://schemas.microsoft.com/office/drawing/2014/main" id="{35B6AC54-1115-BD45-922E-D0A9D38121B4}"/>
              </a:ext>
            </a:extLst>
          </p:cNvPr>
          <p:cNvSpPr txBox="1"/>
          <p:nvPr/>
        </p:nvSpPr>
        <p:spPr>
          <a:xfrm>
            <a:off x="5175458" y="2406177"/>
            <a:ext cx="2478564" cy="464614"/>
          </a:xfrm>
          <a:prstGeom prst="rect">
            <a:avLst/>
          </a:prstGeom>
          <a:noFill/>
        </p:spPr>
        <p:txBody>
          <a:bodyPr wrap="none" rtlCol="0">
            <a:spAutoFit/>
          </a:bodyPr>
          <a:lstStyle/>
          <a:p>
            <a:r>
              <a:rPr lang="en-US" b="1" dirty="0" err="1"/>
              <a:t>build.gradle.kts</a:t>
            </a:r>
            <a:endParaRPr lang="en-US" b="1" dirty="0"/>
          </a:p>
        </p:txBody>
      </p:sp>
      <p:cxnSp>
        <p:nvCxnSpPr>
          <p:cNvPr id="10" name="Straight Arrow Connector 9">
            <a:extLst>
              <a:ext uri="{FF2B5EF4-FFF2-40B4-BE49-F238E27FC236}">
                <a16:creationId xmlns:a16="http://schemas.microsoft.com/office/drawing/2014/main" id="{9F40CBAE-1D8F-7C4F-BDA3-D33B3A51ECB9}"/>
              </a:ext>
            </a:extLst>
          </p:cNvPr>
          <p:cNvCxnSpPr/>
          <p:nvPr/>
        </p:nvCxnSpPr>
        <p:spPr>
          <a:xfrm flipH="1">
            <a:off x="8420986" y="2406177"/>
            <a:ext cx="1658679" cy="1123832"/>
          </a:xfrm>
          <a:prstGeom prst="straightConnector1">
            <a:avLst/>
          </a:prstGeom>
          <a:ln w="5080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98E6F6-AFAB-644F-8D6E-758771E5D897}"/>
              </a:ext>
            </a:extLst>
          </p:cNvPr>
          <p:cNvSpPr txBox="1"/>
          <p:nvPr/>
        </p:nvSpPr>
        <p:spPr>
          <a:xfrm>
            <a:off x="10313582" y="1995733"/>
            <a:ext cx="3607078" cy="464614"/>
          </a:xfrm>
          <a:prstGeom prst="rect">
            <a:avLst/>
          </a:prstGeom>
          <a:noFill/>
        </p:spPr>
        <p:txBody>
          <a:bodyPr wrap="none" rtlCol="0">
            <a:spAutoFit/>
          </a:bodyPr>
          <a:lstStyle/>
          <a:p>
            <a:r>
              <a:rPr lang="en-US" dirty="0"/>
              <a:t>Plugin name and version</a:t>
            </a:r>
          </a:p>
        </p:txBody>
      </p:sp>
      <p:cxnSp>
        <p:nvCxnSpPr>
          <p:cNvPr id="12" name="Straight Arrow Connector 11">
            <a:extLst>
              <a:ext uri="{FF2B5EF4-FFF2-40B4-BE49-F238E27FC236}">
                <a16:creationId xmlns:a16="http://schemas.microsoft.com/office/drawing/2014/main" id="{CCB4D5B8-508D-B349-9711-52ED86FFBE1F}"/>
              </a:ext>
            </a:extLst>
          </p:cNvPr>
          <p:cNvCxnSpPr>
            <a:cxnSpLocks/>
          </p:cNvCxnSpPr>
          <p:nvPr/>
        </p:nvCxnSpPr>
        <p:spPr>
          <a:xfrm flipH="1">
            <a:off x="7654022" y="5554922"/>
            <a:ext cx="5785531" cy="250455"/>
          </a:xfrm>
          <a:prstGeom prst="straightConnector1">
            <a:avLst/>
          </a:prstGeom>
          <a:ln w="50800" cap="rnd">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2A06A8-FF67-364B-BB89-06814B5416A5}"/>
              </a:ext>
            </a:extLst>
          </p:cNvPr>
          <p:cNvSpPr txBox="1"/>
          <p:nvPr/>
        </p:nvSpPr>
        <p:spPr>
          <a:xfrm>
            <a:off x="13524614" y="5188838"/>
            <a:ext cx="2829621" cy="464614"/>
          </a:xfrm>
          <a:prstGeom prst="rect">
            <a:avLst/>
          </a:prstGeom>
          <a:noFill/>
        </p:spPr>
        <p:txBody>
          <a:bodyPr wrap="none" rtlCol="0">
            <a:spAutoFit/>
          </a:bodyPr>
          <a:lstStyle/>
          <a:p>
            <a:r>
              <a:rPr lang="en-US" dirty="0"/>
              <a:t>Repository location</a:t>
            </a:r>
          </a:p>
        </p:txBody>
      </p:sp>
    </p:spTree>
    <p:extLst>
      <p:ext uri="{BB962C8B-B14F-4D97-AF65-F5344CB8AC3E}">
        <p14:creationId xmlns:p14="http://schemas.microsoft.com/office/powerpoint/2010/main" val="3669502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179-207B-AC4C-8C12-48E684B0D949}"/>
              </a:ext>
            </a:extLst>
          </p:cNvPr>
          <p:cNvSpPr>
            <a:spLocks noGrp="1"/>
          </p:cNvSpPr>
          <p:nvPr>
            <p:ph type="title"/>
          </p:nvPr>
        </p:nvSpPr>
        <p:spPr/>
        <p:txBody>
          <a:bodyPr/>
          <a:lstStyle/>
          <a:p>
            <a:r>
              <a:rPr lang="en-US" dirty="0"/>
              <a:t>Gradle Properties Plugin</a:t>
            </a:r>
          </a:p>
        </p:txBody>
      </p:sp>
      <p:sp>
        <p:nvSpPr>
          <p:cNvPr id="3" name="Text Placeholder 2">
            <a:extLst>
              <a:ext uri="{FF2B5EF4-FFF2-40B4-BE49-F238E27FC236}">
                <a16:creationId xmlns:a16="http://schemas.microsoft.com/office/drawing/2014/main" id="{EA4A49DE-DA51-BE44-A8E4-32F938C4D866}"/>
              </a:ext>
            </a:extLst>
          </p:cNvPr>
          <p:cNvSpPr>
            <a:spLocks noGrp="1"/>
          </p:cNvSpPr>
          <p:nvPr>
            <p:ph type="body" idx="1"/>
          </p:nvPr>
        </p:nvSpPr>
        <p:spPr>
          <a:xfrm>
            <a:off x="609547" y="4329403"/>
            <a:ext cx="16662507" cy="4605285"/>
          </a:xfrm>
        </p:spPr>
        <p:txBody>
          <a:bodyPr/>
          <a:lstStyle/>
          <a:p>
            <a:r>
              <a:rPr lang="en-US" dirty="0"/>
              <a:t>This allows us to store and access standard Java .properties files to provide easy default conventions for properties</a:t>
            </a:r>
          </a:p>
        </p:txBody>
      </p:sp>
      <p:sp>
        <p:nvSpPr>
          <p:cNvPr id="4" name="Slide Number Placeholder 3">
            <a:extLst>
              <a:ext uri="{FF2B5EF4-FFF2-40B4-BE49-F238E27FC236}">
                <a16:creationId xmlns:a16="http://schemas.microsoft.com/office/drawing/2014/main" id="{7CF84CDE-D346-F24B-81EB-EFC4DE6B7083}"/>
              </a:ext>
            </a:extLst>
          </p:cNvPr>
          <p:cNvSpPr>
            <a:spLocks noGrp="1"/>
          </p:cNvSpPr>
          <p:nvPr>
            <p:ph type="sldNum" idx="12"/>
          </p:nvPr>
        </p:nvSpPr>
        <p:spPr/>
        <p:txBody>
          <a:bodyPr/>
          <a:lstStyle/>
          <a:p>
            <a:fld id="{00000000-1234-1234-1234-123412341234}" type="slidenum">
              <a:rPr lang="en" smtClean="0"/>
              <a:pPr/>
              <a:t>84</a:t>
            </a:fld>
            <a:endParaRPr lang="en"/>
          </a:p>
        </p:txBody>
      </p:sp>
      <p:sp>
        <p:nvSpPr>
          <p:cNvPr id="5" name="TextBox 4">
            <a:extLst>
              <a:ext uri="{FF2B5EF4-FFF2-40B4-BE49-F238E27FC236}">
                <a16:creationId xmlns:a16="http://schemas.microsoft.com/office/drawing/2014/main" id="{25568421-94EC-D24A-B394-778268CC9649}"/>
              </a:ext>
            </a:extLst>
          </p:cNvPr>
          <p:cNvSpPr txBox="1"/>
          <p:nvPr/>
        </p:nvSpPr>
        <p:spPr>
          <a:xfrm>
            <a:off x="4254759" y="2705878"/>
            <a:ext cx="8776762" cy="646331"/>
          </a:xfrm>
          <a:prstGeom prst="rect">
            <a:avLst/>
          </a:prstGeom>
          <a:solidFill>
            <a:schemeClr val="bg1">
              <a:lumMod val="95000"/>
            </a:schemeClr>
          </a:solidFill>
          <a:ln>
            <a:solidFill>
              <a:schemeClr val="tx1">
                <a:lumMod val="50000"/>
              </a:schemeClr>
            </a:solidFill>
          </a:ln>
        </p:spPr>
        <p:txBody>
          <a:bodyPr wrap="none" rtlCol="0">
            <a:spAutoFit/>
          </a:bodyPr>
          <a:lstStyle/>
          <a:p>
            <a:r>
              <a:rPr lang="en-US" sz="3600" dirty="0"/>
              <a:t>id(“</a:t>
            </a:r>
            <a:r>
              <a:rPr lang="en-US" sz="3600" dirty="0" err="1"/>
              <a:t>net.saliman.properties</a:t>
            </a:r>
            <a:r>
              <a:rPr lang="en-US" sz="3600" dirty="0"/>
              <a:t>”) version “1.5.1”</a:t>
            </a:r>
          </a:p>
        </p:txBody>
      </p:sp>
    </p:spTree>
    <p:extLst>
      <p:ext uri="{BB962C8B-B14F-4D97-AF65-F5344CB8AC3E}">
        <p14:creationId xmlns:p14="http://schemas.microsoft.com/office/powerpoint/2010/main" val="2822867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7791DD-A5FA-7742-BB7D-FEFFE980BD21}"/>
              </a:ext>
            </a:extLst>
          </p:cNvPr>
          <p:cNvSpPr>
            <a:spLocks noGrp="1"/>
          </p:cNvSpPr>
          <p:nvPr>
            <p:ph type="title"/>
          </p:nvPr>
        </p:nvSpPr>
        <p:spPr/>
        <p:txBody>
          <a:bodyPr/>
          <a:lstStyle/>
          <a:p>
            <a:r>
              <a:rPr lang="en-US" dirty="0"/>
              <a:t>Gradle Tasks Output</a:t>
            </a:r>
          </a:p>
        </p:txBody>
      </p:sp>
      <p:sp>
        <p:nvSpPr>
          <p:cNvPr id="6" name="Slide Number Placeholder 5">
            <a:extLst>
              <a:ext uri="{FF2B5EF4-FFF2-40B4-BE49-F238E27FC236}">
                <a16:creationId xmlns:a16="http://schemas.microsoft.com/office/drawing/2014/main" id="{092E0995-CA62-5643-A8FD-DFDD3109034E}"/>
              </a:ext>
            </a:extLst>
          </p:cNvPr>
          <p:cNvSpPr>
            <a:spLocks noGrp="1"/>
          </p:cNvSpPr>
          <p:nvPr>
            <p:ph type="sldNum" sz="quarter" idx="12"/>
          </p:nvPr>
        </p:nvSpPr>
        <p:spPr/>
        <p:txBody>
          <a:bodyPr/>
          <a:lstStyle/>
          <a:p>
            <a:fld id="{3310D8EA-3107-4873-B9AB-DD7D3E79053A}" type="slidenum">
              <a:rPr lang="en-US" smtClean="0"/>
              <a:t>85</a:t>
            </a:fld>
            <a:endParaRPr lang="en-US"/>
          </a:p>
        </p:txBody>
      </p:sp>
      <p:sp>
        <p:nvSpPr>
          <p:cNvPr id="5" name="Footer Placeholder 4">
            <a:extLst>
              <a:ext uri="{FF2B5EF4-FFF2-40B4-BE49-F238E27FC236}">
                <a16:creationId xmlns:a16="http://schemas.microsoft.com/office/drawing/2014/main" id="{9624E4C3-7710-9049-AF6F-E90486F588D4}"/>
              </a:ext>
            </a:extLst>
          </p:cNvPr>
          <p:cNvSpPr>
            <a:spLocks noGrp="1"/>
          </p:cNvSpPr>
          <p:nvPr>
            <p:ph type="ftr" sz="quarter" idx="3"/>
          </p:nvPr>
        </p:nvSpPr>
        <p:spPr/>
        <p:txBody>
          <a:bodyPr/>
          <a:lstStyle/>
          <a:p>
            <a:r>
              <a:rPr lang="en-US"/>
              <a:t>Confidential property of Optum. Do not distribute or reproduce without express permission from Optum.</a:t>
            </a:r>
          </a:p>
        </p:txBody>
      </p:sp>
      <p:sp>
        <p:nvSpPr>
          <p:cNvPr id="8" name="TextBox 7">
            <a:extLst>
              <a:ext uri="{FF2B5EF4-FFF2-40B4-BE49-F238E27FC236}">
                <a16:creationId xmlns:a16="http://schemas.microsoft.com/office/drawing/2014/main" id="{F6837B15-D3AE-184F-A50F-A0972700C2DC}"/>
              </a:ext>
            </a:extLst>
          </p:cNvPr>
          <p:cNvSpPr txBox="1"/>
          <p:nvPr/>
        </p:nvSpPr>
        <p:spPr>
          <a:xfrm>
            <a:off x="3251140" y="2056808"/>
            <a:ext cx="11546958" cy="7725192"/>
          </a:xfrm>
          <a:prstGeom prst="rect">
            <a:avLst/>
          </a:prstGeom>
          <a:noFill/>
        </p:spPr>
        <p:txBody>
          <a:bodyPr wrap="square" rtlCol="0">
            <a:spAutoFit/>
          </a:bodyPr>
          <a:lstStyle/>
          <a:p>
            <a:r>
              <a:rPr lang="en-US" sz="1600" dirty="0"/>
              <a:t>$ gradle tasks</a:t>
            </a:r>
          </a:p>
          <a:p>
            <a:endParaRPr lang="en-US" sz="1600" dirty="0"/>
          </a:p>
          <a:p>
            <a:r>
              <a:rPr lang="en-US" sz="1600" b="1" dirty="0"/>
              <a:t>&gt; Configure project :</a:t>
            </a:r>
            <a:endParaRPr lang="en-US" sz="1600" dirty="0"/>
          </a:p>
          <a:p>
            <a:r>
              <a:rPr lang="en-US" sz="1600" dirty="0"/>
              <a:t>GSQL Plugin successfully applied to giraffle-test</a:t>
            </a:r>
          </a:p>
          <a:p>
            <a:endParaRPr lang="en-US" sz="1600" dirty="0"/>
          </a:p>
          <a:p>
            <a:r>
              <a:rPr lang="en-US" sz="1600" b="1" dirty="0"/>
              <a:t>&gt; Task :tasks</a:t>
            </a:r>
            <a:endParaRPr lang="en-US" sz="1600" dirty="0"/>
          </a:p>
          <a:p>
            <a:endParaRPr lang="en-US" sz="1600" dirty="0"/>
          </a:p>
          <a:p>
            <a:r>
              <a:rPr lang="en-US" sz="1600" b="1" dirty="0"/>
              <a:t>------------------------------------------------------------</a:t>
            </a:r>
            <a:endParaRPr lang="en-US" sz="1600" dirty="0"/>
          </a:p>
          <a:p>
            <a:r>
              <a:rPr lang="en-US" sz="1600" b="1" dirty="0"/>
              <a:t>Tasks runnable from root project</a:t>
            </a:r>
            <a:endParaRPr lang="en-US" sz="1600" dirty="0"/>
          </a:p>
          <a:p>
            <a:r>
              <a:rPr lang="en-US" sz="1600" b="1" dirty="0"/>
              <a:t>------------------------------------------------------------</a:t>
            </a:r>
            <a:br>
              <a:rPr lang="en-US" sz="1600" dirty="0"/>
            </a:br>
            <a:endParaRPr lang="en-US" sz="1600" dirty="0"/>
          </a:p>
          <a:p>
            <a:r>
              <a:rPr lang="en-US" sz="1600" b="1" dirty="0"/>
              <a:t>Build tasks</a:t>
            </a:r>
            <a:endParaRPr lang="en-US" sz="1600" dirty="0"/>
          </a:p>
          <a:p>
            <a:r>
              <a:rPr lang="en-US" sz="1600" b="1" dirty="0"/>
              <a:t>-----------</a:t>
            </a:r>
            <a:endParaRPr lang="en-US" sz="1600" dirty="0"/>
          </a:p>
          <a:p>
            <a:r>
              <a:rPr lang="en-US" sz="1600" dirty="0" err="1"/>
              <a:t>gsqlCopySources</a:t>
            </a:r>
            <a:r>
              <a:rPr lang="en-US" sz="1600" dirty="0"/>
              <a:t> - Copy </a:t>
            </a:r>
            <a:r>
              <a:rPr lang="en-US" sz="1600" dirty="0" err="1"/>
              <a:t>gsql</a:t>
            </a:r>
            <a:r>
              <a:rPr lang="en-US" sz="1600" dirty="0"/>
              <a:t> scripts from input directory to build directory prior to execution.</a:t>
            </a:r>
          </a:p>
          <a:p>
            <a:br>
              <a:rPr lang="en-US" sz="1600" dirty="0"/>
            </a:br>
            <a:endParaRPr lang="en-US" sz="1600" dirty="0"/>
          </a:p>
          <a:p>
            <a:r>
              <a:rPr lang="en-US" sz="1600" b="1" dirty="0"/>
              <a:t>Build Setup tasks</a:t>
            </a:r>
            <a:endParaRPr lang="en-US" sz="1600" dirty="0"/>
          </a:p>
          <a:p>
            <a:r>
              <a:rPr lang="en-US" sz="1600" b="1" dirty="0"/>
              <a:t>-----------------</a:t>
            </a:r>
            <a:endParaRPr lang="en-US" sz="1600" dirty="0"/>
          </a:p>
          <a:p>
            <a:r>
              <a:rPr lang="en-US" sz="1600" dirty="0" err="1"/>
              <a:t>init</a:t>
            </a:r>
            <a:r>
              <a:rPr lang="en-US" sz="1600" dirty="0"/>
              <a:t> - Initializes a new Gradle build.</a:t>
            </a:r>
          </a:p>
          <a:p>
            <a:r>
              <a:rPr lang="en-US" sz="1600" dirty="0"/>
              <a:t>wrapper - Generates Gradle wrapper files.</a:t>
            </a:r>
          </a:p>
          <a:p>
            <a:endParaRPr lang="en-US" sz="1600" dirty="0"/>
          </a:p>
          <a:p>
            <a:r>
              <a:rPr lang="en-US" sz="1600" b="1" dirty="0"/>
              <a:t>GSQL Interactive tasks</a:t>
            </a:r>
            <a:endParaRPr lang="en-US" sz="1600" dirty="0"/>
          </a:p>
          <a:p>
            <a:r>
              <a:rPr lang="en-US" sz="1600" b="1" dirty="0"/>
              <a:t>----------------------</a:t>
            </a:r>
            <a:endParaRPr lang="en-US" sz="1600" dirty="0"/>
          </a:p>
          <a:p>
            <a:r>
              <a:rPr lang="en-US" sz="1600" dirty="0" err="1"/>
              <a:t>gsqlShell</a:t>
            </a:r>
            <a:r>
              <a:rPr lang="en-US" sz="1600" dirty="0"/>
              <a:t> - Run an interactive </a:t>
            </a:r>
            <a:r>
              <a:rPr lang="en-US" sz="1600" dirty="0" err="1"/>
              <a:t>gsql</a:t>
            </a:r>
            <a:r>
              <a:rPr lang="en-US" sz="1600" dirty="0"/>
              <a:t> shell session</a:t>
            </a:r>
          </a:p>
          <a:p>
            <a:endParaRPr lang="en-US" sz="1600" dirty="0"/>
          </a:p>
          <a:p>
            <a:r>
              <a:rPr lang="en-US" sz="1600" b="1" dirty="0"/>
              <a:t>GSQL Project Wizard tasks</a:t>
            </a:r>
            <a:endParaRPr lang="en-US" sz="1600" dirty="0"/>
          </a:p>
          <a:p>
            <a:r>
              <a:rPr lang="en-US" sz="1600" b="1" dirty="0"/>
              <a:t>-------------------------</a:t>
            </a:r>
            <a:endParaRPr lang="en-US" sz="1600" dirty="0"/>
          </a:p>
          <a:p>
            <a:r>
              <a:rPr lang="en-US" sz="1600" dirty="0" err="1"/>
              <a:t>gsqlNewProject</a:t>
            </a:r>
            <a:r>
              <a:rPr lang="en-US" sz="1600" dirty="0"/>
              <a:t> - Create scaffolding for new project</a:t>
            </a:r>
          </a:p>
          <a:p>
            <a:br>
              <a:rPr lang="en-US" sz="1600" dirty="0"/>
            </a:br>
            <a:endParaRPr lang="en-US" sz="1600" dirty="0"/>
          </a:p>
          <a:p>
            <a:endParaRPr lang="en-US" sz="1600" dirty="0"/>
          </a:p>
        </p:txBody>
      </p:sp>
    </p:spTree>
    <p:extLst>
      <p:ext uri="{BB962C8B-B14F-4D97-AF65-F5344CB8AC3E}">
        <p14:creationId xmlns:p14="http://schemas.microsoft.com/office/powerpoint/2010/main" val="2769356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24010-6E88-B64E-98B6-E59BC00F69D4}"/>
              </a:ext>
            </a:extLst>
          </p:cNvPr>
          <p:cNvSpPr>
            <a:spLocks noGrp="1"/>
          </p:cNvSpPr>
          <p:nvPr>
            <p:ph type="title"/>
          </p:nvPr>
        </p:nvSpPr>
        <p:spPr/>
        <p:txBody>
          <a:bodyPr/>
          <a:lstStyle/>
          <a:p>
            <a:r>
              <a:rPr lang="en-US" dirty="0"/>
              <a:t>Sample </a:t>
            </a:r>
            <a:r>
              <a:rPr lang="en-US" dirty="0" err="1"/>
              <a:t>dependancies</a:t>
            </a:r>
            <a:r>
              <a:rPr lang="en-US" dirty="0"/>
              <a:t> and task</a:t>
            </a:r>
          </a:p>
        </p:txBody>
      </p:sp>
      <p:sp>
        <p:nvSpPr>
          <p:cNvPr id="3" name="Slide Number Placeholder 2">
            <a:extLst>
              <a:ext uri="{FF2B5EF4-FFF2-40B4-BE49-F238E27FC236}">
                <a16:creationId xmlns:a16="http://schemas.microsoft.com/office/drawing/2014/main" id="{4B79FE75-53BB-654E-A0BE-DC6224E11C13}"/>
              </a:ext>
            </a:extLst>
          </p:cNvPr>
          <p:cNvSpPr>
            <a:spLocks noGrp="1"/>
          </p:cNvSpPr>
          <p:nvPr>
            <p:ph type="sldNum" sz="quarter" idx="12"/>
          </p:nvPr>
        </p:nvSpPr>
        <p:spPr/>
        <p:txBody>
          <a:bodyPr/>
          <a:lstStyle/>
          <a:p>
            <a:fld id="{3310D8EA-3107-4873-B9AB-DD7D3E79053A}" type="slidenum">
              <a:rPr lang="en-US" smtClean="0"/>
              <a:t>86</a:t>
            </a:fld>
            <a:endParaRPr lang="en-US"/>
          </a:p>
        </p:txBody>
      </p:sp>
      <p:sp>
        <p:nvSpPr>
          <p:cNvPr id="4" name="Footer Placeholder 3">
            <a:extLst>
              <a:ext uri="{FF2B5EF4-FFF2-40B4-BE49-F238E27FC236}">
                <a16:creationId xmlns:a16="http://schemas.microsoft.com/office/drawing/2014/main" id="{A5DECE65-4D17-2540-9A2C-2EF828C36D16}"/>
              </a:ext>
            </a:extLst>
          </p:cNvPr>
          <p:cNvSpPr>
            <a:spLocks noGrp="1"/>
          </p:cNvSpPr>
          <p:nvPr>
            <p:ph type="ftr" sz="quarter" idx="3"/>
          </p:nvPr>
        </p:nvSpPr>
        <p:spPr/>
        <p:txBody>
          <a:bodyPr/>
          <a:lstStyle/>
          <a:p>
            <a:r>
              <a:rPr lang="en-US"/>
              <a:t>Confidential property of Optum. Do not distribute or reproduce without express permission from Optum.</a:t>
            </a:r>
            <a:endParaRPr lang="en-US" dirty="0"/>
          </a:p>
        </p:txBody>
      </p:sp>
      <p:sp>
        <p:nvSpPr>
          <p:cNvPr id="5" name="TextBox 4">
            <a:extLst>
              <a:ext uri="{FF2B5EF4-FFF2-40B4-BE49-F238E27FC236}">
                <a16:creationId xmlns:a16="http://schemas.microsoft.com/office/drawing/2014/main" id="{DF92CBF7-9827-0B4D-8440-244F6512E978}"/>
              </a:ext>
            </a:extLst>
          </p:cNvPr>
          <p:cNvSpPr txBox="1"/>
          <p:nvPr/>
        </p:nvSpPr>
        <p:spPr>
          <a:xfrm>
            <a:off x="2538804" y="1881383"/>
            <a:ext cx="10457030" cy="7632859"/>
          </a:xfrm>
          <a:prstGeom prst="rect">
            <a:avLst/>
          </a:prstGeom>
          <a:solidFill>
            <a:schemeClr val="bg1">
              <a:lumMod val="95000"/>
            </a:schemeClr>
          </a:solidFill>
          <a:ln>
            <a:solidFill>
              <a:schemeClr val="tx1">
                <a:lumMod val="50000"/>
              </a:schemeClr>
            </a:solidFill>
          </a:ln>
        </p:spPr>
        <p:txBody>
          <a:bodyPr wrap="none" lIns="182880" tIns="182880" rIns="182880" bIns="182880" rtlCol="0">
            <a:spAutoFit/>
          </a:bodyPr>
          <a:lstStyle>
            <a:defPPr>
              <a:defRPr lang="en-US"/>
            </a:defPPr>
            <a:lvl1pPr>
              <a:defRPr sz="3200">
                <a:solidFill>
                  <a:srgbClr val="7030A0"/>
                </a:solidFill>
              </a:defRPr>
            </a:lvl1pPr>
          </a:lstStyle>
          <a:p>
            <a:r>
              <a:rPr lang="en-US" sz="2400" dirty="0">
                <a:solidFill>
                  <a:schemeClr val="accent1"/>
                </a:solidFill>
              </a:rPr>
              <a:t>import</a:t>
            </a:r>
            <a:r>
              <a:rPr lang="en-US" sz="2400" dirty="0">
                <a:solidFill>
                  <a:srgbClr val="000000"/>
                </a:solidFill>
              </a:rPr>
              <a:t> </a:t>
            </a:r>
            <a:r>
              <a:rPr lang="en-US" sz="2400" dirty="0" err="1">
                <a:solidFill>
                  <a:srgbClr val="000000"/>
                </a:solidFill>
              </a:rPr>
              <a:t>com.optum.giraffle.tasks.GsqlTask</a:t>
            </a:r>
            <a:endParaRPr lang="en-US" sz="2400" dirty="0">
              <a:solidFill>
                <a:srgbClr val="000000"/>
              </a:solidFill>
            </a:endParaRPr>
          </a:p>
          <a:p>
            <a:r>
              <a:rPr lang="en-US" sz="1600" dirty="0">
                <a:solidFill>
                  <a:srgbClr val="000000"/>
                </a:solidFill>
              </a:rPr>
              <a:t> </a:t>
            </a:r>
          </a:p>
          <a:p>
            <a:r>
              <a:rPr lang="en-US" sz="1600" dirty="0">
                <a:solidFill>
                  <a:schemeClr val="accent1"/>
                </a:solidFill>
              </a:rPr>
              <a:t>plugins</a:t>
            </a:r>
            <a:r>
              <a:rPr lang="en-US" sz="1600" dirty="0">
                <a:solidFill>
                  <a:srgbClr val="000000"/>
                </a:solidFill>
              </a:rPr>
              <a:t> { id("com.optum.giraffle") version "1.2.0" // &lt;1&gt; }</a:t>
            </a:r>
          </a:p>
          <a:p>
            <a:r>
              <a:rPr lang="en-US" sz="1600" dirty="0">
                <a:solidFill>
                  <a:schemeClr val="accent1"/>
                </a:solidFill>
              </a:rPr>
              <a:t>repositories</a:t>
            </a:r>
            <a:r>
              <a:rPr lang="en-US" sz="1600" dirty="0">
                <a:solidFill>
                  <a:srgbClr val="000000"/>
                </a:solidFill>
              </a:rPr>
              <a:t> { jcenter() }</a:t>
            </a:r>
          </a:p>
          <a:p>
            <a:endParaRPr lang="en-US" sz="1600" dirty="0">
              <a:solidFill>
                <a:srgbClr val="000000"/>
              </a:solidFill>
            </a:endParaRPr>
          </a:p>
          <a:p>
            <a:r>
              <a:rPr lang="en-US" sz="1600" dirty="0">
                <a:solidFill>
                  <a:srgbClr val="000000"/>
                </a:solidFill>
              </a:rPr>
              <a:t> </a:t>
            </a:r>
            <a:r>
              <a:rPr lang="en-US" sz="2400" dirty="0">
                <a:solidFill>
                  <a:schemeClr val="accent1"/>
                </a:solidFill>
              </a:rPr>
              <a:t>dependencies</a:t>
            </a:r>
            <a:r>
              <a:rPr lang="en-US" sz="2400" dirty="0">
                <a:solidFill>
                  <a:srgbClr val="000000"/>
                </a:solidFill>
              </a:rPr>
              <a:t> { </a:t>
            </a:r>
            <a:r>
              <a:rPr lang="en-US" sz="2400" dirty="0" err="1">
                <a:solidFill>
                  <a:srgbClr val="000000"/>
                </a:solidFill>
              </a:rPr>
              <a:t>gsqlRuntime</a:t>
            </a:r>
            <a:r>
              <a:rPr lang="en-US" sz="2400" dirty="0">
                <a:solidFill>
                  <a:srgbClr val="000000"/>
                </a:solidFill>
              </a:rPr>
              <a:t>("com.tigergraph.client:gsql_client:2.3.2.1") } </a:t>
            </a:r>
          </a:p>
          <a:p>
            <a:endParaRPr lang="en-US" sz="2400" dirty="0">
              <a:solidFill>
                <a:srgbClr val="000000"/>
              </a:solidFill>
            </a:endParaRPr>
          </a:p>
          <a:p>
            <a:r>
              <a:rPr lang="en-US" sz="2400" dirty="0">
                <a:solidFill>
                  <a:schemeClr val="accent1"/>
                </a:solidFill>
              </a:rPr>
              <a:t>tigergraph</a:t>
            </a:r>
            <a:r>
              <a:rPr lang="en-US" sz="2400" dirty="0">
                <a:solidFill>
                  <a:srgbClr val="000000"/>
                </a:solidFill>
              </a:rPr>
              <a:t> { </a:t>
            </a:r>
          </a:p>
          <a:p>
            <a:r>
              <a:rPr lang="en-US" sz="2400" dirty="0">
                <a:solidFill>
                  <a:srgbClr val="000000"/>
                </a:solidFill>
              </a:rPr>
              <a:t>   </a:t>
            </a:r>
            <a:r>
              <a:rPr lang="en-US" sz="2400" dirty="0" err="1">
                <a:solidFill>
                  <a:srgbClr val="000000"/>
                </a:solidFill>
              </a:rPr>
              <a:t>scriptDir.set</a:t>
            </a:r>
            <a:r>
              <a:rPr lang="en-US" sz="2400" dirty="0">
                <a:solidFill>
                  <a:srgbClr val="000000"/>
                </a:solidFill>
              </a:rPr>
              <a:t>(file("</a:t>
            </a:r>
            <a:r>
              <a:rPr lang="en-US" sz="2400" dirty="0" err="1">
                <a:solidFill>
                  <a:srgbClr val="000000"/>
                </a:solidFill>
              </a:rPr>
              <a:t>db_scripts</a:t>
            </a:r>
            <a:r>
              <a:rPr lang="en-US" sz="2400" dirty="0">
                <a:solidFill>
                  <a:srgbClr val="000000"/>
                </a:solidFill>
              </a:rPr>
              <a:t>")) </a:t>
            </a:r>
          </a:p>
          <a:p>
            <a:r>
              <a:rPr lang="en-US" sz="2400" dirty="0">
                <a:solidFill>
                  <a:srgbClr val="000000"/>
                </a:solidFill>
              </a:rPr>
              <a:t>   </a:t>
            </a:r>
            <a:r>
              <a:rPr lang="en-US" sz="2400" dirty="0" err="1">
                <a:solidFill>
                  <a:srgbClr val="000000"/>
                </a:solidFill>
              </a:rPr>
              <a:t>tokens.set</a:t>
            </a:r>
            <a:r>
              <a:rPr lang="en-US" sz="2400" dirty="0">
                <a:solidFill>
                  <a:srgbClr val="000000"/>
                </a:solidFill>
              </a:rPr>
              <a:t>(</a:t>
            </a:r>
            <a:r>
              <a:rPr lang="en-US" sz="2400" dirty="0" err="1">
                <a:solidFill>
                  <a:srgbClr val="000000"/>
                </a:solidFill>
              </a:rPr>
              <a:t>emptyMap</a:t>
            </a:r>
            <a:r>
              <a:rPr lang="en-US" sz="2400" dirty="0">
                <a:solidFill>
                  <a:srgbClr val="000000"/>
                </a:solidFill>
              </a:rPr>
              <a:t>()) </a:t>
            </a:r>
          </a:p>
          <a:p>
            <a:r>
              <a:rPr lang="en-US" sz="2400" dirty="0">
                <a:solidFill>
                  <a:srgbClr val="000000"/>
                </a:solidFill>
              </a:rPr>
              <a:t>   </a:t>
            </a:r>
            <a:r>
              <a:rPr lang="en-US" sz="2400" dirty="0" err="1">
                <a:solidFill>
                  <a:srgbClr val="000000"/>
                </a:solidFill>
              </a:rPr>
              <a:t>serverName.set</a:t>
            </a:r>
            <a:r>
              <a:rPr lang="en-US" sz="2400" dirty="0">
                <a:solidFill>
                  <a:srgbClr val="000000"/>
                </a:solidFill>
              </a:rPr>
              <a:t>("") </a:t>
            </a:r>
          </a:p>
          <a:p>
            <a:r>
              <a:rPr lang="en-US" sz="2400" dirty="0">
                <a:solidFill>
                  <a:srgbClr val="000000"/>
                </a:solidFill>
              </a:rPr>
              <a:t>   </a:t>
            </a:r>
            <a:r>
              <a:rPr lang="en-US" sz="2400" dirty="0" err="1">
                <a:solidFill>
                  <a:srgbClr val="000000"/>
                </a:solidFill>
              </a:rPr>
              <a:t>userName.set</a:t>
            </a:r>
            <a:r>
              <a:rPr lang="en-US" sz="2400" dirty="0">
                <a:solidFill>
                  <a:srgbClr val="000000"/>
                </a:solidFill>
              </a:rPr>
              <a:t>("")</a:t>
            </a:r>
          </a:p>
          <a:p>
            <a:r>
              <a:rPr lang="en-US" sz="2400" dirty="0">
                <a:solidFill>
                  <a:srgbClr val="000000"/>
                </a:solidFill>
              </a:rPr>
              <a:t>   </a:t>
            </a:r>
            <a:r>
              <a:rPr lang="en-US" sz="2400" dirty="0" err="1">
                <a:solidFill>
                  <a:srgbClr val="000000"/>
                </a:solidFill>
              </a:rPr>
              <a:t>password.set</a:t>
            </a:r>
            <a:r>
              <a:rPr lang="en-US" sz="2400" dirty="0">
                <a:solidFill>
                  <a:srgbClr val="000000"/>
                </a:solidFill>
              </a:rPr>
              <a:t>("")</a:t>
            </a:r>
          </a:p>
          <a:p>
            <a:r>
              <a:rPr lang="en-US" sz="2400" dirty="0">
                <a:solidFill>
                  <a:srgbClr val="000000"/>
                </a:solidFill>
              </a:rPr>
              <a:t>   </a:t>
            </a:r>
            <a:r>
              <a:rPr lang="en-US" sz="2400" dirty="0" err="1">
                <a:solidFill>
                  <a:srgbClr val="000000"/>
                </a:solidFill>
              </a:rPr>
              <a:t>adminUserName.set</a:t>
            </a:r>
            <a:r>
              <a:rPr lang="en-US" sz="2400" dirty="0">
                <a:solidFill>
                  <a:srgbClr val="000000"/>
                </a:solidFill>
              </a:rPr>
              <a:t>("")</a:t>
            </a:r>
          </a:p>
          <a:p>
            <a:r>
              <a:rPr lang="en-US" sz="2400" dirty="0">
                <a:solidFill>
                  <a:srgbClr val="000000"/>
                </a:solidFill>
              </a:rPr>
              <a:t>   </a:t>
            </a:r>
            <a:r>
              <a:rPr lang="en-US" sz="2400" dirty="0" err="1">
                <a:solidFill>
                  <a:srgbClr val="000000"/>
                </a:solidFill>
              </a:rPr>
              <a:t>adminPassword.set</a:t>
            </a:r>
            <a:r>
              <a:rPr lang="en-US" sz="2400" dirty="0">
                <a:solidFill>
                  <a:srgbClr val="000000"/>
                </a:solidFill>
              </a:rPr>
              <a:t>("")</a:t>
            </a:r>
          </a:p>
          <a:p>
            <a:r>
              <a:rPr lang="en-US" sz="2400" dirty="0">
                <a:solidFill>
                  <a:srgbClr val="000000"/>
                </a:solidFill>
              </a:rPr>
              <a:t>} </a:t>
            </a:r>
          </a:p>
          <a:p>
            <a:endParaRPr lang="en-US" sz="2400" dirty="0">
              <a:solidFill>
                <a:srgbClr val="000000"/>
              </a:solidFill>
            </a:endParaRPr>
          </a:p>
          <a:p>
            <a:r>
              <a:rPr lang="en-US" sz="2400" dirty="0" err="1">
                <a:solidFill>
                  <a:schemeClr val="accent1"/>
                </a:solidFill>
              </a:rPr>
              <a:t>tasks.create</a:t>
            </a:r>
            <a:r>
              <a:rPr lang="en-US" sz="2400" dirty="0">
                <a:solidFill>
                  <a:srgbClr val="000000"/>
                </a:solidFill>
              </a:rPr>
              <a:t>("</a:t>
            </a:r>
            <a:r>
              <a:rPr lang="en-US" sz="2400" dirty="0" err="1">
                <a:solidFill>
                  <a:srgbClr val="000000"/>
                </a:solidFill>
              </a:rPr>
              <a:t>createSchema</a:t>
            </a:r>
            <a:r>
              <a:rPr lang="en-US" sz="2400" dirty="0">
                <a:solidFill>
                  <a:srgbClr val="000000"/>
                </a:solidFill>
              </a:rPr>
              <a:t>") {</a:t>
            </a:r>
          </a:p>
          <a:p>
            <a:r>
              <a:rPr lang="en-US" sz="2400" dirty="0">
                <a:solidFill>
                  <a:srgbClr val="000000"/>
                </a:solidFill>
              </a:rPr>
              <a:t>	</a:t>
            </a:r>
            <a:r>
              <a:rPr lang="en-US" sz="2400" dirty="0" err="1">
                <a:solidFill>
                  <a:srgbClr val="000000"/>
                </a:solidFill>
              </a:rPr>
              <a:t>dependsOn</a:t>
            </a:r>
            <a:r>
              <a:rPr lang="en-US" sz="2400" dirty="0">
                <a:solidFill>
                  <a:srgbClr val="000000"/>
                </a:solidFill>
              </a:rPr>
              <a:t>("</a:t>
            </a:r>
            <a:r>
              <a:rPr lang="en-US" sz="2400" dirty="0" err="1">
                <a:solidFill>
                  <a:srgbClr val="000000"/>
                </a:solidFill>
              </a:rPr>
              <a:t>dropSchema</a:t>
            </a:r>
            <a:r>
              <a:rPr lang="en-US" sz="2400" dirty="0">
                <a:solidFill>
                  <a:srgbClr val="000000"/>
                </a:solidFill>
              </a:rPr>
              <a:t>")</a:t>
            </a:r>
          </a:p>
          <a:p>
            <a:r>
              <a:rPr lang="en-US" sz="2400" dirty="0">
                <a:solidFill>
                  <a:srgbClr val="000000"/>
                </a:solidFill>
              </a:rPr>
              <a:t>           </a:t>
            </a:r>
            <a:r>
              <a:rPr lang="en-US" sz="2400" dirty="0" err="1">
                <a:solidFill>
                  <a:srgbClr val="000000"/>
                </a:solidFill>
              </a:rPr>
              <a:t>scriptPath</a:t>
            </a:r>
            <a:r>
              <a:rPr lang="en-US" sz="2400" dirty="0">
                <a:solidFill>
                  <a:srgbClr val="000000"/>
                </a:solidFill>
              </a:rPr>
              <a:t> = "</a:t>
            </a:r>
            <a:r>
              <a:rPr lang="en-US" sz="2400" dirty="0" err="1">
                <a:solidFill>
                  <a:srgbClr val="000000"/>
                </a:solidFill>
              </a:rPr>
              <a:t>schema.gsql</a:t>
            </a:r>
            <a:r>
              <a:rPr lang="en-US" sz="2400" dirty="0">
                <a:solidFill>
                  <a:srgbClr val="000000"/>
                </a:solidFill>
              </a:rPr>
              <a:t>”</a:t>
            </a:r>
          </a:p>
          <a:p>
            <a:r>
              <a:rPr lang="en-US" sz="2400" dirty="0">
                <a:solidFill>
                  <a:srgbClr val="000000"/>
                </a:solidFill>
              </a:rPr>
              <a:t>}</a:t>
            </a:r>
          </a:p>
        </p:txBody>
      </p:sp>
    </p:spTree>
    <p:extLst>
      <p:ext uri="{BB962C8B-B14F-4D97-AF65-F5344CB8AC3E}">
        <p14:creationId xmlns:p14="http://schemas.microsoft.com/office/powerpoint/2010/main" val="13871678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B1C8-2445-3B47-81FF-45E4F508BF7F}"/>
              </a:ext>
            </a:extLst>
          </p:cNvPr>
          <p:cNvSpPr>
            <a:spLocks noGrp="1"/>
          </p:cNvSpPr>
          <p:nvPr>
            <p:ph type="title"/>
          </p:nvPr>
        </p:nvSpPr>
        <p:spPr/>
        <p:txBody>
          <a:bodyPr/>
          <a:lstStyle/>
          <a:p>
            <a:r>
              <a:rPr lang="en-US" dirty="0"/>
              <a:t>Sample local properties file</a:t>
            </a:r>
          </a:p>
        </p:txBody>
      </p:sp>
      <p:sp>
        <p:nvSpPr>
          <p:cNvPr id="3" name="Slide Number Placeholder 2">
            <a:extLst>
              <a:ext uri="{FF2B5EF4-FFF2-40B4-BE49-F238E27FC236}">
                <a16:creationId xmlns:a16="http://schemas.microsoft.com/office/drawing/2014/main" id="{9613EAB8-7C73-EF49-9E51-4D9CC918DCF1}"/>
              </a:ext>
            </a:extLst>
          </p:cNvPr>
          <p:cNvSpPr>
            <a:spLocks noGrp="1"/>
          </p:cNvSpPr>
          <p:nvPr>
            <p:ph type="sldNum" sz="quarter" idx="12"/>
          </p:nvPr>
        </p:nvSpPr>
        <p:spPr/>
        <p:txBody>
          <a:bodyPr/>
          <a:lstStyle/>
          <a:p>
            <a:fld id="{3310D8EA-3107-4873-B9AB-DD7D3E79053A}" type="slidenum">
              <a:rPr lang="en-US" smtClean="0"/>
              <a:t>87</a:t>
            </a:fld>
            <a:endParaRPr lang="en-US"/>
          </a:p>
        </p:txBody>
      </p:sp>
      <p:sp>
        <p:nvSpPr>
          <p:cNvPr id="4" name="Footer Placeholder 3">
            <a:extLst>
              <a:ext uri="{FF2B5EF4-FFF2-40B4-BE49-F238E27FC236}">
                <a16:creationId xmlns:a16="http://schemas.microsoft.com/office/drawing/2014/main" id="{1D26E997-2858-8C47-90A2-3376725B97C5}"/>
              </a:ext>
            </a:extLst>
          </p:cNvPr>
          <p:cNvSpPr>
            <a:spLocks noGrp="1"/>
          </p:cNvSpPr>
          <p:nvPr>
            <p:ph type="ftr" sz="quarter" idx="3"/>
          </p:nvPr>
        </p:nvSpPr>
        <p:spPr/>
        <p:txBody>
          <a:bodyPr/>
          <a:lstStyle/>
          <a:p>
            <a:r>
              <a:rPr lang="en-US"/>
              <a:t>Confidential property of Optum. Do not distribute or reproduce without express permission from Optum.</a:t>
            </a:r>
            <a:endParaRPr lang="en-US" dirty="0"/>
          </a:p>
        </p:txBody>
      </p:sp>
      <p:sp>
        <p:nvSpPr>
          <p:cNvPr id="5" name="TextBox 4">
            <a:extLst>
              <a:ext uri="{FF2B5EF4-FFF2-40B4-BE49-F238E27FC236}">
                <a16:creationId xmlns:a16="http://schemas.microsoft.com/office/drawing/2014/main" id="{B7041986-6717-E34C-925F-135526D9F268}"/>
              </a:ext>
            </a:extLst>
          </p:cNvPr>
          <p:cNvSpPr txBox="1"/>
          <p:nvPr/>
        </p:nvSpPr>
        <p:spPr>
          <a:xfrm>
            <a:off x="4316819" y="3751724"/>
            <a:ext cx="7272670" cy="2862322"/>
          </a:xfrm>
          <a:prstGeom prst="rect">
            <a:avLst/>
          </a:prstGeom>
          <a:solidFill>
            <a:schemeClr val="bg1">
              <a:lumMod val="95000"/>
            </a:schemeClr>
          </a:solidFill>
          <a:ln>
            <a:solidFill>
              <a:srgbClr val="000000"/>
            </a:solidFill>
          </a:ln>
        </p:spPr>
        <p:txBody>
          <a:bodyPr wrap="square" rtlCol="0">
            <a:spAutoFit/>
          </a:bodyPr>
          <a:lstStyle/>
          <a:p>
            <a:r>
              <a:rPr lang="en-US" sz="3600" dirty="0">
                <a:solidFill>
                  <a:schemeClr val="accent1"/>
                </a:solidFill>
              </a:rPr>
              <a:t>gsqlHost</a:t>
            </a:r>
            <a:r>
              <a:rPr lang="en-US" sz="3600" dirty="0"/>
              <a:t>=localhost</a:t>
            </a:r>
          </a:p>
          <a:p>
            <a:r>
              <a:rPr lang="en-US" sz="3600" dirty="0">
                <a:solidFill>
                  <a:schemeClr val="accent1"/>
                </a:solidFill>
              </a:rPr>
              <a:t>gsqlUserName</a:t>
            </a:r>
            <a:r>
              <a:rPr lang="en-US" sz="3600" dirty="0"/>
              <a:t>=tigergraph</a:t>
            </a:r>
          </a:p>
          <a:p>
            <a:r>
              <a:rPr lang="en-US" sz="3600" dirty="0">
                <a:solidFill>
                  <a:schemeClr val="accent1"/>
                </a:solidFill>
              </a:rPr>
              <a:t>gsqlPassword</a:t>
            </a:r>
            <a:r>
              <a:rPr lang="en-US" sz="3600" dirty="0"/>
              <a:t>=tigergraph</a:t>
            </a:r>
          </a:p>
          <a:p>
            <a:r>
              <a:rPr lang="en-US" sz="3600" dirty="0">
                <a:solidFill>
                  <a:schemeClr val="accent1"/>
                </a:solidFill>
              </a:rPr>
              <a:t>gsqlAdminUserName</a:t>
            </a:r>
            <a:r>
              <a:rPr lang="en-US" sz="3600" dirty="0"/>
              <a:t>=tigergraph</a:t>
            </a:r>
          </a:p>
          <a:p>
            <a:r>
              <a:rPr lang="en-US" sz="3600" dirty="0">
                <a:solidFill>
                  <a:schemeClr val="accent1"/>
                </a:solidFill>
              </a:rPr>
              <a:t>gsqlAdminPassword</a:t>
            </a:r>
            <a:r>
              <a:rPr lang="en-US" sz="3600" dirty="0"/>
              <a:t>=tigergraph</a:t>
            </a:r>
          </a:p>
        </p:txBody>
      </p:sp>
      <p:sp>
        <p:nvSpPr>
          <p:cNvPr id="6" name="TextBox 5">
            <a:extLst>
              <a:ext uri="{FF2B5EF4-FFF2-40B4-BE49-F238E27FC236}">
                <a16:creationId xmlns:a16="http://schemas.microsoft.com/office/drawing/2014/main" id="{07FF1639-5917-E949-AFB0-2F80E2E9B20C}"/>
              </a:ext>
            </a:extLst>
          </p:cNvPr>
          <p:cNvSpPr txBox="1"/>
          <p:nvPr/>
        </p:nvSpPr>
        <p:spPr>
          <a:xfrm>
            <a:off x="4274601" y="2934586"/>
            <a:ext cx="4750018" cy="646331"/>
          </a:xfrm>
          <a:prstGeom prst="rect">
            <a:avLst/>
          </a:prstGeom>
          <a:noFill/>
        </p:spPr>
        <p:txBody>
          <a:bodyPr wrap="none" rtlCol="0">
            <a:spAutoFit/>
          </a:bodyPr>
          <a:lstStyle/>
          <a:p>
            <a:r>
              <a:rPr lang="en-US" sz="3600" dirty="0"/>
              <a:t>gradle-</a:t>
            </a:r>
            <a:r>
              <a:rPr lang="en-US" sz="3600" dirty="0" err="1"/>
              <a:t>local.properties</a:t>
            </a:r>
            <a:endParaRPr lang="en-US" sz="3600" dirty="0"/>
          </a:p>
        </p:txBody>
      </p:sp>
      <p:sp>
        <p:nvSpPr>
          <p:cNvPr id="7" name="TextBox 6">
            <a:extLst>
              <a:ext uri="{FF2B5EF4-FFF2-40B4-BE49-F238E27FC236}">
                <a16:creationId xmlns:a16="http://schemas.microsoft.com/office/drawing/2014/main" id="{70A6E4A4-44FF-6E4A-9931-46C4B0B2DFE2}"/>
              </a:ext>
            </a:extLst>
          </p:cNvPr>
          <p:cNvSpPr txBox="1"/>
          <p:nvPr/>
        </p:nvSpPr>
        <p:spPr>
          <a:xfrm>
            <a:off x="1722475" y="7367223"/>
            <a:ext cx="13098458" cy="464614"/>
          </a:xfrm>
          <a:prstGeom prst="rect">
            <a:avLst/>
          </a:prstGeom>
          <a:noFill/>
        </p:spPr>
        <p:txBody>
          <a:bodyPr wrap="none" rtlCol="0">
            <a:spAutoFit/>
          </a:bodyPr>
          <a:lstStyle/>
          <a:p>
            <a:r>
              <a:rPr lang="en-US" dirty="0"/>
              <a:t>Never check your gradle-</a:t>
            </a:r>
            <a:r>
              <a:rPr lang="en-US" dirty="0" err="1"/>
              <a:t>local.properties</a:t>
            </a:r>
            <a:r>
              <a:rPr lang="en-US" dirty="0"/>
              <a:t> into git.  Use the .</a:t>
            </a:r>
            <a:r>
              <a:rPr lang="en-US" dirty="0" err="1"/>
              <a:t>gitignore</a:t>
            </a:r>
            <a:r>
              <a:rPr lang="en-US" dirty="0"/>
              <a:t> file to avoid checking it in.</a:t>
            </a:r>
          </a:p>
        </p:txBody>
      </p:sp>
    </p:spTree>
    <p:extLst>
      <p:ext uri="{BB962C8B-B14F-4D97-AF65-F5344CB8AC3E}">
        <p14:creationId xmlns:p14="http://schemas.microsoft.com/office/powerpoint/2010/main" val="33313912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87" y="458043"/>
            <a:ext cx="16555896" cy="112932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88</a:t>
            </a:fld>
            <a:endParaRPr lang="en"/>
          </a:p>
        </p:txBody>
      </p:sp>
      <p:sp>
        <p:nvSpPr>
          <p:cNvPr id="5" name="TextBox 4"/>
          <p:cNvSpPr txBox="1"/>
          <p:nvPr/>
        </p:nvSpPr>
        <p:spPr>
          <a:xfrm>
            <a:off x="1447189" y="2191609"/>
            <a:ext cx="3606733" cy="1265859"/>
          </a:xfrm>
          <a:prstGeom prst="rect">
            <a:avLst/>
          </a:prstGeom>
          <a:noFill/>
        </p:spPr>
        <p:txBody>
          <a:bodyPr wrap="square" rtlCol="0">
            <a:spAutoFit/>
          </a:bodyPr>
          <a:lstStyle/>
          <a:p>
            <a:r>
              <a:rPr lang="en-US" sz="3520" b="1" dirty="0"/>
              <a:t>Dependencies</a:t>
            </a:r>
          </a:p>
          <a:p>
            <a:pPr marL="342898" indent="-342898">
              <a:buFont typeface="Arial" charset="0"/>
              <a:buChar char="•"/>
            </a:pPr>
            <a:r>
              <a:rPr lang="en-US" sz="2053" dirty="0"/>
              <a:t>Failure chains</a:t>
            </a:r>
          </a:p>
          <a:p>
            <a:pPr marL="342898" indent="-342898">
              <a:buFont typeface="Arial" charset="0"/>
              <a:buChar char="•"/>
            </a:pPr>
            <a:r>
              <a:rPr lang="en-US" sz="2053" dirty="0"/>
              <a:t>Order of operations</a:t>
            </a:r>
          </a:p>
        </p:txBody>
      </p:sp>
      <p:sp>
        <p:nvSpPr>
          <p:cNvPr id="6" name="TextBox 5"/>
          <p:cNvSpPr txBox="1"/>
          <p:nvPr/>
        </p:nvSpPr>
        <p:spPr>
          <a:xfrm>
            <a:off x="7229141" y="2139840"/>
            <a:ext cx="3284185" cy="1265859"/>
          </a:xfrm>
          <a:prstGeom prst="rect">
            <a:avLst/>
          </a:prstGeom>
          <a:noFill/>
        </p:spPr>
        <p:txBody>
          <a:bodyPr wrap="square" rtlCol="0">
            <a:spAutoFit/>
          </a:bodyPr>
          <a:lstStyle/>
          <a:p>
            <a:r>
              <a:rPr lang="en-US" sz="3520" b="1" dirty="0"/>
              <a:t>Clustering</a:t>
            </a:r>
          </a:p>
          <a:p>
            <a:pPr marL="342898" indent="-342898">
              <a:buFont typeface="Arial" charset="0"/>
              <a:buChar char="•"/>
            </a:pPr>
            <a:r>
              <a:rPr lang="en-US" sz="2053" dirty="0"/>
              <a:t>Finding related items</a:t>
            </a:r>
          </a:p>
          <a:p>
            <a:pPr marL="342898" indent="-342898">
              <a:buFont typeface="Arial" charset="0"/>
              <a:buChar char="•"/>
            </a:pPr>
            <a:r>
              <a:rPr lang="en-US" sz="2053" dirty="0"/>
              <a:t>Friends, fraud networks</a:t>
            </a:r>
          </a:p>
        </p:txBody>
      </p:sp>
      <p:sp>
        <p:nvSpPr>
          <p:cNvPr id="7" name="TextBox 6"/>
          <p:cNvSpPr txBox="1"/>
          <p:nvPr/>
        </p:nvSpPr>
        <p:spPr>
          <a:xfrm>
            <a:off x="11491100" y="2155444"/>
            <a:ext cx="3612990" cy="1265859"/>
          </a:xfrm>
          <a:prstGeom prst="rect">
            <a:avLst/>
          </a:prstGeom>
          <a:noFill/>
        </p:spPr>
        <p:txBody>
          <a:bodyPr wrap="square" rtlCol="0">
            <a:spAutoFit/>
          </a:bodyPr>
          <a:lstStyle/>
          <a:p>
            <a:r>
              <a:rPr lang="en-US" sz="3520" b="1" dirty="0"/>
              <a:t>Similarity</a:t>
            </a:r>
          </a:p>
          <a:p>
            <a:pPr marL="342898" indent="-342898">
              <a:buFont typeface="Arial" charset="0"/>
              <a:buChar char="•"/>
            </a:pPr>
            <a:r>
              <a:rPr lang="en-US" sz="2053" dirty="0"/>
              <a:t>Similar paths and patterns</a:t>
            </a:r>
          </a:p>
          <a:p>
            <a:endParaRPr lang="en-US" sz="2053" dirty="0"/>
          </a:p>
        </p:txBody>
      </p:sp>
      <p:sp>
        <p:nvSpPr>
          <p:cNvPr id="8" name="TextBox 7"/>
          <p:cNvSpPr txBox="1"/>
          <p:nvPr/>
        </p:nvSpPr>
        <p:spPr>
          <a:xfrm>
            <a:off x="1207699" y="5814804"/>
            <a:ext cx="5421772" cy="1495922"/>
          </a:xfrm>
          <a:prstGeom prst="rect">
            <a:avLst/>
          </a:prstGeom>
          <a:noFill/>
        </p:spPr>
        <p:txBody>
          <a:bodyPr wrap="square" rtlCol="0">
            <a:spAutoFit/>
          </a:bodyPr>
          <a:lstStyle/>
          <a:p>
            <a:r>
              <a:rPr lang="en-US" sz="3520" b="1" dirty="0"/>
              <a:t>Matching/Categorizing</a:t>
            </a:r>
          </a:p>
          <a:p>
            <a:pPr marL="342898" indent="-342898">
              <a:buFont typeface="Arial" charset="0"/>
              <a:buChar char="•"/>
            </a:pPr>
            <a:r>
              <a:rPr lang="en-US" sz="2053" dirty="0"/>
              <a:t>Look for and tag specific patterns</a:t>
            </a:r>
          </a:p>
          <a:p>
            <a:endParaRPr lang="en-US" sz="3548" dirty="0"/>
          </a:p>
        </p:txBody>
      </p:sp>
      <p:sp>
        <p:nvSpPr>
          <p:cNvPr id="9" name="TextBox 8"/>
          <p:cNvSpPr txBox="1"/>
          <p:nvPr/>
        </p:nvSpPr>
        <p:spPr>
          <a:xfrm>
            <a:off x="7019587" y="5795158"/>
            <a:ext cx="3803932" cy="1581780"/>
          </a:xfrm>
          <a:prstGeom prst="rect">
            <a:avLst/>
          </a:prstGeom>
          <a:noFill/>
        </p:spPr>
        <p:txBody>
          <a:bodyPr wrap="square" rtlCol="0">
            <a:spAutoFit/>
          </a:bodyPr>
          <a:lstStyle/>
          <a:p>
            <a:r>
              <a:rPr lang="en-US" sz="3520" b="1" dirty="0"/>
              <a:t>Flow/Cost</a:t>
            </a:r>
          </a:p>
          <a:p>
            <a:pPr marL="342898" indent="-342898">
              <a:buFont typeface="Arial" charset="0"/>
              <a:buChar char="•"/>
            </a:pPr>
            <a:r>
              <a:rPr lang="en-US" sz="2053" dirty="0"/>
              <a:t>Optimize costs based on routing</a:t>
            </a:r>
          </a:p>
          <a:p>
            <a:pPr marL="342898" indent="-342898">
              <a:buFont typeface="Arial" charset="0"/>
              <a:buChar char="•"/>
            </a:pPr>
            <a:r>
              <a:rPr lang="en-US" sz="2053" dirty="0"/>
              <a:t>Path optimization</a:t>
            </a:r>
          </a:p>
        </p:txBody>
      </p:sp>
      <p:sp>
        <p:nvSpPr>
          <p:cNvPr id="10" name="TextBox 9"/>
          <p:cNvSpPr txBox="1"/>
          <p:nvPr/>
        </p:nvSpPr>
        <p:spPr>
          <a:xfrm>
            <a:off x="11464430" y="5858509"/>
            <a:ext cx="4296795" cy="1265859"/>
          </a:xfrm>
          <a:prstGeom prst="rect">
            <a:avLst/>
          </a:prstGeom>
          <a:noFill/>
        </p:spPr>
        <p:txBody>
          <a:bodyPr wrap="square" rtlCol="0">
            <a:spAutoFit/>
          </a:bodyPr>
          <a:lstStyle/>
          <a:p>
            <a:r>
              <a:rPr lang="en-US" sz="3520" b="1" dirty="0"/>
              <a:t>Centrality/Search</a:t>
            </a:r>
          </a:p>
          <a:p>
            <a:pPr marL="342898" indent="-342898">
              <a:buFont typeface="Arial" charset="0"/>
              <a:buChar char="•"/>
            </a:pPr>
            <a:r>
              <a:rPr lang="en-US" sz="2053" dirty="0"/>
              <a:t>Which nodes are the most connected or relevant?</a:t>
            </a:r>
          </a:p>
        </p:txBody>
      </p:sp>
      <p:sp>
        <p:nvSpPr>
          <p:cNvPr id="11" name="Rectangle 10"/>
          <p:cNvSpPr/>
          <p:nvPr/>
        </p:nvSpPr>
        <p:spPr>
          <a:xfrm>
            <a:off x="1898123" y="3736775"/>
            <a:ext cx="695325" cy="4143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solidFill>
                  <a:schemeClr val="tx1"/>
                </a:solidFill>
              </a:rPr>
              <a:t>API</a:t>
            </a:r>
          </a:p>
        </p:txBody>
      </p:sp>
      <p:sp>
        <p:nvSpPr>
          <p:cNvPr id="12" name="Rectangle 11"/>
          <p:cNvSpPr/>
          <p:nvPr/>
        </p:nvSpPr>
        <p:spPr>
          <a:xfrm>
            <a:off x="3297454" y="3736775"/>
            <a:ext cx="936057" cy="414338"/>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Server</a:t>
            </a:r>
          </a:p>
        </p:txBody>
      </p:sp>
      <p:sp>
        <p:nvSpPr>
          <p:cNvPr id="13" name="Rectangle 12"/>
          <p:cNvSpPr/>
          <p:nvPr/>
        </p:nvSpPr>
        <p:spPr>
          <a:xfrm>
            <a:off x="4793901" y="3736264"/>
            <a:ext cx="695325" cy="4143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Auth</a:t>
            </a:r>
          </a:p>
        </p:txBody>
      </p:sp>
      <p:cxnSp>
        <p:nvCxnSpPr>
          <p:cNvPr id="15" name="Straight Arrow Connector 14"/>
          <p:cNvCxnSpPr>
            <a:cxnSpLocks/>
            <a:stCxn id="11" idx="3"/>
            <a:endCxn id="12" idx="1"/>
          </p:cNvCxnSpPr>
          <p:nvPr/>
        </p:nvCxnSpPr>
        <p:spPr>
          <a:xfrm>
            <a:off x="2593447" y="3943944"/>
            <a:ext cx="704006"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4233511" y="3943433"/>
            <a:ext cx="560390" cy="51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494042" y="386549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5" name="Oval 24"/>
          <p:cNvSpPr/>
          <p:nvPr/>
        </p:nvSpPr>
        <p:spPr>
          <a:xfrm>
            <a:off x="8241754" y="3870644"/>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6" name="Oval 25"/>
          <p:cNvSpPr/>
          <p:nvPr/>
        </p:nvSpPr>
        <p:spPr>
          <a:xfrm>
            <a:off x="8987089" y="3865492"/>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27" name="Straight Arrow Connector 26"/>
          <p:cNvCxnSpPr/>
          <p:nvPr/>
        </p:nvCxnSpPr>
        <p:spPr>
          <a:xfrm>
            <a:off x="7908381" y="4072661"/>
            <a:ext cx="33337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8656092" y="4072661"/>
            <a:ext cx="33337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8696571" y="491693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30" name="Oval 29"/>
          <p:cNvSpPr/>
          <p:nvPr/>
        </p:nvSpPr>
        <p:spPr>
          <a:xfrm>
            <a:off x="8151270" y="4381823"/>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32" name="Straight Arrow Connector 31"/>
          <p:cNvCxnSpPr>
            <a:stCxn id="24" idx="5"/>
            <a:endCxn id="30" idx="1"/>
          </p:cNvCxnSpPr>
          <p:nvPr/>
        </p:nvCxnSpPr>
        <p:spPr>
          <a:xfrm>
            <a:off x="7847701" y="4219154"/>
            <a:ext cx="364247" cy="223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8504930" y="4735484"/>
            <a:ext cx="252319" cy="242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7785799" y="7964864"/>
            <a:ext cx="1969287" cy="975168"/>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12441677" y="7430272"/>
            <a:ext cx="1857945" cy="1566025"/>
            <a:chOff x="10276683" y="6937766"/>
            <a:chExt cx="1857946" cy="1566025"/>
          </a:xfrm>
        </p:grpSpPr>
        <p:sp>
          <p:nvSpPr>
            <p:cNvPr id="58" name="Oval 57"/>
            <p:cNvSpPr/>
            <p:nvPr/>
          </p:nvSpPr>
          <p:spPr>
            <a:xfrm>
              <a:off x="10954766" y="7501469"/>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61" name="Straight Arrow Connector 60"/>
            <p:cNvCxnSpPr>
              <a:stCxn id="58" idx="7"/>
              <a:endCxn id="59" idx="3"/>
            </p:cNvCxnSpPr>
            <p:nvPr/>
          </p:nvCxnSpPr>
          <p:spPr>
            <a:xfrm flipV="1">
              <a:off x="11308426" y="7291426"/>
              <a:ext cx="472543" cy="27072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8" idx="5"/>
              <a:endCxn id="60" idx="1"/>
            </p:cNvCxnSpPr>
            <p:nvPr/>
          </p:nvCxnSpPr>
          <p:spPr>
            <a:xfrm>
              <a:off x="11308426" y="7855129"/>
              <a:ext cx="433303" cy="29500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75" name="Straight Arrow Connector 74"/>
            <p:cNvCxnSpPr>
              <a:stCxn id="58" idx="3"/>
              <a:endCxn id="72" idx="7"/>
            </p:cNvCxnSpPr>
            <p:nvPr/>
          </p:nvCxnSpPr>
          <p:spPr>
            <a:xfrm flipH="1">
              <a:off x="10630343" y="7855129"/>
              <a:ext cx="385101" cy="23096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58" idx="1"/>
              <a:endCxn id="71" idx="5"/>
            </p:cNvCxnSpPr>
            <p:nvPr/>
          </p:nvCxnSpPr>
          <p:spPr>
            <a:xfrm flipH="1" flipV="1">
              <a:off x="10630343" y="7291426"/>
              <a:ext cx="385101" cy="27072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11769041" y="3363817"/>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4" name="Oval 83"/>
          <p:cNvSpPr/>
          <p:nvPr/>
        </p:nvSpPr>
        <p:spPr>
          <a:xfrm>
            <a:off x="11444618" y="402819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5" name="Oval 84"/>
          <p:cNvSpPr/>
          <p:nvPr/>
        </p:nvSpPr>
        <p:spPr>
          <a:xfrm>
            <a:off x="12145891" y="401198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6" name="Oval 85"/>
          <p:cNvSpPr/>
          <p:nvPr/>
        </p:nvSpPr>
        <p:spPr>
          <a:xfrm>
            <a:off x="11671977" y="4749064"/>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87" name="Oval 86"/>
          <p:cNvSpPr/>
          <p:nvPr/>
        </p:nvSpPr>
        <p:spPr>
          <a:xfrm>
            <a:off x="12348835" y="475089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88" name="Straight Arrow Connector 87"/>
          <p:cNvCxnSpPr>
            <a:stCxn id="83" idx="5"/>
            <a:endCxn id="85" idx="1"/>
          </p:cNvCxnSpPr>
          <p:nvPr/>
        </p:nvCxnSpPr>
        <p:spPr>
          <a:xfrm>
            <a:off x="12122703" y="3717478"/>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11651787" y="3717476"/>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11651788" y="4442536"/>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12441162" y="4404133"/>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12086316" y="4956235"/>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3235976" y="331602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7" name="Oval 106"/>
          <p:cNvSpPr/>
          <p:nvPr/>
        </p:nvSpPr>
        <p:spPr>
          <a:xfrm>
            <a:off x="12911554" y="398040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8" name="Oval 107"/>
          <p:cNvSpPr/>
          <p:nvPr/>
        </p:nvSpPr>
        <p:spPr>
          <a:xfrm>
            <a:off x="13612828" y="3964189"/>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09" name="Oval 108"/>
          <p:cNvSpPr/>
          <p:nvPr/>
        </p:nvSpPr>
        <p:spPr>
          <a:xfrm>
            <a:off x="13138914" y="4701272"/>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0" name="Oval 109"/>
          <p:cNvSpPr/>
          <p:nvPr/>
        </p:nvSpPr>
        <p:spPr>
          <a:xfrm>
            <a:off x="13815770" y="470310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111" name="Straight Arrow Connector 110"/>
          <p:cNvCxnSpPr/>
          <p:nvPr/>
        </p:nvCxnSpPr>
        <p:spPr>
          <a:xfrm>
            <a:off x="13589639" y="3669685"/>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13118722" y="3669684"/>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3118723" y="4394744"/>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3908099" y="4356340"/>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13553252" y="4908443"/>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4079877" y="695096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7" name="Oval 116"/>
          <p:cNvSpPr/>
          <p:nvPr/>
        </p:nvSpPr>
        <p:spPr>
          <a:xfrm>
            <a:off x="3755453" y="761534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8" name="Oval 117"/>
          <p:cNvSpPr/>
          <p:nvPr/>
        </p:nvSpPr>
        <p:spPr>
          <a:xfrm>
            <a:off x="4456728" y="7599128"/>
            <a:ext cx="414338" cy="41433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19" name="Oval 118"/>
          <p:cNvSpPr/>
          <p:nvPr/>
        </p:nvSpPr>
        <p:spPr>
          <a:xfrm>
            <a:off x="3982813" y="8336211"/>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20" name="Oval 119"/>
          <p:cNvSpPr/>
          <p:nvPr/>
        </p:nvSpPr>
        <p:spPr>
          <a:xfrm>
            <a:off x="4659671" y="833804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121" name="Straight Arrow Connector 120"/>
          <p:cNvCxnSpPr/>
          <p:nvPr/>
        </p:nvCxnSpPr>
        <p:spPr>
          <a:xfrm>
            <a:off x="4433539" y="7304625"/>
            <a:ext cx="83868" cy="3551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3962623" y="7304622"/>
            <a:ext cx="177932" cy="31072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962624" y="8029682"/>
            <a:ext cx="80869" cy="36720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4751998" y="7991279"/>
            <a:ext cx="114841" cy="3467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397153" y="8543382"/>
            <a:ext cx="262519" cy="1835"/>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8903740" y="4279829"/>
            <a:ext cx="290517" cy="637102"/>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4793900" y="4335584"/>
            <a:ext cx="695325" cy="41433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4233512" y="3943945"/>
            <a:ext cx="560388" cy="59880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344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C1F4AE6-70F3-F64A-9CDA-7D7C5A6C30D4}"/>
              </a:ext>
            </a:extLst>
          </p:cNvPr>
          <p:cNvSpPr>
            <a:spLocks noGrp="1"/>
          </p:cNvSpPr>
          <p:nvPr>
            <p:ph type="title"/>
          </p:nvPr>
        </p:nvSpPr>
        <p:spPr/>
        <p:txBody>
          <a:bodyPr/>
          <a:lstStyle/>
          <a:p>
            <a:r>
              <a:rPr lang="en-US" dirty="0"/>
              <a:t>Item Similarity</a:t>
            </a:r>
          </a:p>
        </p:txBody>
      </p:sp>
      <p:sp>
        <p:nvSpPr>
          <p:cNvPr id="10" name="Content Placeholder 9">
            <a:extLst>
              <a:ext uri="{FF2B5EF4-FFF2-40B4-BE49-F238E27FC236}">
                <a16:creationId xmlns:a16="http://schemas.microsoft.com/office/drawing/2014/main" id="{BAB74098-1FAD-DE4E-BDE5-80EC252BDBEF}"/>
              </a:ext>
            </a:extLst>
          </p:cNvPr>
          <p:cNvSpPr>
            <a:spLocks noGrp="1"/>
          </p:cNvSpPr>
          <p:nvPr>
            <p:ph idx="1"/>
          </p:nvPr>
        </p:nvSpPr>
        <p:spPr>
          <a:xfrm>
            <a:off x="721120" y="6828236"/>
            <a:ext cx="16596361" cy="2489674"/>
          </a:xfrm>
        </p:spPr>
        <p:txBody>
          <a:bodyPr/>
          <a:lstStyle/>
          <a:p>
            <a:r>
              <a:rPr lang="en-US" dirty="0"/>
              <a:t>Used to find the most similar items in a graph by comparing </a:t>
            </a:r>
            <a:r>
              <a:rPr lang="en-US" b="1" dirty="0"/>
              <a:t>properties</a:t>
            </a:r>
          </a:p>
          <a:p>
            <a:r>
              <a:rPr lang="en-US" dirty="0"/>
              <a:t>Ideal when you a can compare individual features of an item </a:t>
            </a:r>
            <a:r>
              <a:rPr lang="en-US" b="1" dirty="0"/>
              <a:t>numerically</a:t>
            </a:r>
          </a:p>
          <a:p>
            <a:r>
              <a:rPr lang="en-US" dirty="0"/>
              <a:t>Algorithms return a </a:t>
            </a:r>
            <a:r>
              <a:rPr lang="en-US" b="1" dirty="0"/>
              <a:t>ranking</a:t>
            </a:r>
            <a:r>
              <a:rPr lang="en-US" dirty="0"/>
              <a:t> of similarity between a target an a population </a:t>
            </a:r>
          </a:p>
        </p:txBody>
      </p:sp>
      <p:sp>
        <p:nvSpPr>
          <p:cNvPr id="5" name="Footer Placeholder 4">
            <a:extLst>
              <a:ext uri="{FF2B5EF4-FFF2-40B4-BE49-F238E27FC236}">
                <a16:creationId xmlns:a16="http://schemas.microsoft.com/office/drawing/2014/main" id="{7FFDD279-9FF7-4C49-BE75-5C321025DDD7}"/>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FE360BB-BEF1-9941-BCFC-A6C5864AEC2E}"/>
              </a:ext>
            </a:extLst>
          </p:cNvPr>
          <p:cNvSpPr>
            <a:spLocks noGrp="1"/>
          </p:cNvSpPr>
          <p:nvPr>
            <p:ph type="sldNum" sz="quarter" idx="12"/>
          </p:nvPr>
        </p:nvSpPr>
        <p:spPr/>
        <p:txBody>
          <a:bodyPr/>
          <a:lstStyle/>
          <a:p>
            <a:fld id="{3310D8EA-3107-4873-B9AB-DD7D3E79053A}" type="slidenum">
              <a:rPr lang="en-US" smtClean="0"/>
              <a:t>89</a:t>
            </a:fld>
            <a:endParaRPr lang="en-US"/>
          </a:p>
        </p:txBody>
      </p:sp>
      <p:sp>
        <p:nvSpPr>
          <p:cNvPr id="11" name="TextBox 10">
            <a:extLst>
              <a:ext uri="{FF2B5EF4-FFF2-40B4-BE49-F238E27FC236}">
                <a16:creationId xmlns:a16="http://schemas.microsoft.com/office/drawing/2014/main" id="{5812CE7F-BCF4-2F40-AE6B-C604EA4C9DD5}"/>
              </a:ext>
            </a:extLst>
          </p:cNvPr>
          <p:cNvSpPr txBox="1"/>
          <p:nvPr/>
        </p:nvSpPr>
        <p:spPr>
          <a:xfrm>
            <a:off x="2651760" y="4563296"/>
            <a:ext cx="1444752" cy="369332"/>
          </a:xfrm>
          <a:prstGeom prst="rect">
            <a:avLst/>
          </a:prstGeom>
          <a:noFill/>
        </p:spPr>
        <p:txBody>
          <a:bodyPr wrap="square" rtlCol="0">
            <a:spAutoFit/>
          </a:bodyPr>
          <a:lstStyle/>
          <a:p>
            <a:pPr algn="ctr"/>
            <a:r>
              <a:rPr lang="en-US" sz="1800" b="1" dirty="0"/>
              <a:t>Target</a:t>
            </a:r>
          </a:p>
        </p:txBody>
      </p:sp>
      <p:sp>
        <p:nvSpPr>
          <p:cNvPr id="12" name="Oval 11">
            <a:extLst>
              <a:ext uri="{FF2B5EF4-FFF2-40B4-BE49-F238E27FC236}">
                <a16:creationId xmlns:a16="http://schemas.microsoft.com/office/drawing/2014/main" id="{54423FB7-78FA-914B-B207-2FE012FABA84}"/>
              </a:ext>
            </a:extLst>
          </p:cNvPr>
          <p:cNvSpPr/>
          <p:nvPr/>
        </p:nvSpPr>
        <p:spPr>
          <a:xfrm>
            <a:off x="2651760" y="2980093"/>
            <a:ext cx="1444752" cy="1444752"/>
          </a:xfrm>
          <a:prstGeom prst="ellipse">
            <a:avLst/>
          </a:prstGeom>
          <a:solidFill>
            <a:schemeClr val="accent2">
              <a:lumMod val="60000"/>
              <a:lumOff val="4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3" name="Oval 12">
            <a:extLst>
              <a:ext uri="{FF2B5EF4-FFF2-40B4-BE49-F238E27FC236}">
                <a16:creationId xmlns:a16="http://schemas.microsoft.com/office/drawing/2014/main" id="{E74A5090-2E27-3D48-99AE-4AD70100FBD7}"/>
              </a:ext>
            </a:extLst>
          </p:cNvPr>
          <p:cNvSpPr/>
          <p:nvPr/>
        </p:nvSpPr>
        <p:spPr>
          <a:xfrm>
            <a:off x="8642380" y="2493980"/>
            <a:ext cx="1242405" cy="1183648"/>
          </a:xfrm>
          <a:prstGeom prst="ellipse">
            <a:avLst/>
          </a:prstGeom>
          <a:solidFill>
            <a:srgbClr val="0070C0"/>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4" name="Rectangle 13">
            <a:extLst>
              <a:ext uri="{FF2B5EF4-FFF2-40B4-BE49-F238E27FC236}">
                <a16:creationId xmlns:a16="http://schemas.microsoft.com/office/drawing/2014/main" id="{94C0AD3E-6009-434D-8CA9-FA99310E1AFF}"/>
              </a:ext>
            </a:extLst>
          </p:cNvPr>
          <p:cNvSpPr/>
          <p:nvPr/>
        </p:nvSpPr>
        <p:spPr>
          <a:xfrm>
            <a:off x="6931152" y="1920240"/>
            <a:ext cx="9802368" cy="4334257"/>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5" name="Triangle 14">
            <a:extLst>
              <a:ext uri="{FF2B5EF4-FFF2-40B4-BE49-F238E27FC236}">
                <a16:creationId xmlns:a16="http://schemas.microsoft.com/office/drawing/2014/main" id="{784BE9CD-47A5-0045-8FB8-A9F48AC5EC62}"/>
              </a:ext>
            </a:extLst>
          </p:cNvPr>
          <p:cNvSpPr/>
          <p:nvPr/>
        </p:nvSpPr>
        <p:spPr>
          <a:xfrm>
            <a:off x="10748808" y="2230936"/>
            <a:ext cx="2174090" cy="1690077"/>
          </a:xfrm>
          <a:prstGeom prst="triangle">
            <a:avLst/>
          </a:prstGeom>
          <a:solidFill>
            <a:schemeClr val="accent2"/>
          </a:solidFill>
          <a:ln w="127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7" name="TextBox 16">
            <a:extLst>
              <a:ext uri="{FF2B5EF4-FFF2-40B4-BE49-F238E27FC236}">
                <a16:creationId xmlns:a16="http://schemas.microsoft.com/office/drawing/2014/main" id="{974AD737-AF48-6A4B-87D3-D0BC03E07B19}"/>
              </a:ext>
            </a:extLst>
          </p:cNvPr>
          <p:cNvSpPr txBox="1"/>
          <p:nvPr/>
        </p:nvSpPr>
        <p:spPr>
          <a:xfrm>
            <a:off x="10727076" y="5789882"/>
            <a:ext cx="2210520" cy="369332"/>
          </a:xfrm>
          <a:prstGeom prst="rect">
            <a:avLst/>
          </a:prstGeom>
          <a:noFill/>
        </p:spPr>
        <p:txBody>
          <a:bodyPr wrap="square" rtlCol="0">
            <a:spAutoFit/>
          </a:bodyPr>
          <a:lstStyle/>
          <a:p>
            <a:pPr algn="ctr"/>
            <a:r>
              <a:rPr lang="en-US" sz="1800" b="1" dirty="0"/>
              <a:t>Population</a:t>
            </a:r>
          </a:p>
        </p:txBody>
      </p:sp>
      <p:sp>
        <p:nvSpPr>
          <p:cNvPr id="18" name="Rectangle 17">
            <a:extLst>
              <a:ext uri="{FF2B5EF4-FFF2-40B4-BE49-F238E27FC236}">
                <a16:creationId xmlns:a16="http://schemas.microsoft.com/office/drawing/2014/main" id="{13BB36A3-2CFD-2E44-A90A-F22535CF0E28}"/>
              </a:ext>
            </a:extLst>
          </p:cNvPr>
          <p:cNvSpPr/>
          <p:nvPr/>
        </p:nvSpPr>
        <p:spPr>
          <a:xfrm>
            <a:off x="13872117" y="2555507"/>
            <a:ext cx="1338146" cy="1215189"/>
          </a:xfrm>
          <a:prstGeom prst="rect">
            <a:avLst/>
          </a:prstGeom>
          <a:solidFill>
            <a:schemeClr val="accent3"/>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19" name="Regular Pentagon 18">
            <a:extLst>
              <a:ext uri="{FF2B5EF4-FFF2-40B4-BE49-F238E27FC236}">
                <a16:creationId xmlns:a16="http://schemas.microsoft.com/office/drawing/2014/main" id="{B30CADF4-4D91-DB41-9F6B-304E93F2496D}"/>
              </a:ext>
            </a:extLst>
          </p:cNvPr>
          <p:cNvSpPr/>
          <p:nvPr/>
        </p:nvSpPr>
        <p:spPr>
          <a:xfrm>
            <a:off x="8459948" y="4387360"/>
            <a:ext cx="1424837" cy="1157402"/>
          </a:xfrm>
          <a:prstGeom prst="pentagon">
            <a:avLst/>
          </a:prstGeom>
          <a:solidFill>
            <a:srgbClr val="00B050"/>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0" name="Rounded Rectangle 19">
            <a:extLst>
              <a:ext uri="{FF2B5EF4-FFF2-40B4-BE49-F238E27FC236}">
                <a16:creationId xmlns:a16="http://schemas.microsoft.com/office/drawing/2014/main" id="{E684E714-ECF8-F84F-A7CB-8D8F8EB9A2F7}"/>
              </a:ext>
            </a:extLst>
          </p:cNvPr>
          <p:cNvSpPr/>
          <p:nvPr/>
        </p:nvSpPr>
        <p:spPr>
          <a:xfrm>
            <a:off x="11123620" y="4119807"/>
            <a:ext cx="1516168" cy="1405848"/>
          </a:xfrm>
          <a:prstGeom prst="roundRect">
            <a:avLst/>
          </a:prstGeom>
          <a:solidFill>
            <a:srgbClr val="00549F"/>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1" name="Oval 20">
            <a:extLst>
              <a:ext uri="{FF2B5EF4-FFF2-40B4-BE49-F238E27FC236}">
                <a16:creationId xmlns:a16="http://schemas.microsoft.com/office/drawing/2014/main" id="{55761920-2D12-4042-9633-2B7A0F7A175E}"/>
              </a:ext>
            </a:extLst>
          </p:cNvPr>
          <p:cNvSpPr/>
          <p:nvPr/>
        </p:nvSpPr>
        <p:spPr>
          <a:xfrm>
            <a:off x="13842327" y="4176399"/>
            <a:ext cx="1444752" cy="1444752"/>
          </a:xfrm>
          <a:prstGeom prst="ellipse">
            <a:avLst/>
          </a:prstGeom>
          <a:solidFill>
            <a:schemeClr val="accent2">
              <a:lumMod val="60000"/>
              <a:lumOff val="40000"/>
            </a:scheme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Tree>
    <p:extLst>
      <p:ext uri="{BB962C8B-B14F-4D97-AF65-F5344CB8AC3E}">
        <p14:creationId xmlns:p14="http://schemas.microsoft.com/office/powerpoint/2010/main" val="1292145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19D1C2-D70B-3B4F-9A26-C447152D6CC2}"/>
              </a:ext>
            </a:extLst>
          </p:cNvPr>
          <p:cNvSpPr>
            <a:spLocks noGrp="1"/>
          </p:cNvSpPr>
          <p:nvPr>
            <p:ph type="title"/>
          </p:nvPr>
        </p:nvSpPr>
        <p:spPr>
          <a:xfrm>
            <a:off x="721118" y="282277"/>
            <a:ext cx="16596361" cy="996788"/>
          </a:xfrm>
        </p:spPr>
        <p:txBody>
          <a:bodyPr/>
          <a:lstStyle/>
          <a:p>
            <a:r>
              <a:rPr lang="en-US" dirty="0"/>
              <a:t>GUI vs Command Line</a:t>
            </a:r>
          </a:p>
        </p:txBody>
      </p:sp>
      <p:sp>
        <p:nvSpPr>
          <p:cNvPr id="8" name="Content Placeholder 7">
            <a:extLst>
              <a:ext uri="{FF2B5EF4-FFF2-40B4-BE49-F238E27FC236}">
                <a16:creationId xmlns:a16="http://schemas.microsoft.com/office/drawing/2014/main" id="{3463C6D0-6E70-A24E-80D3-BFF93C076CB5}"/>
              </a:ext>
            </a:extLst>
          </p:cNvPr>
          <p:cNvSpPr>
            <a:spLocks noGrp="1"/>
          </p:cNvSpPr>
          <p:nvPr>
            <p:ph sz="half" idx="1"/>
          </p:nvPr>
        </p:nvSpPr>
        <p:spPr>
          <a:xfrm>
            <a:off x="726439" y="3116424"/>
            <a:ext cx="8102601" cy="5544978"/>
          </a:xfrm>
        </p:spPr>
        <p:txBody>
          <a:bodyPr/>
          <a:lstStyle/>
          <a:p>
            <a:r>
              <a:rPr lang="en-US" dirty="0"/>
              <a:t>Good for learning</a:t>
            </a:r>
          </a:p>
          <a:p>
            <a:r>
              <a:rPr lang="en-US" dirty="0"/>
              <a:t>Good for viewing the status of what is in Docker or Tigergraph</a:t>
            </a:r>
          </a:p>
          <a:p>
            <a:r>
              <a:rPr lang="en-US" dirty="0"/>
              <a:t>Don’t have to remember commands</a:t>
            </a:r>
          </a:p>
          <a:p>
            <a:r>
              <a:rPr lang="en-US" dirty="0"/>
              <a:t>Difficult to reproduce</a:t>
            </a:r>
          </a:p>
          <a:p>
            <a:pPr marL="0" indent="0">
              <a:buNone/>
            </a:pPr>
            <a:r>
              <a:rPr lang="en-US" b="1" dirty="0"/>
              <a:t>Recommendation</a:t>
            </a:r>
          </a:p>
          <a:p>
            <a:r>
              <a:rPr lang="en-US" dirty="0"/>
              <a:t>Use the GUI for the first two weeks – then use gradle-based tools (Giraffle) for reproducible results on multiple platforms</a:t>
            </a:r>
          </a:p>
        </p:txBody>
      </p:sp>
      <p:sp>
        <p:nvSpPr>
          <p:cNvPr id="9" name="Content Placeholder 8">
            <a:extLst>
              <a:ext uri="{FF2B5EF4-FFF2-40B4-BE49-F238E27FC236}">
                <a16:creationId xmlns:a16="http://schemas.microsoft.com/office/drawing/2014/main" id="{226FB5B7-C663-3048-95F8-18D59CF2B2B4}"/>
              </a:ext>
            </a:extLst>
          </p:cNvPr>
          <p:cNvSpPr>
            <a:spLocks noGrp="1"/>
          </p:cNvSpPr>
          <p:nvPr>
            <p:ph sz="half" idx="2"/>
          </p:nvPr>
        </p:nvSpPr>
        <p:spPr>
          <a:xfrm>
            <a:off x="9084493" y="3116424"/>
            <a:ext cx="8302172" cy="5251095"/>
          </a:xfrm>
        </p:spPr>
        <p:txBody>
          <a:bodyPr/>
          <a:lstStyle/>
          <a:p>
            <a:r>
              <a:rPr lang="en-US" dirty="0"/>
              <a:t>Great for scripting</a:t>
            </a:r>
          </a:p>
          <a:p>
            <a:r>
              <a:rPr lang="en-US" dirty="0"/>
              <a:t>Required for remote systems</a:t>
            </a:r>
          </a:p>
          <a:p>
            <a:r>
              <a:rPr lang="en-US" dirty="0"/>
              <a:t>Highly reproduceable</a:t>
            </a:r>
          </a:p>
          <a:p>
            <a:r>
              <a:rPr lang="en-US" dirty="0"/>
              <a:t>Requires you to learn and remember commands</a:t>
            </a:r>
          </a:p>
          <a:p>
            <a:r>
              <a:rPr lang="en-US" dirty="0"/>
              <a:t>Perfect for different environments</a:t>
            </a:r>
          </a:p>
          <a:p>
            <a:pPr lvl="1"/>
            <a:r>
              <a:rPr lang="en-US" dirty="0"/>
              <a:t>DEV, TEST, STAGE, PROD</a:t>
            </a:r>
          </a:p>
        </p:txBody>
      </p:sp>
      <p:sp>
        <p:nvSpPr>
          <p:cNvPr id="5" name="Footer Placeholder 4">
            <a:extLst>
              <a:ext uri="{FF2B5EF4-FFF2-40B4-BE49-F238E27FC236}">
                <a16:creationId xmlns:a16="http://schemas.microsoft.com/office/drawing/2014/main" id="{CAF6BB10-4B84-2F48-9DF0-CC8AC425BF78}"/>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3341F638-AA52-9A41-8E32-348F10FEEEFE}"/>
              </a:ext>
            </a:extLst>
          </p:cNvPr>
          <p:cNvSpPr>
            <a:spLocks noGrp="1"/>
          </p:cNvSpPr>
          <p:nvPr>
            <p:ph type="sldNum" sz="quarter" idx="12"/>
          </p:nvPr>
        </p:nvSpPr>
        <p:spPr/>
        <p:txBody>
          <a:bodyPr/>
          <a:lstStyle/>
          <a:p>
            <a:fld id="{3310D8EA-3107-4873-B9AB-DD7D3E79053A}" type="slidenum">
              <a:rPr lang="en-US" smtClean="0"/>
              <a:t>9</a:t>
            </a:fld>
            <a:endParaRPr lang="en-US"/>
          </a:p>
        </p:txBody>
      </p:sp>
      <p:sp>
        <p:nvSpPr>
          <p:cNvPr id="11" name="Text Placeholder 10">
            <a:extLst>
              <a:ext uri="{FF2B5EF4-FFF2-40B4-BE49-F238E27FC236}">
                <a16:creationId xmlns:a16="http://schemas.microsoft.com/office/drawing/2014/main" id="{C89CBD72-74BF-674C-BBE8-868707CB87E5}"/>
              </a:ext>
            </a:extLst>
          </p:cNvPr>
          <p:cNvSpPr>
            <a:spLocks noGrp="1"/>
          </p:cNvSpPr>
          <p:nvPr>
            <p:ph type="body" idx="13"/>
          </p:nvPr>
        </p:nvSpPr>
        <p:spPr>
          <a:xfrm>
            <a:off x="774669" y="2131905"/>
            <a:ext cx="8070004" cy="721783"/>
          </a:xfrm>
        </p:spPr>
        <p:txBody>
          <a:bodyPr/>
          <a:lstStyle/>
          <a:p>
            <a:r>
              <a:rPr lang="en-US" sz="4000" b="1" dirty="0">
                <a:solidFill>
                  <a:srgbClr val="000000"/>
                </a:solidFill>
              </a:rPr>
              <a:t>Graphical User Interface (GUI)</a:t>
            </a:r>
          </a:p>
        </p:txBody>
      </p:sp>
      <p:sp>
        <p:nvSpPr>
          <p:cNvPr id="10" name="Text Placeholder 9">
            <a:extLst>
              <a:ext uri="{FF2B5EF4-FFF2-40B4-BE49-F238E27FC236}">
                <a16:creationId xmlns:a16="http://schemas.microsoft.com/office/drawing/2014/main" id="{F0461571-8C6A-5C48-82AE-EDACB05630D5}"/>
              </a:ext>
            </a:extLst>
          </p:cNvPr>
          <p:cNvSpPr>
            <a:spLocks noGrp="1"/>
          </p:cNvSpPr>
          <p:nvPr>
            <p:ph type="body" sz="quarter" idx="3"/>
          </p:nvPr>
        </p:nvSpPr>
        <p:spPr>
          <a:xfrm>
            <a:off x="9084493" y="2131905"/>
            <a:ext cx="8270240" cy="721783"/>
          </a:xfrm>
        </p:spPr>
        <p:txBody>
          <a:bodyPr/>
          <a:lstStyle/>
          <a:p>
            <a:r>
              <a:rPr lang="en-US" sz="4000" b="1" dirty="0">
                <a:solidFill>
                  <a:srgbClr val="000000"/>
                </a:solidFill>
              </a:rPr>
              <a:t>Command Line Interface (CLI)</a:t>
            </a:r>
          </a:p>
        </p:txBody>
      </p:sp>
    </p:spTree>
    <p:extLst>
      <p:ext uri="{BB962C8B-B14F-4D97-AF65-F5344CB8AC3E}">
        <p14:creationId xmlns:p14="http://schemas.microsoft.com/office/powerpoint/2010/main" val="20664266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4C9518B-8D16-1C4E-B933-EFFDF230AB37}"/>
              </a:ext>
            </a:extLst>
          </p:cNvPr>
          <p:cNvSpPr>
            <a:spLocks noGrp="1"/>
          </p:cNvSpPr>
          <p:nvPr>
            <p:ph type="title"/>
          </p:nvPr>
        </p:nvSpPr>
        <p:spPr/>
        <p:txBody>
          <a:bodyPr/>
          <a:lstStyle/>
          <a:p>
            <a:r>
              <a:rPr lang="en-US" dirty="0"/>
              <a:t>Vector Similarity</a:t>
            </a:r>
          </a:p>
        </p:txBody>
      </p:sp>
      <p:sp>
        <p:nvSpPr>
          <p:cNvPr id="10" name="Content Placeholder 9">
            <a:extLst>
              <a:ext uri="{FF2B5EF4-FFF2-40B4-BE49-F238E27FC236}">
                <a16:creationId xmlns:a16="http://schemas.microsoft.com/office/drawing/2014/main" id="{FAD93861-517D-6642-9513-FD4842E78245}"/>
              </a:ext>
            </a:extLst>
          </p:cNvPr>
          <p:cNvSpPr>
            <a:spLocks noGrp="1"/>
          </p:cNvSpPr>
          <p:nvPr>
            <p:ph idx="1"/>
          </p:nvPr>
        </p:nvSpPr>
        <p:spPr>
          <a:xfrm>
            <a:off x="726441" y="7052935"/>
            <a:ext cx="16596361" cy="1621246"/>
          </a:xfrm>
        </p:spPr>
        <p:txBody>
          <a:bodyPr>
            <a:normAutofit/>
          </a:bodyPr>
          <a:lstStyle/>
          <a:p>
            <a:r>
              <a:rPr lang="en-US" sz="3200" dirty="0"/>
              <a:t>Vectors are </a:t>
            </a:r>
            <a:r>
              <a:rPr lang="en-US" sz="3200" b="1" dirty="0"/>
              <a:t>similar</a:t>
            </a:r>
            <a:r>
              <a:rPr lang="en-US" sz="3200" dirty="0"/>
              <a:t> in two dimensional space if they have the same length and direction</a:t>
            </a:r>
          </a:p>
          <a:p>
            <a:r>
              <a:rPr lang="en-US" sz="3200" dirty="0"/>
              <a:t>Compare all the “x” lengths and the “y” lengths and rank by the sum of the totals of the difference</a:t>
            </a:r>
          </a:p>
        </p:txBody>
      </p:sp>
      <p:sp>
        <p:nvSpPr>
          <p:cNvPr id="5" name="Footer Placeholder 4">
            <a:extLst>
              <a:ext uri="{FF2B5EF4-FFF2-40B4-BE49-F238E27FC236}">
                <a16:creationId xmlns:a16="http://schemas.microsoft.com/office/drawing/2014/main" id="{FFDBFC0C-4D02-FD42-B625-4AE4353E3F54}"/>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26E9BF27-EC84-5543-82DE-27B8C4E0B157}"/>
              </a:ext>
            </a:extLst>
          </p:cNvPr>
          <p:cNvSpPr>
            <a:spLocks noGrp="1"/>
          </p:cNvSpPr>
          <p:nvPr>
            <p:ph type="sldNum" sz="quarter" idx="12"/>
          </p:nvPr>
        </p:nvSpPr>
        <p:spPr/>
        <p:txBody>
          <a:bodyPr/>
          <a:lstStyle/>
          <a:p>
            <a:fld id="{3310D8EA-3107-4873-B9AB-DD7D3E79053A}" type="slidenum">
              <a:rPr lang="en-US" smtClean="0"/>
              <a:t>90</a:t>
            </a:fld>
            <a:endParaRPr lang="en-US"/>
          </a:p>
        </p:txBody>
      </p:sp>
      <p:cxnSp>
        <p:nvCxnSpPr>
          <p:cNvPr id="12" name="Straight Arrow Connector 11">
            <a:extLst>
              <a:ext uri="{FF2B5EF4-FFF2-40B4-BE49-F238E27FC236}">
                <a16:creationId xmlns:a16="http://schemas.microsoft.com/office/drawing/2014/main" id="{41B80B65-5B69-0147-A59E-7F653FB5898F}"/>
              </a:ext>
            </a:extLst>
          </p:cNvPr>
          <p:cNvCxnSpPr>
            <a:cxnSpLocks/>
          </p:cNvCxnSpPr>
          <p:nvPr/>
        </p:nvCxnSpPr>
        <p:spPr>
          <a:xfrm flipV="1">
            <a:off x="2533871" y="2479383"/>
            <a:ext cx="2211433" cy="297121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AF1935C-7F1E-CD40-B0D4-07E279C333A9}"/>
              </a:ext>
            </a:extLst>
          </p:cNvPr>
          <p:cNvCxnSpPr>
            <a:cxnSpLocks/>
          </p:cNvCxnSpPr>
          <p:nvPr/>
        </p:nvCxnSpPr>
        <p:spPr>
          <a:xfrm flipV="1">
            <a:off x="7339781" y="2363567"/>
            <a:ext cx="3564854" cy="2268512"/>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B571A24-3FC7-5A48-84F6-8B06E8796677}"/>
              </a:ext>
            </a:extLst>
          </p:cNvPr>
          <p:cNvCxnSpPr>
            <a:cxnSpLocks/>
          </p:cNvCxnSpPr>
          <p:nvPr/>
        </p:nvCxnSpPr>
        <p:spPr>
          <a:xfrm flipH="1" flipV="1">
            <a:off x="9149561" y="3905109"/>
            <a:ext cx="547683" cy="1562723"/>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6FF7BAA-C2D5-C44D-AE3F-F71CBBB19751}"/>
              </a:ext>
            </a:extLst>
          </p:cNvPr>
          <p:cNvCxnSpPr>
            <a:cxnSpLocks/>
          </p:cNvCxnSpPr>
          <p:nvPr/>
        </p:nvCxnSpPr>
        <p:spPr>
          <a:xfrm flipV="1">
            <a:off x="11071708" y="3303286"/>
            <a:ext cx="1687887" cy="1999309"/>
          </a:xfrm>
          <a:prstGeom prst="straightConnector1">
            <a:avLst/>
          </a:prstGeom>
          <a:ln w="127000" cap="rnd">
            <a:solidFill>
              <a:srgbClr val="00877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4114B-5B24-EB4D-A8D3-FC26FB13286B}"/>
              </a:ext>
            </a:extLst>
          </p:cNvPr>
          <p:cNvCxnSpPr>
            <a:cxnSpLocks/>
          </p:cNvCxnSpPr>
          <p:nvPr/>
        </p:nvCxnSpPr>
        <p:spPr>
          <a:xfrm flipV="1">
            <a:off x="14032522" y="4634172"/>
            <a:ext cx="1795306" cy="780265"/>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188A79-F177-D046-9D6C-FEB44AF7333D}"/>
              </a:ext>
            </a:extLst>
          </p:cNvPr>
          <p:cNvCxnSpPr>
            <a:cxnSpLocks/>
          </p:cNvCxnSpPr>
          <p:nvPr/>
        </p:nvCxnSpPr>
        <p:spPr>
          <a:xfrm flipH="1">
            <a:off x="13603988" y="2131312"/>
            <a:ext cx="2678895" cy="918073"/>
          </a:xfrm>
          <a:prstGeom prst="straightConnector1">
            <a:avLst/>
          </a:prstGeom>
          <a:ln w="1270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F3BEE0-848A-5F4C-94B5-D8D734F590A5}"/>
              </a:ext>
            </a:extLst>
          </p:cNvPr>
          <p:cNvCxnSpPr>
            <a:cxnSpLocks/>
          </p:cNvCxnSpPr>
          <p:nvPr/>
        </p:nvCxnSpPr>
        <p:spPr>
          <a:xfrm flipV="1">
            <a:off x="10859388" y="3545457"/>
            <a:ext cx="478078" cy="67031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4EDE2D-A1F5-0648-A2A8-5B81318284E0}"/>
              </a:ext>
            </a:extLst>
          </p:cNvPr>
          <p:cNvCxnSpPr>
            <a:cxnSpLocks/>
          </p:cNvCxnSpPr>
          <p:nvPr/>
        </p:nvCxnSpPr>
        <p:spPr>
          <a:xfrm flipH="1" flipV="1">
            <a:off x="14380976" y="3360541"/>
            <a:ext cx="507819" cy="1001487"/>
          </a:xfrm>
          <a:prstGeom prst="straightConnector1">
            <a:avLst/>
          </a:prstGeom>
          <a:ln w="1270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BCE8937-CE94-0549-990E-FAB0AD60274E}"/>
              </a:ext>
            </a:extLst>
          </p:cNvPr>
          <p:cNvCxnSpPr>
            <a:cxnSpLocks/>
          </p:cNvCxnSpPr>
          <p:nvPr/>
        </p:nvCxnSpPr>
        <p:spPr>
          <a:xfrm>
            <a:off x="2533871" y="5496440"/>
            <a:ext cx="2373086" cy="0"/>
          </a:xfrm>
          <a:prstGeom prst="straightConnector1">
            <a:avLst/>
          </a:prstGeom>
          <a:ln w="38100"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AF743BF-4C8B-5248-BD5B-466AC95C87E2}"/>
              </a:ext>
            </a:extLst>
          </p:cNvPr>
          <p:cNvCxnSpPr>
            <a:cxnSpLocks/>
          </p:cNvCxnSpPr>
          <p:nvPr/>
        </p:nvCxnSpPr>
        <p:spPr>
          <a:xfrm flipV="1">
            <a:off x="2533871" y="2481943"/>
            <a:ext cx="0" cy="2954264"/>
          </a:xfrm>
          <a:prstGeom prst="straightConnector1">
            <a:avLst/>
          </a:prstGeom>
          <a:ln w="38100"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7900D2D-F307-5D47-9BD8-F690F0837F45}"/>
              </a:ext>
            </a:extLst>
          </p:cNvPr>
          <p:cNvSpPr txBox="1"/>
          <p:nvPr/>
        </p:nvSpPr>
        <p:spPr>
          <a:xfrm>
            <a:off x="1065800" y="4010554"/>
            <a:ext cx="412292" cy="584775"/>
          </a:xfrm>
          <a:prstGeom prst="rect">
            <a:avLst/>
          </a:prstGeom>
          <a:noFill/>
        </p:spPr>
        <p:txBody>
          <a:bodyPr wrap="none" rtlCol="0">
            <a:spAutoFit/>
          </a:bodyPr>
          <a:lstStyle/>
          <a:p>
            <a:r>
              <a:rPr lang="en-US" sz="3200" b="1" dirty="0"/>
              <a:t>y</a:t>
            </a:r>
          </a:p>
        </p:txBody>
      </p:sp>
      <p:sp>
        <p:nvSpPr>
          <p:cNvPr id="36" name="TextBox 35">
            <a:extLst>
              <a:ext uri="{FF2B5EF4-FFF2-40B4-BE49-F238E27FC236}">
                <a16:creationId xmlns:a16="http://schemas.microsoft.com/office/drawing/2014/main" id="{00C57486-AB8B-2248-9C0A-8DAA223484AD}"/>
              </a:ext>
            </a:extLst>
          </p:cNvPr>
          <p:cNvSpPr txBox="1"/>
          <p:nvPr/>
        </p:nvSpPr>
        <p:spPr>
          <a:xfrm>
            <a:off x="3503045" y="6315978"/>
            <a:ext cx="412292" cy="584775"/>
          </a:xfrm>
          <a:prstGeom prst="rect">
            <a:avLst/>
          </a:prstGeom>
          <a:noFill/>
        </p:spPr>
        <p:txBody>
          <a:bodyPr wrap="none" rtlCol="0">
            <a:spAutoFit/>
          </a:bodyPr>
          <a:lstStyle/>
          <a:p>
            <a:r>
              <a:rPr lang="en-US" sz="3200" b="1" dirty="0"/>
              <a:t>x</a:t>
            </a:r>
          </a:p>
        </p:txBody>
      </p:sp>
      <p:sp>
        <p:nvSpPr>
          <p:cNvPr id="37" name="Rectangle 36">
            <a:extLst>
              <a:ext uri="{FF2B5EF4-FFF2-40B4-BE49-F238E27FC236}">
                <a16:creationId xmlns:a16="http://schemas.microsoft.com/office/drawing/2014/main" id="{1A563F23-5A31-9B42-846C-DD00E6704181}"/>
              </a:ext>
            </a:extLst>
          </p:cNvPr>
          <p:cNvSpPr/>
          <p:nvPr/>
        </p:nvSpPr>
        <p:spPr>
          <a:xfrm>
            <a:off x="6931152" y="1920240"/>
            <a:ext cx="9802368" cy="4334257"/>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38" name="TextBox 37">
            <a:extLst>
              <a:ext uri="{FF2B5EF4-FFF2-40B4-BE49-F238E27FC236}">
                <a16:creationId xmlns:a16="http://schemas.microsoft.com/office/drawing/2014/main" id="{A08EC0C9-9F55-7C46-9055-9B3B4593A483}"/>
              </a:ext>
            </a:extLst>
          </p:cNvPr>
          <p:cNvSpPr txBox="1"/>
          <p:nvPr/>
        </p:nvSpPr>
        <p:spPr>
          <a:xfrm>
            <a:off x="10727076" y="5789882"/>
            <a:ext cx="2210520" cy="369332"/>
          </a:xfrm>
          <a:prstGeom prst="rect">
            <a:avLst/>
          </a:prstGeom>
          <a:noFill/>
        </p:spPr>
        <p:txBody>
          <a:bodyPr wrap="square" rtlCol="0">
            <a:spAutoFit/>
          </a:bodyPr>
          <a:lstStyle/>
          <a:p>
            <a:pPr algn="ctr"/>
            <a:r>
              <a:rPr lang="en-US" sz="1800" b="1" dirty="0"/>
              <a:t>Population</a:t>
            </a:r>
          </a:p>
        </p:txBody>
      </p:sp>
      <p:sp>
        <p:nvSpPr>
          <p:cNvPr id="39" name="Left Brace 38">
            <a:extLst>
              <a:ext uri="{FF2B5EF4-FFF2-40B4-BE49-F238E27FC236}">
                <a16:creationId xmlns:a16="http://schemas.microsoft.com/office/drawing/2014/main" id="{003A4FC3-28C3-434E-8A1F-4C0383A296C6}"/>
              </a:ext>
            </a:extLst>
          </p:cNvPr>
          <p:cNvSpPr/>
          <p:nvPr/>
        </p:nvSpPr>
        <p:spPr>
          <a:xfrm>
            <a:off x="1628180" y="2481944"/>
            <a:ext cx="651782" cy="2932493"/>
          </a:xfrm>
          <a:prstGeom prst="leftBrac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0" name="Left Brace 39">
            <a:extLst>
              <a:ext uri="{FF2B5EF4-FFF2-40B4-BE49-F238E27FC236}">
                <a16:creationId xmlns:a16="http://schemas.microsoft.com/office/drawing/2014/main" id="{87190EFA-B7E2-7642-B745-01476EA7117F}"/>
              </a:ext>
            </a:extLst>
          </p:cNvPr>
          <p:cNvSpPr/>
          <p:nvPr/>
        </p:nvSpPr>
        <p:spPr>
          <a:xfrm rot="16200000">
            <a:off x="3318888" y="4834207"/>
            <a:ext cx="674915" cy="2283508"/>
          </a:xfrm>
          <a:prstGeom prst="leftBrac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43" name="TextBox 42">
            <a:extLst>
              <a:ext uri="{FF2B5EF4-FFF2-40B4-BE49-F238E27FC236}">
                <a16:creationId xmlns:a16="http://schemas.microsoft.com/office/drawing/2014/main" id="{983115DD-B805-914E-882F-B48DE27B2255}"/>
              </a:ext>
            </a:extLst>
          </p:cNvPr>
          <p:cNvSpPr txBox="1"/>
          <p:nvPr/>
        </p:nvSpPr>
        <p:spPr>
          <a:xfrm>
            <a:off x="3416009" y="4087368"/>
            <a:ext cx="1444752" cy="369332"/>
          </a:xfrm>
          <a:prstGeom prst="rect">
            <a:avLst/>
          </a:prstGeom>
          <a:noFill/>
        </p:spPr>
        <p:txBody>
          <a:bodyPr wrap="square" rtlCol="0">
            <a:spAutoFit/>
          </a:bodyPr>
          <a:lstStyle/>
          <a:p>
            <a:pPr algn="ctr"/>
            <a:r>
              <a:rPr lang="en-US" sz="1800" b="1" dirty="0"/>
              <a:t>Target</a:t>
            </a:r>
          </a:p>
        </p:txBody>
      </p:sp>
      <p:sp>
        <p:nvSpPr>
          <p:cNvPr id="48" name="TextBox 47">
            <a:extLst>
              <a:ext uri="{FF2B5EF4-FFF2-40B4-BE49-F238E27FC236}">
                <a16:creationId xmlns:a16="http://schemas.microsoft.com/office/drawing/2014/main" id="{A5C76DEC-679D-9649-B8E3-3682586B0D81}"/>
              </a:ext>
            </a:extLst>
          </p:cNvPr>
          <p:cNvSpPr txBox="1"/>
          <p:nvPr/>
        </p:nvSpPr>
        <p:spPr>
          <a:xfrm>
            <a:off x="11979175" y="4454163"/>
            <a:ext cx="492443" cy="369332"/>
          </a:xfrm>
          <a:prstGeom prst="rect">
            <a:avLst/>
          </a:prstGeom>
          <a:noFill/>
        </p:spPr>
        <p:txBody>
          <a:bodyPr wrap="none" rtlCol="0">
            <a:spAutoFit/>
          </a:bodyPr>
          <a:lstStyle/>
          <a:p>
            <a:r>
              <a:rPr lang="en-US" sz="1800" dirty="0"/>
              <a:t>1st</a:t>
            </a:r>
          </a:p>
        </p:txBody>
      </p:sp>
      <p:sp>
        <p:nvSpPr>
          <p:cNvPr id="52" name="TextBox 51">
            <a:extLst>
              <a:ext uri="{FF2B5EF4-FFF2-40B4-BE49-F238E27FC236}">
                <a16:creationId xmlns:a16="http://schemas.microsoft.com/office/drawing/2014/main" id="{6D5FB69C-271E-0D41-B8AE-2F239B6CA358}"/>
              </a:ext>
            </a:extLst>
          </p:cNvPr>
          <p:cNvSpPr txBox="1"/>
          <p:nvPr/>
        </p:nvSpPr>
        <p:spPr>
          <a:xfrm>
            <a:off x="15178842" y="2508043"/>
            <a:ext cx="543739" cy="369332"/>
          </a:xfrm>
          <a:prstGeom prst="rect">
            <a:avLst/>
          </a:prstGeom>
          <a:noFill/>
        </p:spPr>
        <p:txBody>
          <a:bodyPr wrap="none" rtlCol="0">
            <a:spAutoFit/>
          </a:bodyPr>
          <a:lstStyle/>
          <a:p>
            <a:r>
              <a:rPr lang="en-US" sz="1800" dirty="0"/>
              <a:t>last</a:t>
            </a:r>
          </a:p>
        </p:txBody>
      </p:sp>
    </p:spTree>
    <p:extLst>
      <p:ext uri="{BB962C8B-B14F-4D97-AF65-F5344CB8AC3E}">
        <p14:creationId xmlns:p14="http://schemas.microsoft.com/office/powerpoint/2010/main" val="3101396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1F4A83-31C6-CB48-8556-1EF65E433627}"/>
              </a:ext>
            </a:extLst>
          </p:cNvPr>
          <p:cNvSpPr>
            <a:spLocks noGrp="1"/>
          </p:cNvSpPr>
          <p:nvPr>
            <p:ph type="title"/>
          </p:nvPr>
        </p:nvSpPr>
        <p:spPr/>
        <p:txBody>
          <a:bodyPr/>
          <a:lstStyle/>
          <a:p>
            <a:r>
              <a:rPr lang="en-US" dirty="0"/>
              <a:t>Vector Representation</a:t>
            </a:r>
          </a:p>
        </p:txBody>
      </p:sp>
      <p:sp>
        <p:nvSpPr>
          <p:cNvPr id="10" name="Content Placeholder 9">
            <a:extLst>
              <a:ext uri="{FF2B5EF4-FFF2-40B4-BE49-F238E27FC236}">
                <a16:creationId xmlns:a16="http://schemas.microsoft.com/office/drawing/2014/main" id="{C3B2F99E-7A7E-094A-BF4A-43687878606D}"/>
              </a:ext>
            </a:extLst>
          </p:cNvPr>
          <p:cNvSpPr>
            <a:spLocks noGrp="1"/>
          </p:cNvSpPr>
          <p:nvPr>
            <p:ph idx="1"/>
          </p:nvPr>
        </p:nvSpPr>
        <p:spPr>
          <a:xfrm>
            <a:off x="726441" y="6928338"/>
            <a:ext cx="16596361" cy="1725079"/>
          </a:xfrm>
        </p:spPr>
        <p:txBody>
          <a:bodyPr/>
          <a:lstStyle/>
          <a:p>
            <a:r>
              <a:rPr lang="en-US" dirty="0"/>
              <a:t>Each item can be represented by a series of “feature” vectors</a:t>
            </a:r>
          </a:p>
          <a:p>
            <a:r>
              <a:rPr lang="en-US" dirty="0"/>
              <a:t>The numbers are scalers</a:t>
            </a:r>
          </a:p>
        </p:txBody>
      </p:sp>
      <p:sp>
        <p:nvSpPr>
          <p:cNvPr id="5" name="Footer Placeholder 4">
            <a:extLst>
              <a:ext uri="{FF2B5EF4-FFF2-40B4-BE49-F238E27FC236}">
                <a16:creationId xmlns:a16="http://schemas.microsoft.com/office/drawing/2014/main" id="{C09F4564-D378-7C4F-AEB8-76DDE98304E3}"/>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623336C0-7A13-2149-8D2D-CA5B82FDC201}"/>
              </a:ext>
            </a:extLst>
          </p:cNvPr>
          <p:cNvSpPr>
            <a:spLocks noGrp="1"/>
          </p:cNvSpPr>
          <p:nvPr>
            <p:ph type="sldNum" sz="quarter" idx="12"/>
          </p:nvPr>
        </p:nvSpPr>
        <p:spPr/>
        <p:txBody>
          <a:bodyPr/>
          <a:lstStyle/>
          <a:p>
            <a:fld id="{3310D8EA-3107-4873-B9AB-DD7D3E79053A}" type="slidenum">
              <a:rPr lang="en-US" smtClean="0"/>
              <a:t>91</a:t>
            </a:fld>
            <a:endParaRPr lang="en-US"/>
          </a:p>
        </p:txBody>
      </p:sp>
      <p:sp>
        <p:nvSpPr>
          <p:cNvPr id="11" name="Double Bracket 10">
            <a:extLst>
              <a:ext uri="{FF2B5EF4-FFF2-40B4-BE49-F238E27FC236}">
                <a16:creationId xmlns:a16="http://schemas.microsoft.com/office/drawing/2014/main" id="{C9B0F3B8-B80D-8044-8AA8-1C6535759CC4}"/>
              </a:ext>
            </a:extLst>
          </p:cNvPr>
          <p:cNvSpPr/>
          <p:nvPr/>
        </p:nvSpPr>
        <p:spPr>
          <a:xfrm>
            <a:off x="1736637" y="3047265"/>
            <a:ext cx="1709949" cy="2069860"/>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2" name="TextBox 11">
            <a:extLst>
              <a:ext uri="{FF2B5EF4-FFF2-40B4-BE49-F238E27FC236}">
                <a16:creationId xmlns:a16="http://schemas.microsoft.com/office/drawing/2014/main" id="{4844D059-58F2-7E43-BD36-69AB750D849D}"/>
              </a:ext>
            </a:extLst>
          </p:cNvPr>
          <p:cNvSpPr txBox="1"/>
          <p:nvPr/>
        </p:nvSpPr>
        <p:spPr>
          <a:xfrm>
            <a:off x="1736637" y="3323410"/>
            <a:ext cx="1709949" cy="1569917"/>
          </a:xfrm>
          <a:prstGeom prst="rect">
            <a:avLst/>
          </a:prstGeom>
          <a:noFill/>
        </p:spPr>
        <p:txBody>
          <a:bodyPr wrap="square" rtlCol="0">
            <a:spAutoFit/>
          </a:bodyPr>
          <a:lstStyle/>
          <a:p>
            <a:pPr algn="ctr"/>
            <a:r>
              <a:rPr lang="en-US" sz="4801" dirty="0"/>
              <a:t>x=8</a:t>
            </a:r>
          </a:p>
          <a:p>
            <a:pPr algn="ctr"/>
            <a:r>
              <a:rPr lang="en-US" sz="4801" dirty="0"/>
              <a:t>y=10</a:t>
            </a:r>
          </a:p>
        </p:txBody>
      </p:sp>
      <p:sp>
        <p:nvSpPr>
          <p:cNvPr id="13" name="Double Bracket 12">
            <a:extLst>
              <a:ext uri="{FF2B5EF4-FFF2-40B4-BE49-F238E27FC236}">
                <a16:creationId xmlns:a16="http://schemas.microsoft.com/office/drawing/2014/main" id="{18FFE7A4-DACB-F545-93C8-AF3AE1741E0F}"/>
              </a:ext>
            </a:extLst>
          </p:cNvPr>
          <p:cNvSpPr/>
          <p:nvPr/>
        </p:nvSpPr>
        <p:spPr>
          <a:xfrm>
            <a:off x="6285192" y="3386498"/>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4" name="TextBox 13">
            <a:extLst>
              <a:ext uri="{FF2B5EF4-FFF2-40B4-BE49-F238E27FC236}">
                <a16:creationId xmlns:a16="http://schemas.microsoft.com/office/drawing/2014/main" id="{EA0C46B1-48A6-5A40-A0F8-3AD9A8CAC1B1}"/>
              </a:ext>
            </a:extLst>
          </p:cNvPr>
          <p:cNvSpPr txBox="1"/>
          <p:nvPr/>
        </p:nvSpPr>
        <p:spPr>
          <a:xfrm>
            <a:off x="5933498" y="3547466"/>
            <a:ext cx="1709949" cy="1569917"/>
          </a:xfrm>
          <a:prstGeom prst="rect">
            <a:avLst/>
          </a:prstGeom>
          <a:noFill/>
        </p:spPr>
        <p:txBody>
          <a:bodyPr wrap="square" rtlCol="0">
            <a:spAutoFit/>
          </a:bodyPr>
          <a:lstStyle/>
          <a:p>
            <a:pPr algn="ctr"/>
            <a:r>
              <a:rPr lang="en-US" sz="4801" dirty="0"/>
              <a:t>16</a:t>
            </a:r>
          </a:p>
          <a:p>
            <a:pPr algn="ctr"/>
            <a:r>
              <a:rPr lang="en-US" sz="4801" dirty="0"/>
              <a:t>16</a:t>
            </a:r>
          </a:p>
        </p:txBody>
      </p:sp>
      <p:sp>
        <p:nvSpPr>
          <p:cNvPr id="15" name="Double Bracket 14">
            <a:extLst>
              <a:ext uri="{FF2B5EF4-FFF2-40B4-BE49-F238E27FC236}">
                <a16:creationId xmlns:a16="http://schemas.microsoft.com/office/drawing/2014/main" id="{910A5289-BB16-D443-A66C-E0A73B6EE8BF}"/>
              </a:ext>
            </a:extLst>
          </p:cNvPr>
          <p:cNvSpPr/>
          <p:nvPr/>
        </p:nvSpPr>
        <p:spPr>
          <a:xfrm>
            <a:off x="7754817" y="3405104"/>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6" name="TextBox 15">
            <a:extLst>
              <a:ext uri="{FF2B5EF4-FFF2-40B4-BE49-F238E27FC236}">
                <a16:creationId xmlns:a16="http://schemas.microsoft.com/office/drawing/2014/main" id="{64F97DAA-71D7-304D-A0F3-8B7F092552A8}"/>
              </a:ext>
            </a:extLst>
          </p:cNvPr>
          <p:cNvSpPr txBox="1"/>
          <p:nvPr/>
        </p:nvSpPr>
        <p:spPr>
          <a:xfrm>
            <a:off x="7458808" y="3570395"/>
            <a:ext cx="1709949" cy="1569917"/>
          </a:xfrm>
          <a:prstGeom prst="rect">
            <a:avLst/>
          </a:prstGeom>
          <a:noFill/>
        </p:spPr>
        <p:txBody>
          <a:bodyPr wrap="square" rtlCol="0">
            <a:spAutoFit/>
          </a:bodyPr>
          <a:lstStyle/>
          <a:p>
            <a:pPr algn="ctr"/>
            <a:r>
              <a:rPr lang="en-US" sz="4801" dirty="0"/>
              <a:t>8</a:t>
            </a:r>
          </a:p>
          <a:p>
            <a:pPr algn="ctr"/>
            <a:r>
              <a:rPr lang="en-US" sz="4801" dirty="0"/>
              <a:t>6</a:t>
            </a:r>
          </a:p>
        </p:txBody>
      </p:sp>
      <p:sp>
        <p:nvSpPr>
          <p:cNvPr id="17" name="Double Bracket 16">
            <a:extLst>
              <a:ext uri="{FF2B5EF4-FFF2-40B4-BE49-F238E27FC236}">
                <a16:creationId xmlns:a16="http://schemas.microsoft.com/office/drawing/2014/main" id="{212A781E-8A30-B34F-A18E-6939FA27B7F1}"/>
              </a:ext>
            </a:extLst>
          </p:cNvPr>
          <p:cNvSpPr/>
          <p:nvPr/>
        </p:nvSpPr>
        <p:spPr>
          <a:xfrm>
            <a:off x="9128041" y="3422467"/>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8" name="TextBox 17">
            <a:extLst>
              <a:ext uri="{FF2B5EF4-FFF2-40B4-BE49-F238E27FC236}">
                <a16:creationId xmlns:a16="http://schemas.microsoft.com/office/drawing/2014/main" id="{749C593B-3E0A-CA4B-8A60-809BCB8A8EFD}"/>
              </a:ext>
            </a:extLst>
          </p:cNvPr>
          <p:cNvSpPr txBox="1"/>
          <p:nvPr/>
        </p:nvSpPr>
        <p:spPr>
          <a:xfrm>
            <a:off x="9425047" y="3570395"/>
            <a:ext cx="592016" cy="1569917"/>
          </a:xfrm>
          <a:prstGeom prst="rect">
            <a:avLst/>
          </a:prstGeom>
          <a:noFill/>
        </p:spPr>
        <p:txBody>
          <a:bodyPr wrap="square" rtlCol="0">
            <a:spAutoFit/>
          </a:bodyPr>
          <a:lstStyle/>
          <a:p>
            <a:pPr algn="ctr"/>
            <a:r>
              <a:rPr lang="en-US" sz="4801" dirty="0"/>
              <a:t>4</a:t>
            </a:r>
          </a:p>
          <a:p>
            <a:pPr algn="ctr"/>
            <a:r>
              <a:rPr lang="en-US" sz="4801" dirty="0"/>
              <a:t>3</a:t>
            </a:r>
          </a:p>
        </p:txBody>
      </p:sp>
      <p:sp>
        <p:nvSpPr>
          <p:cNvPr id="19" name="Double Bracket 18">
            <a:extLst>
              <a:ext uri="{FF2B5EF4-FFF2-40B4-BE49-F238E27FC236}">
                <a16:creationId xmlns:a16="http://schemas.microsoft.com/office/drawing/2014/main" id="{34A0C451-20F1-E34C-AF8B-1FD41D41D658}"/>
              </a:ext>
            </a:extLst>
          </p:cNvPr>
          <p:cNvSpPr/>
          <p:nvPr/>
        </p:nvSpPr>
        <p:spPr>
          <a:xfrm>
            <a:off x="10512989" y="3405104"/>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0" name="TextBox 19">
            <a:extLst>
              <a:ext uri="{FF2B5EF4-FFF2-40B4-BE49-F238E27FC236}">
                <a16:creationId xmlns:a16="http://schemas.microsoft.com/office/drawing/2014/main" id="{922CE761-F858-3041-A19E-1E34C3216E6C}"/>
              </a:ext>
            </a:extLst>
          </p:cNvPr>
          <p:cNvSpPr txBox="1"/>
          <p:nvPr/>
        </p:nvSpPr>
        <p:spPr>
          <a:xfrm>
            <a:off x="10775948" y="3565187"/>
            <a:ext cx="592016" cy="1569917"/>
          </a:xfrm>
          <a:prstGeom prst="rect">
            <a:avLst/>
          </a:prstGeom>
          <a:noFill/>
        </p:spPr>
        <p:txBody>
          <a:bodyPr wrap="square" rtlCol="0">
            <a:spAutoFit/>
          </a:bodyPr>
          <a:lstStyle/>
          <a:p>
            <a:pPr algn="ctr"/>
            <a:r>
              <a:rPr lang="en-US" sz="4801" dirty="0">
                <a:solidFill>
                  <a:srgbClr val="008770"/>
                </a:solidFill>
              </a:rPr>
              <a:t>7</a:t>
            </a:r>
          </a:p>
          <a:p>
            <a:pPr algn="ctr"/>
            <a:r>
              <a:rPr lang="en-US" sz="4801" dirty="0">
                <a:solidFill>
                  <a:srgbClr val="008770"/>
                </a:solidFill>
              </a:rPr>
              <a:t>9</a:t>
            </a:r>
          </a:p>
        </p:txBody>
      </p:sp>
      <p:sp>
        <p:nvSpPr>
          <p:cNvPr id="21" name="Double Bracket 20">
            <a:extLst>
              <a:ext uri="{FF2B5EF4-FFF2-40B4-BE49-F238E27FC236}">
                <a16:creationId xmlns:a16="http://schemas.microsoft.com/office/drawing/2014/main" id="{402B65D8-6649-0244-964C-5F2AD5B735E9}"/>
              </a:ext>
            </a:extLst>
          </p:cNvPr>
          <p:cNvSpPr/>
          <p:nvPr/>
        </p:nvSpPr>
        <p:spPr>
          <a:xfrm>
            <a:off x="11886213" y="3398875"/>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2" name="TextBox 21">
            <a:extLst>
              <a:ext uri="{FF2B5EF4-FFF2-40B4-BE49-F238E27FC236}">
                <a16:creationId xmlns:a16="http://schemas.microsoft.com/office/drawing/2014/main" id="{84FE2E63-EEEE-6E48-B716-E53E9497932D}"/>
              </a:ext>
            </a:extLst>
          </p:cNvPr>
          <p:cNvSpPr txBox="1"/>
          <p:nvPr/>
        </p:nvSpPr>
        <p:spPr>
          <a:xfrm>
            <a:off x="12149171" y="3558960"/>
            <a:ext cx="854974" cy="1569917"/>
          </a:xfrm>
          <a:prstGeom prst="rect">
            <a:avLst/>
          </a:prstGeom>
          <a:noFill/>
        </p:spPr>
        <p:txBody>
          <a:bodyPr wrap="square" rtlCol="0">
            <a:spAutoFit/>
          </a:bodyPr>
          <a:lstStyle/>
          <a:p>
            <a:pPr algn="ctr"/>
            <a:r>
              <a:rPr lang="en-US" sz="4801" dirty="0"/>
              <a:t>-4</a:t>
            </a:r>
          </a:p>
          <a:p>
            <a:pPr algn="ctr"/>
            <a:r>
              <a:rPr lang="en-US" sz="4801" dirty="0"/>
              <a:t>6</a:t>
            </a:r>
          </a:p>
        </p:txBody>
      </p:sp>
      <p:sp>
        <p:nvSpPr>
          <p:cNvPr id="23" name="Double Bracket 22">
            <a:extLst>
              <a:ext uri="{FF2B5EF4-FFF2-40B4-BE49-F238E27FC236}">
                <a16:creationId xmlns:a16="http://schemas.microsoft.com/office/drawing/2014/main" id="{F72AB582-877B-F34F-971C-31DD91EBB4FE}"/>
              </a:ext>
            </a:extLst>
          </p:cNvPr>
          <p:cNvSpPr/>
          <p:nvPr/>
        </p:nvSpPr>
        <p:spPr>
          <a:xfrm>
            <a:off x="13355838" y="3445659"/>
            <a:ext cx="1117931"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4" name="TextBox 23">
            <a:extLst>
              <a:ext uri="{FF2B5EF4-FFF2-40B4-BE49-F238E27FC236}">
                <a16:creationId xmlns:a16="http://schemas.microsoft.com/office/drawing/2014/main" id="{E962BB9B-E54C-8E44-A082-A7E4E95B08DB}"/>
              </a:ext>
            </a:extLst>
          </p:cNvPr>
          <p:cNvSpPr txBox="1"/>
          <p:nvPr/>
        </p:nvSpPr>
        <p:spPr>
          <a:xfrm>
            <a:off x="13618796" y="3605743"/>
            <a:ext cx="854974" cy="1569917"/>
          </a:xfrm>
          <a:prstGeom prst="rect">
            <a:avLst/>
          </a:prstGeom>
          <a:noFill/>
        </p:spPr>
        <p:txBody>
          <a:bodyPr wrap="square" rtlCol="0">
            <a:spAutoFit/>
          </a:bodyPr>
          <a:lstStyle/>
          <a:p>
            <a:pPr algn="ctr"/>
            <a:r>
              <a:rPr lang="en-US" sz="4801" dirty="0"/>
              <a:t>-4</a:t>
            </a:r>
          </a:p>
          <a:p>
            <a:pPr algn="ctr"/>
            <a:r>
              <a:rPr lang="en-US" sz="4801" dirty="0"/>
              <a:t>6</a:t>
            </a:r>
          </a:p>
        </p:txBody>
      </p:sp>
      <p:sp>
        <p:nvSpPr>
          <p:cNvPr id="25" name="Double Bracket 24">
            <a:extLst>
              <a:ext uri="{FF2B5EF4-FFF2-40B4-BE49-F238E27FC236}">
                <a16:creationId xmlns:a16="http://schemas.microsoft.com/office/drawing/2014/main" id="{A448907E-8820-924C-9E9E-F306BB9DB806}"/>
              </a:ext>
            </a:extLst>
          </p:cNvPr>
          <p:cNvSpPr/>
          <p:nvPr/>
        </p:nvSpPr>
        <p:spPr>
          <a:xfrm>
            <a:off x="14644384" y="3457254"/>
            <a:ext cx="1812275" cy="1900243"/>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6" name="TextBox 25">
            <a:extLst>
              <a:ext uri="{FF2B5EF4-FFF2-40B4-BE49-F238E27FC236}">
                <a16:creationId xmlns:a16="http://schemas.microsoft.com/office/drawing/2014/main" id="{26F78CD0-6606-4845-A518-9608AA93D8E7}"/>
              </a:ext>
            </a:extLst>
          </p:cNvPr>
          <p:cNvSpPr txBox="1"/>
          <p:nvPr/>
        </p:nvSpPr>
        <p:spPr>
          <a:xfrm>
            <a:off x="14729061" y="3587759"/>
            <a:ext cx="1384948" cy="1569917"/>
          </a:xfrm>
          <a:prstGeom prst="rect">
            <a:avLst/>
          </a:prstGeom>
          <a:noFill/>
        </p:spPr>
        <p:txBody>
          <a:bodyPr wrap="square" rtlCol="0">
            <a:spAutoFit/>
          </a:bodyPr>
          <a:lstStyle/>
          <a:p>
            <a:pPr algn="ctr"/>
            <a:r>
              <a:rPr lang="en-US" sz="4801" dirty="0">
                <a:solidFill>
                  <a:srgbClr val="FF0000"/>
                </a:solidFill>
              </a:rPr>
              <a:t>-12</a:t>
            </a:r>
          </a:p>
          <a:p>
            <a:pPr algn="ctr"/>
            <a:r>
              <a:rPr lang="en-US" sz="4801" dirty="0">
                <a:solidFill>
                  <a:srgbClr val="FF0000"/>
                </a:solidFill>
              </a:rPr>
              <a:t>-8</a:t>
            </a:r>
          </a:p>
        </p:txBody>
      </p:sp>
      <p:sp>
        <p:nvSpPr>
          <p:cNvPr id="27" name="TextBox 26">
            <a:extLst>
              <a:ext uri="{FF2B5EF4-FFF2-40B4-BE49-F238E27FC236}">
                <a16:creationId xmlns:a16="http://schemas.microsoft.com/office/drawing/2014/main" id="{8CB2CB8F-BC89-144D-9EA3-8B5629A67E7C}"/>
              </a:ext>
            </a:extLst>
          </p:cNvPr>
          <p:cNvSpPr txBox="1"/>
          <p:nvPr/>
        </p:nvSpPr>
        <p:spPr>
          <a:xfrm>
            <a:off x="1736637" y="5393269"/>
            <a:ext cx="1444752" cy="646331"/>
          </a:xfrm>
          <a:prstGeom prst="rect">
            <a:avLst/>
          </a:prstGeom>
          <a:noFill/>
        </p:spPr>
        <p:txBody>
          <a:bodyPr wrap="square" rtlCol="0">
            <a:spAutoFit/>
          </a:bodyPr>
          <a:lstStyle/>
          <a:p>
            <a:pPr algn="ctr"/>
            <a:r>
              <a:rPr lang="en-US" sz="1800" b="1" dirty="0"/>
              <a:t>Target Vector</a:t>
            </a:r>
          </a:p>
        </p:txBody>
      </p:sp>
      <p:sp>
        <p:nvSpPr>
          <p:cNvPr id="28" name="TextBox 27">
            <a:extLst>
              <a:ext uri="{FF2B5EF4-FFF2-40B4-BE49-F238E27FC236}">
                <a16:creationId xmlns:a16="http://schemas.microsoft.com/office/drawing/2014/main" id="{3C5D8054-6D6D-CE48-A676-A1EC29DC28B1}"/>
              </a:ext>
            </a:extLst>
          </p:cNvPr>
          <p:cNvSpPr txBox="1"/>
          <p:nvPr/>
        </p:nvSpPr>
        <p:spPr>
          <a:xfrm>
            <a:off x="9938651" y="5927638"/>
            <a:ext cx="2210520" cy="646331"/>
          </a:xfrm>
          <a:prstGeom prst="rect">
            <a:avLst/>
          </a:prstGeom>
          <a:noFill/>
        </p:spPr>
        <p:txBody>
          <a:bodyPr wrap="square" rtlCol="0">
            <a:spAutoFit/>
          </a:bodyPr>
          <a:lstStyle/>
          <a:p>
            <a:pPr algn="ctr"/>
            <a:r>
              <a:rPr lang="en-US" sz="1800" b="1" dirty="0"/>
              <a:t>Population Vectors</a:t>
            </a:r>
          </a:p>
        </p:txBody>
      </p:sp>
    </p:spTree>
    <p:extLst>
      <p:ext uri="{BB962C8B-B14F-4D97-AF65-F5344CB8AC3E}">
        <p14:creationId xmlns:p14="http://schemas.microsoft.com/office/powerpoint/2010/main" val="39411925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70E98E9-ECBC-E846-97AE-C50796A50AF3}"/>
              </a:ext>
            </a:extLst>
          </p:cNvPr>
          <p:cNvSpPr>
            <a:spLocks noGrp="1"/>
          </p:cNvSpPr>
          <p:nvPr>
            <p:ph type="title"/>
          </p:nvPr>
        </p:nvSpPr>
        <p:spPr/>
        <p:txBody>
          <a:bodyPr/>
          <a:lstStyle/>
          <a:p>
            <a:r>
              <a:rPr lang="en-US" dirty="0"/>
              <a:t>Cosine Used in Comparing Direction</a:t>
            </a:r>
          </a:p>
        </p:txBody>
      </p:sp>
      <p:sp>
        <p:nvSpPr>
          <p:cNvPr id="15" name="Content Placeholder 14">
            <a:extLst>
              <a:ext uri="{FF2B5EF4-FFF2-40B4-BE49-F238E27FC236}">
                <a16:creationId xmlns:a16="http://schemas.microsoft.com/office/drawing/2014/main" id="{DDFA8B4E-FCB2-D144-B3F4-7044EF40C757}"/>
              </a:ext>
            </a:extLst>
          </p:cNvPr>
          <p:cNvSpPr>
            <a:spLocks noGrp="1"/>
          </p:cNvSpPr>
          <p:nvPr>
            <p:ph idx="1"/>
          </p:nvPr>
        </p:nvSpPr>
        <p:spPr>
          <a:xfrm>
            <a:off x="726441" y="6026444"/>
            <a:ext cx="16596361" cy="3420589"/>
          </a:xfrm>
        </p:spPr>
        <p:txBody>
          <a:bodyPr/>
          <a:lstStyle/>
          <a:p>
            <a:r>
              <a:rPr lang="en-US" sz="3200" dirty="0"/>
              <a:t>The dot product of two vectors a and b (sometimes called the inner product, or, since its result is a scalar, the scalar product) is denoted by a ∙ b and is defined as:</a:t>
            </a:r>
            <a:br>
              <a:rPr lang="en-US" sz="3200" dirty="0"/>
            </a:br>
            <a:endParaRPr lang="en-US" sz="3200" dirty="0"/>
          </a:p>
          <a:p>
            <a:r>
              <a:rPr lang="en-US" sz="3200" dirty="0"/>
              <a:t>If the lines are </a:t>
            </a:r>
            <a:r>
              <a:rPr lang="en-US" sz="3200" b="1" dirty="0"/>
              <a:t>exactly</a:t>
            </a:r>
            <a:r>
              <a:rPr lang="en-US" sz="3200" dirty="0"/>
              <a:t> in the same direction, then theta is 0, cos(0) = 1</a:t>
            </a:r>
          </a:p>
          <a:p>
            <a:r>
              <a:rPr lang="en-US" sz="3200" dirty="0"/>
              <a:t>If the lines are 90 or -90 degrees apart they are in orthogonal directions cos(90) = 0</a:t>
            </a:r>
          </a:p>
          <a:p>
            <a:endParaRPr lang="en-US" sz="3200" dirty="0"/>
          </a:p>
        </p:txBody>
      </p:sp>
      <p:sp>
        <p:nvSpPr>
          <p:cNvPr id="5" name="Footer Placeholder 4">
            <a:extLst>
              <a:ext uri="{FF2B5EF4-FFF2-40B4-BE49-F238E27FC236}">
                <a16:creationId xmlns:a16="http://schemas.microsoft.com/office/drawing/2014/main" id="{46BB1759-5D0A-2D4F-8602-A9D520900F8B}"/>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EF5CC39-04F8-644E-B6CC-537573E804E9}"/>
              </a:ext>
            </a:extLst>
          </p:cNvPr>
          <p:cNvSpPr>
            <a:spLocks noGrp="1"/>
          </p:cNvSpPr>
          <p:nvPr>
            <p:ph type="sldNum" sz="quarter" idx="12"/>
          </p:nvPr>
        </p:nvSpPr>
        <p:spPr/>
        <p:txBody>
          <a:bodyPr/>
          <a:lstStyle/>
          <a:p>
            <a:fld id="{3310D8EA-3107-4873-B9AB-DD7D3E79053A}" type="slidenum">
              <a:rPr lang="en-US" smtClean="0"/>
              <a:t>92</a:t>
            </a:fld>
            <a:endParaRPr lang="en-US"/>
          </a:p>
        </p:txBody>
      </p:sp>
      <p:pic>
        <p:nvPicPr>
          <p:cNvPr id="16" name="Picture 15">
            <a:extLst>
              <a:ext uri="{FF2B5EF4-FFF2-40B4-BE49-F238E27FC236}">
                <a16:creationId xmlns:a16="http://schemas.microsoft.com/office/drawing/2014/main" id="{490D7753-691D-1243-8CDA-82A6F533C593}"/>
              </a:ext>
            </a:extLst>
          </p:cNvPr>
          <p:cNvPicPr>
            <a:picLocks noChangeAspect="1"/>
          </p:cNvPicPr>
          <p:nvPr/>
        </p:nvPicPr>
        <p:blipFill>
          <a:blip r:embed="rId2"/>
          <a:stretch>
            <a:fillRect/>
          </a:stretch>
        </p:blipFill>
        <p:spPr>
          <a:xfrm>
            <a:off x="5998028" y="6992230"/>
            <a:ext cx="4429498" cy="625021"/>
          </a:xfrm>
          <a:prstGeom prst="rect">
            <a:avLst/>
          </a:prstGeom>
        </p:spPr>
      </p:pic>
      <p:cxnSp>
        <p:nvCxnSpPr>
          <p:cNvPr id="18" name="Straight Arrow Connector 17">
            <a:extLst>
              <a:ext uri="{FF2B5EF4-FFF2-40B4-BE49-F238E27FC236}">
                <a16:creationId xmlns:a16="http://schemas.microsoft.com/office/drawing/2014/main" id="{ACE01FFA-12B2-B943-9FAB-458D6210E14B}"/>
              </a:ext>
            </a:extLst>
          </p:cNvPr>
          <p:cNvCxnSpPr>
            <a:cxnSpLocks/>
          </p:cNvCxnSpPr>
          <p:nvPr/>
        </p:nvCxnSpPr>
        <p:spPr>
          <a:xfrm flipV="1">
            <a:off x="2569028" y="2138582"/>
            <a:ext cx="1556658" cy="3144354"/>
          </a:xfrm>
          <a:prstGeom prst="straightConnector1">
            <a:avLst/>
          </a:prstGeom>
          <a:ln w="76200" cap="rnd">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2347803-EEAA-954E-B36B-DE61B735566F}"/>
              </a:ext>
            </a:extLst>
          </p:cNvPr>
          <p:cNvCxnSpPr>
            <a:cxnSpLocks/>
          </p:cNvCxnSpPr>
          <p:nvPr/>
        </p:nvCxnSpPr>
        <p:spPr>
          <a:xfrm flipV="1">
            <a:off x="2569028" y="3600455"/>
            <a:ext cx="3657600" cy="1682481"/>
          </a:xfrm>
          <a:prstGeom prst="straightConnector1">
            <a:avLst/>
          </a:prstGeom>
          <a:ln w="76200" cap="rnd">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E799E469-0A46-DB43-B25B-0EF4B5742D38}"/>
              </a:ext>
            </a:extLst>
          </p:cNvPr>
          <p:cNvSpPr/>
          <p:nvPr/>
        </p:nvSpPr>
        <p:spPr>
          <a:xfrm>
            <a:off x="2569030" y="3600455"/>
            <a:ext cx="1719942" cy="1781387"/>
          </a:xfrm>
          <a:prstGeom prst="arc">
            <a:avLst/>
          </a:prstGeom>
          <a:ln w="7620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7" name="Oval 26">
            <a:extLst>
              <a:ext uri="{FF2B5EF4-FFF2-40B4-BE49-F238E27FC236}">
                <a16:creationId xmlns:a16="http://schemas.microsoft.com/office/drawing/2014/main" id="{240C0F32-F32D-F440-B045-83A86EDB0DE5}"/>
              </a:ext>
            </a:extLst>
          </p:cNvPr>
          <p:cNvSpPr/>
          <p:nvPr/>
        </p:nvSpPr>
        <p:spPr>
          <a:xfrm rot="1000362">
            <a:off x="4312032" y="3042778"/>
            <a:ext cx="302343" cy="625021"/>
          </a:xfrm>
          <a:prstGeom prst="ellipse">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cxnSp>
        <p:nvCxnSpPr>
          <p:cNvPr id="29" name="Straight Connector 28">
            <a:extLst>
              <a:ext uri="{FF2B5EF4-FFF2-40B4-BE49-F238E27FC236}">
                <a16:creationId xmlns:a16="http://schemas.microsoft.com/office/drawing/2014/main" id="{35B2CCCA-D712-9949-B562-C62F3F65396B}"/>
              </a:ext>
            </a:extLst>
          </p:cNvPr>
          <p:cNvCxnSpPr>
            <a:cxnSpLocks/>
            <a:stCxn id="27" idx="2"/>
            <a:endCxn id="27" idx="6"/>
          </p:cNvCxnSpPr>
          <p:nvPr/>
        </p:nvCxnSpPr>
        <p:spPr>
          <a:xfrm>
            <a:off x="4318387" y="3311915"/>
            <a:ext cx="289633" cy="86745"/>
          </a:xfrm>
          <a:prstGeom prst="line">
            <a:avLst/>
          </a:prstGeom>
          <a:ln w="38100" cap="rnd">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FE021D-1179-FB4C-9B81-7CBA92DBE6E6}"/>
              </a:ext>
            </a:extLst>
          </p:cNvPr>
          <p:cNvSpPr txBox="1"/>
          <p:nvPr/>
        </p:nvSpPr>
        <p:spPr>
          <a:xfrm>
            <a:off x="2569029" y="2733326"/>
            <a:ext cx="569387" cy="923330"/>
          </a:xfrm>
          <a:prstGeom prst="rect">
            <a:avLst/>
          </a:prstGeom>
          <a:noFill/>
        </p:spPr>
        <p:txBody>
          <a:bodyPr wrap="none" rtlCol="0">
            <a:spAutoFit/>
          </a:bodyPr>
          <a:lstStyle/>
          <a:p>
            <a:r>
              <a:rPr lang="en-US" sz="5400" dirty="0">
                <a:solidFill>
                  <a:srgbClr val="0070C0"/>
                </a:solidFill>
              </a:rPr>
              <a:t>a</a:t>
            </a:r>
          </a:p>
        </p:txBody>
      </p:sp>
      <p:sp>
        <p:nvSpPr>
          <p:cNvPr id="33" name="TextBox 32">
            <a:extLst>
              <a:ext uri="{FF2B5EF4-FFF2-40B4-BE49-F238E27FC236}">
                <a16:creationId xmlns:a16="http://schemas.microsoft.com/office/drawing/2014/main" id="{D0974A45-3996-4644-A874-2C50E2E59C65}"/>
              </a:ext>
            </a:extLst>
          </p:cNvPr>
          <p:cNvSpPr txBox="1"/>
          <p:nvPr/>
        </p:nvSpPr>
        <p:spPr>
          <a:xfrm>
            <a:off x="4696386" y="4239528"/>
            <a:ext cx="569387" cy="923330"/>
          </a:xfrm>
          <a:prstGeom prst="rect">
            <a:avLst/>
          </a:prstGeom>
          <a:noFill/>
        </p:spPr>
        <p:txBody>
          <a:bodyPr wrap="none" rtlCol="0">
            <a:spAutoFit/>
          </a:bodyPr>
          <a:lstStyle/>
          <a:p>
            <a:r>
              <a:rPr lang="en-US" sz="5400" dirty="0">
                <a:solidFill>
                  <a:srgbClr val="FF0000"/>
                </a:solidFill>
              </a:rPr>
              <a:t>b</a:t>
            </a:r>
          </a:p>
        </p:txBody>
      </p:sp>
      <p:pic>
        <p:nvPicPr>
          <p:cNvPr id="34" name="Picture 33">
            <a:extLst>
              <a:ext uri="{FF2B5EF4-FFF2-40B4-BE49-F238E27FC236}">
                <a16:creationId xmlns:a16="http://schemas.microsoft.com/office/drawing/2014/main" id="{8509DE27-1B8D-1447-89CC-C495740EFD09}"/>
              </a:ext>
            </a:extLst>
          </p:cNvPr>
          <p:cNvPicPr>
            <a:picLocks noChangeAspect="1"/>
          </p:cNvPicPr>
          <p:nvPr/>
        </p:nvPicPr>
        <p:blipFill>
          <a:blip r:embed="rId3"/>
          <a:stretch>
            <a:fillRect/>
          </a:stretch>
        </p:blipFill>
        <p:spPr>
          <a:xfrm>
            <a:off x="8718645" y="2292324"/>
            <a:ext cx="7175307" cy="2870123"/>
          </a:xfrm>
          <a:prstGeom prst="rect">
            <a:avLst/>
          </a:prstGeom>
        </p:spPr>
      </p:pic>
    </p:spTree>
    <p:extLst>
      <p:ext uri="{BB962C8B-B14F-4D97-AF65-F5344CB8AC3E}">
        <p14:creationId xmlns:p14="http://schemas.microsoft.com/office/powerpoint/2010/main" val="1467930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2229-454D-B148-B207-C318A87FA816}"/>
              </a:ext>
            </a:extLst>
          </p:cNvPr>
          <p:cNvSpPr>
            <a:spLocks noGrp="1"/>
          </p:cNvSpPr>
          <p:nvPr>
            <p:ph type="title"/>
          </p:nvPr>
        </p:nvSpPr>
        <p:spPr/>
        <p:txBody>
          <a:bodyPr/>
          <a:lstStyle/>
          <a:p>
            <a:r>
              <a:rPr lang="en-US" dirty="0"/>
              <a:t>“Patients Like Me”</a:t>
            </a:r>
          </a:p>
        </p:txBody>
      </p:sp>
      <p:sp>
        <p:nvSpPr>
          <p:cNvPr id="7" name="Slide Number Placeholder 6">
            <a:extLst>
              <a:ext uri="{FF2B5EF4-FFF2-40B4-BE49-F238E27FC236}">
                <a16:creationId xmlns:a16="http://schemas.microsoft.com/office/drawing/2014/main" id="{8414905B-909A-7A49-86E5-D95E0F62EA8B}"/>
              </a:ext>
            </a:extLst>
          </p:cNvPr>
          <p:cNvSpPr>
            <a:spLocks noGrp="1"/>
          </p:cNvSpPr>
          <p:nvPr>
            <p:ph type="sldNum" sz="quarter" idx="12"/>
          </p:nvPr>
        </p:nvSpPr>
        <p:spPr>
          <a:xfrm>
            <a:off x="13520503" y="9341413"/>
            <a:ext cx="4023360" cy="535517"/>
          </a:xfrm>
        </p:spPr>
        <p:txBody>
          <a:bodyPr/>
          <a:lstStyle/>
          <a:p>
            <a:fld id="{FD896C86-A606-5748-A901-4EDEEDDFB7C7}" type="slidenum">
              <a:rPr lang="en-US" smtClean="0"/>
              <a:t>93</a:t>
            </a:fld>
            <a:endParaRPr lang="en-US"/>
          </a:p>
        </p:txBody>
      </p:sp>
      <p:sp>
        <p:nvSpPr>
          <p:cNvPr id="3" name="Oval 2">
            <a:extLst>
              <a:ext uri="{FF2B5EF4-FFF2-40B4-BE49-F238E27FC236}">
                <a16:creationId xmlns:a16="http://schemas.microsoft.com/office/drawing/2014/main" id="{F603E26D-0E69-CD4C-9D5B-432E451B93E1}"/>
              </a:ext>
            </a:extLst>
          </p:cNvPr>
          <p:cNvSpPr/>
          <p:nvPr/>
        </p:nvSpPr>
        <p:spPr>
          <a:xfrm>
            <a:off x="2738708" y="290811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 name="Oval 3">
            <a:extLst>
              <a:ext uri="{FF2B5EF4-FFF2-40B4-BE49-F238E27FC236}">
                <a16:creationId xmlns:a16="http://schemas.microsoft.com/office/drawing/2014/main" id="{6E69CFB4-B18B-724C-A80E-633D62E651D2}"/>
              </a:ext>
            </a:extLst>
          </p:cNvPr>
          <p:cNvSpPr/>
          <p:nvPr/>
        </p:nvSpPr>
        <p:spPr>
          <a:xfrm>
            <a:off x="2329313"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 name="TextBox 4">
            <a:extLst>
              <a:ext uri="{FF2B5EF4-FFF2-40B4-BE49-F238E27FC236}">
                <a16:creationId xmlns:a16="http://schemas.microsoft.com/office/drawing/2014/main" id="{8762E16C-A0D3-6C49-A150-E2BBF899847B}"/>
              </a:ext>
            </a:extLst>
          </p:cNvPr>
          <p:cNvSpPr txBox="1"/>
          <p:nvPr/>
        </p:nvSpPr>
        <p:spPr>
          <a:xfrm>
            <a:off x="1395710" y="1740786"/>
            <a:ext cx="2994730" cy="1184299"/>
          </a:xfrm>
          <a:prstGeom prst="rect">
            <a:avLst/>
          </a:prstGeom>
          <a:noFill/>
        </p:spPr>
        <p:txBody>
          <a:bodyPr wrap="none" rtlCol="0">
            <a:spAutoFit/>
          </a:bodyPr>
          <a:lstStyle/>
          <a:p>
            <a:pPr algn="ctr"/>
            <a:r>
              <a:rPr lang="en-US" sz="3548" dirty="0"/>
              <a:t>Target</a:t>
            </a:r>
            <a:br>
              <a:rPr lang="en-US" sz="3548" dirty="0"/>
            </a:br>
            <a:r>
              <a:rPr lang="en-US" sz="3548" dirty="0"/>
              <a:t>Patient Graph</a:t>
            </a:r>
          </a:p>
        </p:txBody>
      </p:sp>
      <p:sp>
        <p:nvSpPr>
          <p:cNvPr id="6" name="TextBox 5">
            <a:extLst>
              <a:ext uri="{FF2B5EF4-FFF2-40B4-BE49-F238E27FC236}">
                <a16:creationId xmlns:a16="http://schemas.microsoft.com/office/drawing/2014/main" id="{E9992130-5DBD-F744-B456-E0FBC78612E4}"/>
              </a:ext>
            </a:extLst>
          </p:cNvPr>
          <p:cNvSpPr txBox="1"/>
          <p:nvPr/>
        </p:nvSpPr>
        <p:spPr>
          <a:xfrm>
            <a:off x="782473" y="6848610"/>
            <a:ext cx="15607111" cy="2620654"/>
          </a:xfrm>
          <a:prstGeom prst="rect">
            <a:avLst/>
          </a:prstGeom>
          <a:noFill/>
        </p:spPr>
        <p:txBody>
          <a:bodyPr wrap="square" rtlCol="0">
            <a:spAutoFit/>
          </a:bodyPr>
          <a:lstStyle/>
          <a:p>
            <a:pPr marL="419108" indent="-419108">
              <a:buFont typeface="Arial" panose="020B0604020202020204" pitchFamily="34" charset="0"/>
              <a:buChar char="•"/>
            </a:pPr>
            <a:r>
              <a:rPr lang="en-US" sz="2347" dirty="0"/>
              <a:t>Graph </a:t>
            </a:r>
            <a:r>
              <a:rPr lang="en-US" sz="2347" b="1" dirty="0"/>
              <a:t>Similarity</a:t>
            </a:r>
            <a:r>
              <a:rPr lang="en-US" sz="2347" dirty="0"/>
              <a:t> algorithms allows graph databases to quickly compare current items with many other items</a:t>
            </a:r>
          </a:p>
          <a:p>
            <a:pPr marL="419108" indent="-419108">
              <a:buFont typeface="Arial" panose="020B0604020202020204" pitchFamily="34" charset="0"/>
              <a:buChar char="•"/>
            </a:pPr>
            <a:r>
              <a:rPr lang="en-US" sz="2347" dirty="0"/>
              <a:t>For any given patient, we can use a fast, in-memory similarity algorithm to compare the key features of any patients to a larger population</a:t>
            </a:r>
          </a:p>
          <a:p>
            <a:pPr marL="419108" indent="-419108">
              <a:buFont typeface="Arial" panose="020B0604020202020204" pitchFamily="34" charset="0"/>
              <a:buChar char="•"/>
            </a:pPr>
            <a:r>
              <a:rPr lang="en-US" sz="2347" dirty="0"/>
              <a:t>Cohort codes can be </a:t>
            </a:r>
            <a:r>
              <a:rPr lang="en-US" sz="2347" b="1" dirty="0"/>
              <a:t>pre-calculated</a:t>
            </a:r>
            <a:r>
              <a:rPr lang="en-US" sz="2347" dirty="0"/>
              <a:t> to quickly narrow the sample population to a smaller group</a:t>
            </a:r>
          </a:p>
          <a:p>
            <a:pPr marL="419108" indent="-419108">
              <a:buFont typeface="Arial" panose="020B0604020202020204" pitchFamily="34" charset="0"/>
              <a:buChar char="•"/>
            </a:pPr>
            <a:r>
              <a:rPr lang="en-US" sz="2347" dirty="0"/>
              <a:t>This calculation is considered a “embarrassingly parallel” query and could be accelerated by adding more nodes to a cluster</a:t>
            </a:r>
          </a:p>
          <a:p>
            <a:pPr marL="419108" indent="-419108">
              <a:buFont typeface="Arial" panose="020B0604020202020204" pitchFamily="34" charset="0"/>
              <a:buChar char="•"/>
            </a:pPr>
            <a:r>
              <a:rPr lang="en-US" sz="2347" dirty="0"/>
              <a:t>Specialized graph hardware is coming (Graphcore)</a:t>
            </a:r>
          </a:p>
        </p:txBody>
      </p:sp>
      <p:cxnSp>
        <p:nvCxnSpPr>
          <p:cNvPr id="8" name="Straight Arrow Connector 7">
            <a:extLst>
              <a:ext uri="{FF2B5EF4-FFF2-40B4-BE49-F238E27FC236}">
                <a16:creationId xmlns:a16="http://schemas.microsoft.com/office/drawing/2014/main" id="{5055E4E4-B4B9-6349-8147-680219EDA520}"/>
              </a:ext>
            </a:extLst>
          </p:cNvPr>
          <p:cNvCxnSpPr>
            <a:stCxn id="3" idx="3"/>
            <a:endCxn id="4" idx="0"/>
          </p:cNvCxnSpPr>
          <p:nvPr/>
        </p:nvCxnSpPr>
        <p:spPr>
          <a:xfrm flipH="1">
            <a:off x="2519895" y="3185257"/>
            <a:ext cx="27463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0B6635A-AC72-EE48-96BC-BAB5A8316231}"/>
              </a:ext>
            </a:extLst>
          </p:cNvPr>
          <p:cNvSpPr/>
          <p:nvPr/>
        </p:nvSpPr>
        <p:spPr>
          <a:xfrm>
            <a:off x="3249274" y="3851605"/>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0" name="Straight Arrow Connector 9">
            <a:extLst>
              <a:ext uri="{FF2B5EF4-FFF2-40B4-BE49-F238E27FC236}">
                <a16:creationId xmlns:a16="http://schemas.microsoft.com/office/drawing/2014/main" id="{AA495408-3A79-8841-96D0-AB073A0ED725}"/>
              </a:ext>
            </a:extLst>
          </p:cNvPr>
          <p:cNvCxnSpPr>
            <a:cxnSpLocks/>
            <a:stCxn id="3" idx="5"/>
            <a:endCxn id="9" idx="0"/>
          </p:cNvCxnSpPr>
          <p:nvPr/>
        </p:nvCxnSpPr>
        <p:spPr>
          <a:xfrm>
            <a:off x="3064051" y="3185257"/>
            <a:ext cx="375805" cy="6663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DE025AE-8D18-924F-96A1-723F6EB9DA31}"/>
              </a:ext>
            </a:extLst>
          </p:cNvPr>
          <p:cNvSpPr/>
          <p:nvPr/>
        </p:nvSpPr>
        <p:spPr>
          <a:xfrm>
            <a:off x="1949655" y="470072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5" name="Oval 14">
            <a:extLst>
              <a:ext uri="{FF2B5EF4-FFF2-40B4-BE49-F238E27FC236}">
                <a16:creationId xmlns:a16="http://schemas.microsoft.com/office/drawing/2014/main" id="{E21F0CA8-9FAA-D048-8A0E-FDE85AD1760E}"/>
              </a:ext>
            </a:extLst>
          </p:cNvPr>
          <p:cNvSpPr/>
          <p:nvPr/>
        </p:nvSpPr>
        <p:spPr>
          <a:xfrm>
            <a:off x="1493407" y="549388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6" name="Straight Arrow Connector 15">
            <a:extLst>
              <a:ext uri="{FF2B5EF4-FFF2-40B4-BE49-F238E27FC236}">
                <a16:creationId xmlns:a16="http://schemas.microsoft.com/office/drawing/2014/main" id="{BC2D0067-C97E-2A47-BD23-3ED50164F2A8}"/>
              </a:ext>
            </a:extLst>
          </p:cNvPr>
          <p:cNvCxnSpPr>
            <a:stCxn id="14" idx="3"/>
            <a:endCxn id="15" idx="0"/>
          </p:cNvCxnSpPr>
          <p:nvPr/>
        </p:nvCxnSpPr>
        <p:spPr>
          <a:xfrm flipH="1">
            <a:off x="1683987"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E755871-92E3-7E44-8AAF-19EB72EFEAE6}"/>
              </a:ext>
            </a:extLst>
          </p:cNvPr>
          <p:cNvSpPr/>
          <p:nvPr/>
        </p:nvSpPr>
        <p:spPr>
          <a:xfrm>
            <a:off x="2413368" y="549388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18" name="Straight Arrow Connector 17">
            <a:extLst>
              <a:ext uri="{FF2B5EF4-FFF2-40B4-BE49-F238E27FC236}">
                <a16:creationId xmlns:a16="http://schemas.microsoft.com/office/drawing/2014/main" id="{FE4186F0-9FCE-784E-819E-4D1325E46AD5}"/>
              </a:ext>
            </a:extLst>
          </p:cNvPr>
          <p:cNvCxnSpPr>
            <a:cxnSpLocks/>
            <a:stCxn id="14" idx="5"/>
            <a:endCxn id="17" idx="0"/>
          </p:cNvCxnSpPr>
          <p:nvPr/>
        </p:nvCxnSpPr>
        <p:spPr>
          <a:xfrm>
            <a:off x="2274995" y="4977867"/>
            <a:ext cx="328953"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3E231D-86BC-4D40-B23F-7BCFA3632AB3}"/>
              </a:ext>
            </a:extLst>
          </p:cNvPr>
          <p:cNvCxnSpPr>
            <a:cxnSpLocks/>
            <a:stCxn id="4" idx="3"/>
            <a:endCxn id="14" idx="0"/>
          </p:cNvCxnSpPr>
          <p:nvPr/>
        </p:nvCxnSpPr>
        <p:spPr>
          <a:xfrm flipH="1">
            <a:off x="2140235" y="4128747"/>
            <a:ext cx="244898"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2362DFB-1B7E-854E-B803-5C9F0017F3A5}"/>
              </a:ext>
            </a:extLst>
          </p:cNvPr>
          <p:cNvSpPr/>
          <p:nvPr/>
        </p:nvSpPr>
        <p:spPr>
          <a:xfrm>
            <a:off x="3658669" y="470072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6" name="Oval 25">
            <a:extLst>
              <a:ext uri="{FF2B5EF4-FFF2-40B4-BE49-F238E27FC236}">
                <a16:creationId xmlns:a16="http://schemas.microsoft.com/office/drawing/2014/main" id="{0081D6FA-7ABB-0243-92D5-81E545CAA141}"/>
              </a:ext>
            </a:extLst>
          </p:cNvPr>
          <p:cNvSpPr/>
          <p:nvPr/>
        </p:nvSpPr>
        <p:spPr>
          <a:xfrm>
            <a:off x="3202421" y="549388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7" name="Straight Arrow Connector 26">
            <a:extLst>
              <a:ext uri="{FF2B5EF4-FFF2-40B4-BE49-F238E27FC236}">
                <a16:creationId xmlns:a16="http://schemas.microsoft.com/office/drawing/2014/main" id="{33347FA4-8974-4042-9979-AC979F334231}"/>
              </a:ext>
            </a:extLst>
          </p:cNvPr>
          <p:cNvCxnSpPr>
            <a:stCxn id="25" idx="3"/>
            <a:endCxn id="26" idx="0"/>
          </p:cNvCxnSpPr>
          <p:nvPr/>
        </p:nvCxnSpPr>
        <p:spPr>
          <a:xfrm flipH="1">
            <a:off x="3393003" y="4977867"/>
            <a:ext cx="321487"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93A33750-B2F7-174F-A0C4-C7FC35FCF7EF}"/>
              </a:ext>
            </a:extLst>
          </p:cNvPr>
          <p:cNvSpPr/>
          <p:nvPr/>
        </p:nvSpPr>
        <p:spPr>
          <a:xfrm>
            <a:off x="4122382" y="5493886"/>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29" name="Straight Arrow Connector 28">
            <a:extLst>
              <a:ext uri="{FF2B5EF4-FFF2-40B4-BE49-F238E27FC236}">
                <a16:creationId xmlns:a16="http://schemas.microsoft.com/office/drawing/2014/main" id="{5DAEB1D6-6118-7143-98A4-EA3A0389C63B}"/>
              </a:ext>
            </a:extLst>
          </p:cNvPr>
          <p:cNvCxnSpPr>
            <a:cxnSpLocks/>
            <a:stCxn id="25" idx="5"/>
            <a:endCxn id="28" idx="0"/>
          </p:cNvCxnSpPr>
          <p:nvPr/>
        </p:nvCxnSpPr>
        <p:spPr>
          <a:xfrm>
            <a:off x="3984009" y="4977867"/>
            <a:ext cx="328953" cy="5160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2A6414-FA63-6048-8A0E-93410EDA3978}"/>
              </a:ext>
            </a:extLst>
          </p:cNvPr>
          <p:cNvCxnSpPr>
            <a:cxnSpLocks/>
            <a:stCxn id="9" idx="5"/>
            <a:endCxn id="25" idx="0"/>
          </p:cNvCxnSpPr>
          <p:nvPr/>
        </p:nvCxnSpPr>
        <p:spPr>
          <a:xfrm>
            <a:off x="3574616" y="4128747"/>
            <a:ext cx="274635" cy="5719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AAA1376-EB26-2B46-8D49-EEF6A0DEB830}"/>
              </a:ext>
            </a:extLst>
          </p:cNvPr>
          <p:cNvSpPr/>
          <p:nvPr/>
        </p:nvSpPr>
        <p:spPr>
          <a:xfrm>
            <a:off x="2793026" y="4681228"/>
            <a:ext cx="381160" cy="32469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cxnSp>
        <p:nvCxnSpPr>
          <p:cNvPr id="34" name="Straight Arrow Connector 33">
            <a:extLst>
              <a:ext uri="{FF2B5EF4-FFF2-40B4-BE49-F238E27FC236}">
                <a16:creationId xmlns:a16="http://schemas.microsoft.com/office/drawing/2014/main" id="{BF4A634F-967E-2E41-9DFD-C2ACDF6485EB}"/>
              </a:ext>
            </a:extLst>
          </p:cNvPr>
          <p:cNvCxnSpPr>
            <a:cxnSpLocks/>
            <a:stCxn id="9" idx="3"/>
            <a:endCxn id="33" idx="0"/>
          </p:cNvCxnSpPr>
          <p:nvPr/>
        </p:nvCxnSpPr>
        <p:spPr>
          <a:xfrm flipH="1">
            <a:off x="2983608" y="4128747"/>
            <a:ext cx="321487" cy="552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A5F627E-34EB-2F4B-83B2-8202C34F1660}"/>
              </a:ext>
            </a:extLst>
          </p:cNvPr>
          <p:cNvSpPr txBox="1"/>
          <p:nvPr/>
        </p:nvSpPr>
        <p:spPr>
          <a:xfrm>
            <a:off x="3709376" y="3788248"/>
            <a:ext cx="1425390" cy="408253"/>
          </a:xfrm>
          <a:prstGeom prst="rect">
            <a:avLst/>
          </a:prstGeom>
          <a:noFill/>
        </p:spPr>
        <p:txBody>
          <a:bodyPr wrap="none" rtlCol="0">
            <a:spAutoFit/>
          </a:bodyPr>
          <a:lstStyle/>
          <a:p>
            <a:r>
              <a:rPr lang="en-US" sz="2053" dirty="0"/>
              <a:t>Conditions</a:t>
            </a:r>
          </a:p>
        </p:txBody>
      </p:sp>
      <p:sp>
        <p:nvSpPr>
          <p:cNvPr id="38" name="TextBox 37">
            <a:extLst>
              <a:ext uri="{FF2B5EF4-FFF2-40B4-BE49-F238E27FC236}">
                <a16:creationId xmlns:a16="http://schemas.microsoft.com/office/drawing/2014/main" id="{B740B88C-27CE-8B4B-A0D3-36D60E1036F4}"/>
              </a:ext>
            </a:extLst>
          </p:cNvPr>
          <p:cNvSpPr txBox="1"/>
          <p:nvPr/>
        </p:nvSpPr>
        <p:spPr>
          <a:xfrm>
            <a:off x="430941" y="3869582"/>
            <a:ext cx="1879041" cy="408253"/>
          </a:xfrm>
          <a:prstGeom prst="rect">
            <a:avLst/>
          </a:prstGeom>
          <a:noFill/>
        </p:spPr>
        <p:txBody>
          <a:bodyPr wrap="none" rtlCol="0">
            <a:spAutoFit/>
          </a:bodyPr>
          <a:lstStyle/>
          <a:p>
            <a:r>
              <a:rPr lang="en-US" sz="2053" dirty="0"/>
              <a:t>Demographics</a:t>
            </a:r>
          </a:p>
        </p:txBody>
      </p:sp>
      <p:sp>
        <p:nvSpPr>
          <p:cNvPr id="40" name="Left Bracket 39">
            <a:extLst>
              <a:ext uri="{FF2B5EF4-FFF2-40B4-BE49-F238E27FC236}">
                <a16:creationId xmlns:a16="http://schemas.microsoft.com/office/drawing/2014/main" id="{BBD289CA-15FC-5549-B93C-0EA21E06D729}"/>
              </a:ext>
            </a:extLst>
          </p:cNvPr>
          <p:cNvSpPr/>
          <p:nvPr/>
        </p:nvSpPr>
        <p:spPr>
          <a:xfrm>
            <a:off x="6721756" y="2860497"/>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1" name="Left Bracket 40">
            <a:extLst>
              <a:ext uri="{FF2B5EF4-FFF2-40B4-BE49-F238E27FC236}">
                <a16:creationId xmlns:a16="http://schemas.microsoft.com/office/drawing/2014/main" id="{67CC41CF-963B-524E-B8C9-9D71AD824D2B}"/>
              </a:ext>
            </a:extLst>
          </p:cNvPr>
          <p:cNvSpPr/>
          <p:nvPr/>
        </p:nvSpPr>
        <p:spPr>
          <a:xfrm flipH="1">
            <a:off x="7884604" y="2837564"/>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2" name="TextBox 41">
            <a:extLst>
              <a:ext uri="{FF2B5EF4-FFF2-40B4-BE49-F238E27FC236}">
                <a16:creationId xmlns:a16="http://schemas.microsoft.com/office/drawing/2014/main" id="{2E63BE9C-FC44-3645-A6AF-026ADCAB95E5}"/>
              </a:ext>
            </a:extLst>
          </p:cNvPr>
          <p:cNvSpPr txBox="1"/>
          <p:nvPr/>
        </p:nvSpPr>
        <p:spPr>
          <a:xfrm>
            <a:off x="6563260" y="2108816"/>
            <a:ext cx="2892138" cy="638316"/>
          </a:xfrm>
          <a:prstGeom prst="rect">
            <a:avLst/>
          </a:prstGeom>
          <a:noFill/>
        </p:spPr>
        <p:txBody>
          <a:bodyPr wrap="none" rtlCol="0">
            <a:spAutoFit/>
          </a:bodyPr>
          <a:lstStyle/>
          <a:p>
            <a:r>
              <a:rPr lang="en-US" sz="3548" dirty="0"/>
              <a:t>Key Features</a:t>
            </a:r>
          </a:p>
        </p:txBody>
      </p:sp>
      <p:sp>
        <p:nvSpPr>
          <p:cNvPr id="43" name="TextBox 42">
            <a:extLst>
              <a:ext uri="{FF2B5EF4-FFF2-40B4-BE49-F238E27FC236}">
                <a16:creationId xmlns:a16="http://schemas.microsoft.com/office/drawing/2014/main" id="{F1A50356-D4C7-5B42-8CE1-D2AEBD96BB66}"/>
              </a:ext>
            </a:extLst>
          </p:cNvPr>
          <p:cNvSpPr txBox="1"/>
          <p:nvPr/>
        </p:nvSpPr>
        <p:spPr>
          <a:xfrm>
            <a:off x="6862111" y="2885729"/>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44" name="TextBox 43">
            <a:extLst>
              <a:ext uri="{FF2B5EF4-FFF2-40B4-BE49-F238E27FC236}">
                <a16:creationId xmlns:a16="http://schemas.microsoft.com/office/drawing/2014/main" id="{96079ABD-A878-5941-9D3F-A7BF40025E3C}"/>
              </a:ext>
            </a:extLst>
          </p:cNvPr>
          <p:cNvSpPr txBox="1"/>
          <p:nvPr/>
        </p:nvSpPr>
        <p:spPr>
          <a:xfrm>
            <a:off x="444244" y="5319743"/>
            <a:ext cx="958917" cy="408253"/>
          </a:xfrm>
          <a:prstGeom prst="rect">
            <a:avLst/>
          </a:prstGeom>
          <a:noFill/>
        </p:spPr>
        <p:txBody>
          <a:bodyPr wrap="none" rtlCol="0">
            <a:spAutoFit/>
          </a:bodyPr>
          <a:lstStyle/>
          <a:p>
            <a:r>
              <a:rPr lang="en-US" sz="2053" dirty="0"/>
              <a:t>Genes</a:t>
            </a:r>
          </a:p>
        </p:txBody>
      </p:sp>
      <p:sp>
        <p:nvSpPr>
          <p:cNvPr id="45" name="TextBox 44">
            <a:extLst>
              <a:ext uri="{FF2B5EF4-FFF2-40B4-BE49-F238E27FC236}">
                <a16:creationId xmlns:a16="http://schemas.microsoft.com/office/drawing/2014/main" id="{135FDFDB-C9B7-A14F-B747-9C182C010350}"/>
              </a:ext>
            </a:extLst>
          </p:cNvPr>
          <p:cNvSpPr txBox="1"/>
          <p:nvPr/>
        </p:nvSpPr>
        <p:spPr>
          <a:xfrm>
            <a:off x="4499281" y="5216631"/>
            <a:ext cx="564578" cy="408253"/>
          </a:xfrm>
          <a:prstGeom prst="rect">
            <a:avLst/>
          </a:prstGeom>
          <a:noFill/>
        </p:spPr>
        <p:txBody>
          <a:bodyPr wrap="none" rtlCol="0">
            <a:spAutoFit/>
          </a:bodyPr>
          <a:lstStyle/>
          <a:p>
            <a:r>
              <a:rPr lang="en-US" sz="2053" dirty="0"/>
              <a:t>IoT</a:t>
            </a:r>
          </a:p>
        </p:txBody>
      </p:sp>
      <p:sp>
        <p:nvSpPr>
          <p:cNvPr id="46" name="Right Arrow 45">
            <a:extLst>
              <a:ext uri="{FF2B5EF4-FFF2-40B4-BE49-F238E27FC236}">
                <a16:creationId xmlns:a16="http://schemas.microsoft.com/office/drawing/2014/main" id="{3D28744A-0ED1-D546-8058-735B89E2E5A3}"/>
              </a:ext>
            </a:extLst>
          </p:cNvPr>
          <p:cNvSpPr/>
          <p:nvPr/>
        </p:nvSpPr>
        <p:spPr>
          <a:xfrm>
            <a:off x="5171698" y="4259150"/>
            <a:ext cx="1421001" cy="766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Extract</a:t>
            </a:r>
          </a:p>
        </p:txBody>
      </p:sp>
      <p:sp>
        <p:nvSpPr>
          <p:cNvPr id="47" name="Left Bracket 46">
            <a:extLst>
              <a:ext uri="{FF2B5EF4-FFF2-40B4-BE49-F238E27FC236}">
                <a16:creationId xmlns:a16="http://schemas.microsoft.com/office/drawing/2014/main" id="{A849CC5F-4101-434C-8554-8F3912A31AB3}"/>
              </a:ext>
            </a:extLst>
          </p:cNvPr>
          <p:cNvSpPr/>
          <p:nvPr/>
        </p:nvSpPr>
        <p:spPr>
          <a:xfrm>
            <a:off x="11271670" y="2611941"/>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8" name="Left Bracket 47">
            <a:extLst>
              <a:ext uri="{FF2B5EF4-FFF2-40B4-BE49-F238E27FC236}">
                <a16:creationId xmlns:a16="http://schemas.microsoft.com/office/drawing/2014/main" id="{2F1A059F-7B60-7948-A3EA-BD1F6A8FA857}"/>
              </a:ext>
            </a:extLst>
          </p:cNvPr>
          <p:cNvSpPr/>
          <p:nvPr/>
        </p:nvSpPr>
        <p:spPr>
          <a:xfrm flipH="1">
            <a:off x="12434518" y="2589008"/>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49" name="TextBox 48">
            <a:extLst>
              <a:ext uri="{FF2B5EF4-FFF2-40B4-BE49-F238E27FC236}">
                <a16:creationId xmlns:a16="http://schemas.microsoft.com/office/drawing/2014/main" id="{4E56E977-44D6-1041-A83C-BC90AA2FB2D3}"/>
              </a:ext>
            </a:extLst>
          </p:cNvPr>
          <p:cNvSpPr txBox="1"/>
          <p:nvPr/>
        </p:nvSpPr>
        <p:spPr>
          <a:xfrm>
            <a:off x="11412025" y="2637172"/>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0" name="Left Bracket 49">
            <a:extLst>
              <a:ext uri="{FF2B5EF4-FFF2-40B4-BE49-F238E27FC236}">
                <a16:creationId xmlns:a16="http://schemas.microsoft.com/office/drawing/2014/main" id="{6ECB6BEE-AF47-CA42-9EBE-106CA7D8353F}"/>
              </a:ext>
            </a:extLst>
          </p:cNvPr>
          <p:cNvSpPr/>
          <p:nvPr/>
        </p:nvSpPr>
        <p:spPr>
          <a:xfrm>
            <a:off x="13039499" y="2608971"/>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1" name="Left Bracket 50">
            <a:extLst>
              <a:ext uri="{FF2B5EF4-FFF2-40B4-BE49-F238E27FC236}">
                <a16:creationId xmlns:a16="http://schemas.microsoft.com/office/drawing/2014/main" id="{221F2C6B-EEB9-6B44-B895-C89298A27613}"/>
              </a:ext>
            </a:extLst>
          </p:cNvPr>
          <p:cNvSpPr/>
          <p:nvPr/>
        </p:nvSpPr>
        <p:spPr>
          <a:xfrm flipH="1">
            <a:off x="14202347" y="2586038"/>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2" name="TextBox 51">
            <a:extLst>
              <a:ext uri="{FF2B5EF4-FFF2-40B4-BE49-F238E27FC236}">
                <a16:creationId xmlns:a16="http://schemas.microsoft.com/office/drawing/2014/main" id="{E819482D-8529-604C-98F1-18952857ED8D}"/>
              </a:ext>
            </a:extLst>
          </p:cNvPr>
          <p:cNvSpPr txBox="1"/>
          <p:nvPr/>
        </p:nvSpPr>
        <p:spPr>
          <a:xfrm>
            <a:off x="13179854" y="2634202"/>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3" name="Left Bracket 52">
            <a:extLst>
              <a:ext uri="{FF2B5EF4-FFF2-40B4-BE49-F238E27FC236}">
                <a16:creationId xmlns:a16="http://schemas.microsoft.com/office/drawing/2014/main" id="{2D91763E-CF64-C146-AA3F-97BF73E2C3C4}"/>
              </a:ext>
            </a:extLst>
          </p:cNvPr>
          <p:cNvSpPr/>
          <p:nvPr/>
        </p:nvSpPr>
        <p:spPr>
          <a:xfrm>
            <a:off x="14918481" y="2625273"/>
            <a:ext cx="437628"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4" name="Left Bracket 53">
            <a:extLst>
              <a:ext uri="{FF2B5EF4-FFF2-40B4-BE49-F238E27FC236}">
                <a16:creationId xmlns:a16="http://schemas.microsoft.com/office/drawing/2014/main" id="{F5050E45-053C-3B46-A0E5-BDABED2F4356}"/>
              </a:ext>
            </a:extLst>
          </p:cNvPr>
          <p:cNvSpPr/>
          <p:nvPr/>
        </p:nvSpPr>
        <p:spPr>
          <a:xfrm flipH="1">
            <a:off x="16081329" y="2602340"/>
            <a:ext cx="441650" cy="3681545"/>
          </a:xfrm>
          <a:prstGeom prst="leftBracket">
            <a:avLst>
              <a:gd name="adj" fmla="val 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548"/>
          </a:p>
        </p:txBody>
      </p:sp>
      <p:sp>
        <p:nvSpPr>
          <p:cNvPr id="55" name="TextBox 54">
            <a:extLst>
              <a:ext uri="{FF2B5EF4-FFF2-40B4-BE49-F238E27FC236}">
                <a16:creationId xmlns:a16="http://schemas.microsoft.com/office/drawing/2014/main" id="{4315B88D-4EA4-804B-9941-F2E64B15CD67}"/>
              </a:ext>
            </a:extLst>
          </p:cNvPr>
          <p:cNvSpPr txBox="1"/>
          <p:nvPr/>
        </p:nvSpPr>
        <p:spPr>
          <a:xfrm>
            <a:off x="15058837" y="2650505"/>
            <a:ext cx="1723917" cy="3342453"/>
          </a:xfrm>
          <a:prstGeom prst="rect">
            <a:avLst/>
          </a:prstGeom>
          <a:noFill/>
        </p:spPr>
        <p:txBody>
          <a:bodyPr wrap="square" rtlCol="0">
            <a:spAutoFit/>
          </a:bodyPr>
          <a:lstStyle/>
          <a:p>
            <a:r>
              <a:rPr lang="en-US" sz="1760" dirty="0"/>
              <a:t>Gender</a:t>
            </a:r>
          </a:p>
          <a:p>
            <a:r>
              <a:rPr lang="en-US" sz="1760" dirty="0"/>
              <a:t>Age</a:t>
            </a:r>
          </a:p>
          <a:p>
            <a:r>
              <a:rPr lang="en-US" sz="1760" dirty="0"/>
              <a:t>CohortCode1</a:t>
            </a:r>
          </a:p>
          <a:p>
            <a:r>
              <a:rPr lang="en-US" sz="1760" dirty="0"/>
              <a:t>CohortCode2</a:t>
            </a:r>
          </a:p>
          <a:p>
            <a:r>
              <a:rPr lang="en-US" sz="1760" dirty="0"/>
              <a:t>Condition1</a:t>
            </a:r>
          </a:p>
          <a:p>
            <a:r>
              <a:rPr lang="en-US" sz="1760" dirty="0"/>
              <a:t>Condition2</a:t>
            </a:r>
          </a:p>
          <a:p>
            <a:r>
              <a:rPr lang="en-US" sz="1760" dirty="0"/>
              <a:t>Disease1</a:t>
            </a:r>
          </a:p>
          <a:p>
            <a:r>
              <a:rPr lang="en-US" sz="1760" dirty="0"/>
              <a:t>Disease2</a:t>
            </a:r>
          </a:p>
          <a:p>
            <a:r>
              <a:rPr lang="en-US" sz="1760" dirty="0"/>
              <a:t>Drug1</a:t>
            </a:r>
          </a:p>
          <a:p>
            <a:r>
              <a:rPr lang="en-US" sz="1760" dirty="0"/>
              <a:t>Drug2</a:t>
            </a:r>
          </a:p>
          <a:p>
            <a:r>
              <a:rPr lang="en-US" sz="1760" dirty="0"/>
              <a:t>Gene1</a:t>
            </a:r>
          </a:p>
          <a:p>
            <a:r>
              <a:rPr lang="en-US" sz="1760" dirty="0"/>
              <a:t>Gene2</a:t>
            </a:r>
          </a:p>
        </p:txBody>
      </p:sp>
      <p:sp>
        <p:nvSpPr>
          <p:cNvPr id="56" name="TextBox 55">
            <a:extLst>
              <a:ext uri="{FF2B5EF4-FFF2-40B4-BE49-F238E27FC236}">
                <a16:creationId xmlns:a16="http://schemas.microsoft.com/office/drawing/2014/main" id="{65152CE8-20FA-184D-BF15-0300097D7F3D}"/>
              </a:ext>
            </a:extLst>
          </p:cNvPr>
          <p:cNvSpPr txBox="1"/>
          <p:nvPr/>
        </p:nvSpPr>
        <p:spPr>
          <a:xfrm>
            <a:off x="10443445" y="1757342"/>
            <a:ext cx="7143815" cy="638316"/>
          </a:xfrm>
          <a:prstGeom prst="rect">
            <a:avLst/>
          </a:prstGeom>
          <a:noFill/>
        </p:spPr>
        <p:txBody>
          <a:bodyPr wrap="none" rtlCol="0">
            <a:spAutoFit/>
          </a:bodyPr>
          <a:lstStyle/>
          <a:p>
            <a:r>
              <a:rPr lang="en-US" sz="3548" dirty="0"/>
              <a:t>Cohort Sample Population Vectors</a:t>
            </a:r>
          </a:p>
        </p:txBody>
      </p:sp>
      <p:pic>
        <p:nvPicPr>
          <p:cNvPr id="57" name="Picture 56">
            <a:extLst>
              <a:ext uri="{FF2B5EF4-FFF2-40B4-BE49-F238E27FC236}">
                <a16:creationId xmlns:a16="http://schemas.microsoft.com/office/drawing/2014/main" id="{81EE519C-026D-3941-938E-AE3FA9395136}"/>
              </a:ext>
            </a:extLst>
          </p:cNvPr>
          <p:cNvPicPr>
            <a:picLocks noChangeAspect="1"/>
          </p:cNvPicPr>
          <p:nvPr/>
        </p:nvPicPr>
        <p:blipFill rotWithShape="1">
          <a:blip r:embed="rId2"/>
          <a:srcRect l="41310"/>
          <a:stretch/>
        </p:blipFill>
        <p:spPr>
          <a:xfrm>
            <a:off x="8463564" y="3950668"/>
            <a:ext cx="2702134" cy="1255660"/>
          </a:xfrm>
          <a:prstGeom prst="rect">
            <a:avLst/>
          </a:prstGeom>
        </p:spPr>
      </p:pic>
      <p:sp>
        <p:nvSpPr>
          <p:cNvPr id="58" name="TextBox 57">
            <a:extLst>
              <a:ext uri="{FF2B5EF4-FFF2-40B4-BE49-F238E27FC236}">
                <a16:creationId xmlns:a16="http://schemas.microsoft.com/office/drawing/2014/main" id="{DB7274CC-C314-2840-AB8C-71FCA02EB85C}"/>
              </a:ext>
            </a:extLst>
          </p:cNvPr>
          <p:cNvSpPr txBox="1"/>
          <p:nvPr/>
        </p:nvSpPr>
        <p:spPr>
          <a:xfrm>
            <a:off x="8908571" y="3529192"/>
            <a:ext cx="1829347" cy="338554"/>
          </a:xfrm>
          <a:prstGeom prst="rect">
            <a:avLst/>
          </a:prstGeom>
          <a:noFill/>
        </p:spPr>
        <p:txBody>
          <a:bodyPr wrap="none" rtlCol="0">
            <a:spAutoFit/>
          </a:bodyPr>
          <a:lstStyle/>
          <a:p>
            <a:r>
              <a:rPr lang="en-US" sz="1600" b="1" dirty="0"/>
              <a:t>Cosine similarity</a:t>
            </a:r>
          </a:p>
        </p:txBody>
      </p:sp>
      <p:sp>
        <p:nvSpPr>
          <p:cNvPr id="59" name="TextBox 58">
            <a:extLst>
              <a:ext uri="{FF2B5EF4-FFF2-40B4-BE49-F238E27FC236}">
                <a16:creationId xmlns:a16="http://schemas.microsoft.com/office/drawing/2014/main" id="{6F548A01-CDB8-0C4A-BABC-753AE6539736}"/>
              </a:ext>
            </a:extLst>
          </p:cNvPr>
          <p:cNvSpPr txBox="1"/>
          <p:nvPr/>
        </p:nvSpPr>
        <p:spPr>
          <a:xfrm>
            <a:off x="9447015" y="6375620"/>
            <a:ext cx="2085827" cy="408253"/>
          </a:xfrm>
          <a:prstGeom prst="rect">
            <a:avLst/>
          </a:prstGeom>
          <a:noFill/>
        </p:spPr>
        <p:txBody>
          <a:bodyPr wrap="none" rtlCol="0">
            <a:spAutoFit/>
          </a:bodyPr>
          <a:lstStyle/>
          <a:p>
            <a:r>
              <a:rPr lang="en-US" sz="2053" dirty="0"/>
              <a:t>Similarity Score:</a:t>
            </a:r>
          </a:p>
        </p:txBody>
      </p:sp>
      <p:sp>
        <p:nvSpPr>
          <p:cNvPr id="60" name="TextBox 59">
            <a:extLst>
              <a:ext uri="{FF2B5EF4-FFF2-40B4-BE49-F238E27FC236}">
                <a16:creationId xmlns:a16="http://schemas.microsoft.com/office/drawing/2014/main" id="{75E2E936-56D9-DD48-B787-4F8D1A517C65}"/>
              </a:ext>
            </a:extLst>
          </p:cNvPr>
          <p:cNvSpPr txBox="1"/>
          <p:nvPr/>
        </p:nvSpPr>
        <p:spPr>
          <a:xfrm>
            <a:off x="11820419" y="6320161"/>
            <a:ext cx="691215" cy="638316"/>
          </a:xfrm>
          <a:prstGeom prst="rect">
            <a:avLst/>
          </a:prstGeom>
          <a:noFill/>
        </p:spPr>
        <p:txBody>
          <a:bodyPr wrap="none" rtlCol="0">
            <a:spAutoFit/>
          </a:bodyPr>
          <a:lstStyle/>
          <a:p>
            <a:r>
              <a:rPr lang="en-US" sz="3548" dirty="0"/>
              <a:t>80</a:t>
            </a:r>
          </a:p>
        </p:txBody>
      </p:sp>
      <p:sp>
        <p:nvSpPr>
          <p:cNvPr id="61" name="TextBox 60">
            <a:extLst>
              <a:ext uri="{FF2B5EF4-FFF2-40B4-BE49-F238E27FC236}">
                <a16:creationId xmlns:a16="http://schemas.microsoft.com/office/drawing/2014/main" id="{7B980312-7DD1-6448-ABC9-2698FDC62FA4}"/>
              </a:ext>
            </a:extLst>
          </p:cNvPr>
          <p:cNvSpPr txBox="1"/>
          <p:nvPr/>
        </p:nvSpPr>
        <p:spPr>
          <a:xfrm>
            <a:off x="13477127" y="6317212"/>
            <a:ext cx="691215" cy="638316"/>
          </a:xfrm>
          <a:prstGeom prst="rect">
            <a:avLst/>
          </a:prstGeom>
          <a:noFill/>
        </p:spPr>
        <p:txBody>
          <a:bodyPr wrap="none" rtlCol="0">
            <a:spAutoFit/>
          </a:bodyPr>
          <a:lstStyle/>
          <a:p>
            <a:r>
              <a:rPr lang="en-US" sz="3548" dirty="0"/>
              <a:t>89</a:t>
            </a:r>
          </a:p>
        </p:txBody>
      </p:sp>
      <p:sp>
        <p:nvSpPr>
          <p:cNvPr id="62" name="TextBox 61">
            <a:extLst>
              <a:ext uri="{FF2B5EF4-FFF2-40B4-BE49-F238E27FC236}">
                <a16:creationId xmlns:a16="http://schemas.microsoft.com/office/drawing/2014/main" id="{B88C6C8C-AD39-234B-8826-70F173498C49}"/>
              </a:ext>
            </a:extLst>
          </p:cNvPr>
          <p:cNvSpPr txBox="1"/>
          <p:nvPr/>
        </p:nvSpPr>
        <p:spPr>
          <a:xfrm>
            <a:off x="15383709" y="6369110"/>
            <a:ext cx="691215" cy="638316"/>
          </a:xfrm>
          <a:prstGeom prst="rect">
            <a:avLst/>
          </a:prstGeom>
          <a:noFill/>
        </p:spPr>
        <p:txBody>
          <a:bodyPr wrap="none" rtlCol="0">
            <a:spAutoFit/>
          </a:bodyPr>
          <a:lstStyle/>
          <a:p>
            <a:r>
              <a:rPr lang="en-US" sz="3548" dirty="0"/>
              <a:t>92</a:t>
            </a:r>
          </a:p>
        </p:txBody>
      </p:sp>
    </p:spTree>
    <p:extLst>
      <p:ext uri="{BB962C8B-B14F-4D97-AF65-F5344CB8AC3E}">
        <p14:creationId xmlns:p14="http://schemas.microsoft.com/office/powerpoint/2010/main" val="3810527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B131-6E58-D342-8A78-7AF1C993E152}"/>
              </a:ext>
            </a:extLst>
          </p:cNvPr>
          <p:cNvSpPr>
            <a:spLocks noGrp="1"/>
          </p:cNvSpPr>
          <p:nvPr>
            <p:ph type="title"/>
          </p:nvPr>
        </p:nvSpPr>
        <p:spPr/>
        <p:txBody>
          <a:bodyPr/>
          <a:lstStyle/>
          <a:p>
            <a:r>
              <a:rPr lang="en-US" dirty="0"/>
              <a:t>Example: Patients Like Me</a:t>
            </a:r>
          </a:p>
        </p:txBody>
      </p:sp>
      <p:sp>
        <p:nvSpPr>
          <p:cNvPr id="9" name="Content Placeholder 8">
            <a:extLst>
              <a:ext uri="{FF2B5EF4-FFF2-40B4-BE49-F238E27FC236}">
                <a16:creationId xmlns:a16="http://schemas.microsoft.com/office/drawing/2014/main" id="{BFD6BBB5-E95A-0E41-8D2F-26904BE5DFCC}"/>
              </a:ext>
            </a:extLst>
          </p:cNvPr>
          <p:cNvSpPr>
            <a:spLocks noGrp="1"/>
          </p:cNvSpPr>
          <p:nvPr>
            <p:ph idx="1"/>
          </p:nvPr>
        </p:nvSpPr>
        <p:spPr>
          <a:xfrm>
            <a:off x="726441" y="7737231"/>
            <a:ext cx="16596361" cy="916186"/>
          </a:xfrm>
        </p:spPr>
        <p:txBody>
          <a:bodyPr/>
          <a:lstStyle/>
          <a:p>
            <a:r>
              <a:rPr lang="en-US" dirty="0"/>
              <a:t>Given a target patient, find the most similar patients</a:t>
            </a:r>
          </a:p>
        </p:txBody>
      </p:sp>
      <p:sp>
        <p:nvSpPr>
          <p:cNvPr id="5" name="Footer Placeholder 4">
            <a:extLst>
              <a:ext uri="{FF2B5EF4-FFF2-40B4-BE49-F238E27FC236}">
                <a16:creationId xmlns:a16="http://schemas.microsoft.com/office/drawing/2014/main" id="{99C60900-C4E9-5F43-BB56-FEF1A49F07E9}"/>
              </a:ext>
            </a:extLst>
          </p:cNvPr>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267AFB1-E83B-5D45-B51B-E7BC0824DCEC}"/>
              </a:ext>
            </a:extLst>
          </p:cNvPr>
          <p:cNvSpPr>
            <a:spLocks noGrp="1"/>
          </p:cNvSpPr>
          <p:nvPr>
            <p:ph type="sldNum" sz="quarter" idx="12"/>
          </p:nvPr>
        </p:nvSpPr>
        <p:spPr/>
        <p:txBody>
          <a:bodyPr/>
          <a:lstStyle/>
          <a:p>
            <a:fld id="{3310D8EA-3107-4873-B9AB-DD7D3E79053A}" type="slidenum">
              <a:rPr lang="en-US" smtClean="0"/>
              <a:t>94</a:t>
            </a:fld>
            <a:endParaRPr lang="en-US"/>
          </a:p>
        </p:txBody>
      </p:sp>
      <p:sp>
        <p:nvSpPr>
          <p:cNvPr id="10" name="Oval 9">
            <a:extLst>
              <a:ext uri="{FF2B5EF4-FFF2-40B4-BE49-F238E27FC236}">
                <a16:creationId xmlns:a16="http://schemas.microsoft.com/office/drawing/2014/main" id="{34685C5B-F5AC-BE48-8CA8-ECBBB9515A86}"/>
              </a:ext>
            </a:extLst>
          </p:cNvPr>
          <p:cNvSpPr/>
          <p:nvPr/>
        </p:nvSpPr>
        <p:spPr>
          <a:xfrm>
            <a:off x="2948029" y="2221520"/>
            <a:ext cx="2062610"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Patient</a:t>
            </a:r>
          </a:p>
        </p:txBody>
      </p:sp>
      <p:sp>
        <p:nvSpPr>
          <p:cNvPr id="11" name="Oval 10">
            <a:extLst>
              <a:ext uri="{FF2B5EF4-FFF2-40B4-BE49-F238E27FC236}">
                <a16:creationId xmlns:a16="http://schemas.microsoft.com/office/drawing/2014/main" id="{F652B3B3-6478-B146-8874-D2A691ED482E}"/>
              </a:ext>
            </a:extLst>
          </p:cNvPr>
          <p:cNvSpPr/>
          <p:nvPr/>
        </p:nvSpPr>
        <p:spPr>
          <a:xfrm>
            <a:off x="726439" y="3448048"/>
            <a:ext cx="3202094"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Demographics</a:t>
            </a:r>
          </a:p>
        </p:txBody>
      </p:sp>
      <p:sp>
        <p:nvSpPr>
          <p:cNvPr id="12" name="Oval 11">
            <a:extLst>
              <a:ext uri="{FF2B5EF4-FFF2-40B4-BE49-F238E27FC236}">
                <a16:creationId xmlns:a16="http://schemas.microsoft.com/office/drawing/2014/main" id="{CBE09B58-8491-1B42-8241-37C3960E0E6B}"/>
              </a:ext>
            </a:extLst>
          </p:cNvPr>
          <p:cNvSpPr/>
          <p:nvPr/>
        </p:nvSpPr>
        <p:spPr>
          <a:xfrm>
            <a:off x="4265506" y="3448048"/>
            <a:ext cx="2626361"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Conditions</a:t>
            </a:r>
          </a:p>
        </p:txBody>
      </p:sp>
      <p:sp>
        <p:nvSpPr>
          <p:cNvPr id="13" name="Oval 12">
            <a:extLst>
              <a:ext uri="{FF2B5EF4-FFF2-40B4-BE49-F238E27FC236}">
                <a16:creationId xmlns:a16="http://schemas.microsoft.com/office/drawing/2014/main" id="{0AFF7723-532D-F540-9E91-4764AF6C8DCB}"/>
              </a:ext>
            </a:extLst>
          </p:cNvPr>
          <p:cNvSpPr/>
          <p:nvPr/>
        </p:nvSpPr>
        <p:spPr>
          <a:xfrm>
            <a:off x="989687" y="4221568"/>
            <a:ext cx="1491827"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Age</a:t>
            </a:r>
          </a:p>
        </p:txBody>
      </p:sp>
      <p:sp>
        <p:nvSpPr>
          <p:cNvPr id="14" name="Oval 13">
            <a:extLst>
              <a:ext uri="{FF2B5EF4-FFF2-40B4-BE49-F238E27FC236}">
                <a16:creationId xmlns:a16="http://schemas.microsoft.com/office/drawing/2014/main" id="{34748683-E1D3-2C46-BC42-D205240F1200}"/>
              </a:ext>
            </a:extLst>
          </p:cNvPr>
          <p:cNvSpPr/>
          <p:nvPr/>
        </p:nvSpPr>
        <p:spPr>
          <a:xfrm>
            <a:off x="989687" y="5762054"/>
            <a:ext cx="1491827"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Race</a:t>
            </a:r>
          </a:p>
        </p:txBody>
      </p:sp>
      <p:sp>
        <p:nvSpPr>
          <p:cNvPr id="15" name="Oval 14">
            <a:extLst>
              <a:ext uri="{FF2B5EF4-FFF2-40B4-BE49-F238E27FC236}">
                <a16:creationId xmlns:a16="http://schemas.microsoft.com/office/drawing/2014/main" id="{869B1517-391C-1A42-9DEF-D55ED4439A31}"/>
              </a:ext>
            </a:extLst>
          </p:cNvPr>
          <p:cNvSpPr/>
          <p:nvPr/>
        </p:nvSpPr>
        <p:spPr>
          <a:xfrm>
            <a:off x="989687" y="4994031"/>
            <a:ext cx="1958342"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Gender</a:t>
            </a:r>
          </a:p>
        </p:txBody>
      </p:sp>
      <p:sp>
        <p:nvSpPr>
          <p:cNvPr id="16" name="Oval 15">
            <a:extLst>
              <a:ext uri="{FF2B5EF4-FFF2-40B4-BE49-F238E27FC236}">
                <a16:creationId xmlns:a16="http://schemas.microsoft.com/office/drawing/2014/main" id="{E5843A31-9F23-CA46-A48F-CCB8292DD379}"/>
              </a:ext>
            </a:extLst>
          </p:cNvPr>
          <p:cNvSpPr/>
          <p:nvPr/>
        </p:nvSpPr>
        <p:spPr>
          <a:xfrm>
            <a:off x="4265506" y="4285346"/>
            <a:ext cx="2829562"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Prescriptions</a:t>
            </a:r>
          </a:p>
        </p:txBody>
      </p:sp>
      <p:sp>
        <p:nvSpPr>
          <p:cNvPr id="17" name="Oval 16">
            <a:extLst>
              <a:ext uri="{FF2B5EF4-FFF2-40B4-BE49-F238E27FC236}">
                <a16:creationId xmlns:a16="http://schemas.microsoft.com/office/drawing/2014/main" id="{FE98731B-C5DA-7A4E-80CF-EE2FFA1D2357}"/>
              </a:ext>
            </a:extLst>
          </p:cNvPr>
          <p:cNvSpPr/>
          <p:nvPr/>
        </p:nvSpPr>
        <p:spPr>
          <a:xfrm>
            <a:off x="4265506" y="5093114"/>
            <a:ext cx="2829562"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Allergies</a:t>
            </a:r>
          </a:p>
        </p:txBody>
      </p:sp>
      <p:sp>
        <p:nvSpPr>
          <p:cNvPr id="18" name="Oval 17">
            <a:extLst>
              <a:ext uri="{FF2B5EF4-FFF2-40B4-BE49-F238E27FC236}">
                <a16:creationId xmlns:a16="http://schemas.microsoft.com/office/drawing/2014/main" id="{42FFE905-CAE1-7940-BE77-0154DB7867B3}"/>
              </a:ext>
            </a:extLst>
          </p:cNvPr>
          <p:cNvSpPr/>
          <p:nvPr/>
        </p:nvSpPr>
        <p:spPr>
          <a:xfrm>
            <a:off x="4265506" y="5834879"/>
            <a:ext cx="2829562"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Genetics</a:t>
            </a:r>
          </a:p>
        </p:txBody>
      </p:sp>
      <p:sp>
        <p:nvSpPr>
          <p:cNvPr id="19" name="Oval 18">
            <a:extLst>
              <a:ext uri="{FF2B5EF4-FFF2-40B4-BE49-F238E27FC236}">
                <a16:creationId xmlns:a16="http://schemas.microsoft.com/office/drawing/2014/main" id="{7A1C6E2C-46DE-C745-A595-5BDD4D7E23BD}"/>
              </a:ext>
            </a:extLst>
          </p:cNvPr>
          <p:cNvSpPr/>
          <p:nvPr/>
        </p:nvSpPr>
        <p:spPr>
          <a:xfrm>
            <a:off x="4265506" y="6510703"/>
            <a:ext cx="2829562" cy="5802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1800" dirty="0"/>
              <a:t>IoT Data</a:t>
            </a:r>
          </a:p>
        </p:txBody>
      </p:sp>
      <p:sp>
        <p:nvSpPr>
          <p:cNvPr id="20" name="Double Bracket 19">
            <a:extLst>
              <a:ext uri="{FF2B5EF4-FFF2-40B4-BE49-F238E27FC236}">
                <a16:creationId xmlns:a16="http://schemas.microsoft.com/office/drawing/2014/main" id="{619027F1-736B-2D47-B5E9-18981310168D}"/>
              </a:ext>
            </a:extLst>
          </p:cNvPr>
          <p:cNvSpPr/>
          <p:nvPr/>
        </p:nvSpPr>
        <p:spPr>
          <a:xfrm>
            <a:off x="8169644" y="2795779"/>
            <a:ext cx="3192622" cy="4080627"/>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1" name="TextBox 20">
            <a:extLst>
              <a:ext uri="{FF2B5EF4-FFF2-40B4-BE49-F238E27FC236}">
                <a16:creationId xmlns:a16="http://schemas.microsoft.com/office/drawing/2014/main" id="{FDFE722C-ED51-5540-8019-6055DF25DF06}"/>
              </a:ext>
            </a:extLst>
          </p:cNvPr>
          <p:cNvSpPr txBox="1"/>
          <p:nvPr/>
        </p:nvSpPr>
        <p:spPr>
          <a:xfrm>
            <a:off x="8169644" y="2877381"/>
            <a:ext cx="3166533" cy="2062103"/>
          </a:xfrm>
          <a:prstGeom prst="rect">
            <a:avLst/>
          </a:prstGeom>
          <a:noFill/>
        </p:spPr>
        <p:txBody>
          <a:bodyPr wrap="square" rtlCol="0">
            <a:spAutoFit/>
          </a:bodyPr>
          <a:lstStyle/>
          <a:p>
            <a:pPr algn="ctr"/>
            <a:r>
              <a:rPr lang="en-US" sz="3200" dirty="0"/>
              <a:t>age=82</a:t>
            </a:r>
          </a:p>
          <a:p>
            <a:pPr algn="ctr"/>
            <a:r>
              <a:rPr lang="en-US" sz="3200" dirty="0"/>
              <a:t>gender=F</a:t>
            </a:r>
          </a:p>
          <a:p>
            <a:pPr algn="ctr"/>
            <a:r>
              <a:rPr lang="en-US" sz="3200" dirty="0" err="1"/>
              <a:t>claimCount</a:t>
            </a:r>
            <a:r>
              <a:rPr lang="en-US" sz="3200" dirty="0"/>
              <a:t>=47</a:t>
            </a:r>
          </a:p>
          <a:p>
            <a:pPr algn="ctr"/>
            <a:r>
              <a:rPr lang="en-US" sz="3200" dirty="0"/>
              <a:t>prescriptions=6</a:t>
            </a:r>
            <a:endParaRPr lang="en-US" sz="4801" dirty="0"/>
          </a:p>
        </p:txBody>
      </p:sp>
      <p:sp>
        <p:nvSpPr>
          <p:cNvPr id="22" name="TextBox 21">
            <a:extLst>
              <a:ext uri="{FF2B5EF4-FFF2-40B4-BE49-F238E27FC236}">
                <a16:creationId xmlns:a16="http://schemas.microsoft.com/office/drawing/2014/main" id="{0304EC1C-8AF2-174A-B393-FE29D34B16C5}"/>
              </a:ext>
            </a:extLst>
          </p:cNvPr>
          <p:cNvSpPr txBox="1"/>
          <p:nvPr/>
        </p:nvSpPr>
        <p:spPr>
          <a:xfrm>
            <a:off x="8568267" y="2058059"/>
            <a:ext cx="1723613" cy="369332"/>
          </a:xfrm>
          <a:prstGeom prst="rect">
            <a:avLst/>
          </a:prstGeom>
          <a:noFill/>
        </p:spPr>
        <p:txBody>
          <a:bodyPr wrap="none" rtlCol="0">
            <a:spAutoFit/>
          </a:bodyPr>
          <a:lstStyle/>
          <a:p>
            <a:r>
              <a:rPr lang="en-US" sz="1800" b="1" dirty="0"/>
              <a:t>Patient Vector</a:t>
            </a:r>
          </a:p>
        </p:txBody>
      </p:sp>
      <p:sp>
        <p:nvSpPr>
          <p:cNvPr id="23" name="Double Bracket 22">
            <a:extLst>
              <a:ext uri="{FF2B5EF4-FFF2-40B4-BE49-F238E27FC236}">
                <a16:creationId xmlns:a16="http://schemas.microsoft.com/office/drawing/2014/main" id="{E708A274-951E-B049-B4F6-F4199873A062}"/>
              </a:ext>
            </a:extLst>
          </p:cNvPr>
          <p:cNvSpPr/>
          <p:nvPr/>
        </p:nvSpPr>
        <p:spPr>
          <a:xfrm>
            <a:off x="12436845" y="2785237"/>
            <a:ext cx="1516222" cy="4080627"/>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4" name="TextBox 23">
            <a:extLst>
              <a:ext uri="{FF2B5EF4-FFF2-40B4-BE49-F238E27FC236}">
                <a16:creationId xmlns:a16="http://schemas.microsoft.com/office/drawing/2014/main" id="{2633D549-57B0-404A-A9A9-84F12F5A0C52}"/>
              </a:ext>
            </a:extLst>
          </p:cNvPr>
          <p:cNvSpPr txBox="1"/>
          <p:nvPr/>
        </p:nvSpPr>
        <p:spPr>
          <a:xfrm>
            <a:off x="12591535" y="1893256"/>
            <a:ext cx="1082348" cy="646331"/>
          </a:xfrm>
          <a:prstGeom prst="rect">
            <a:avLst/>
          </a:prstGeom>
          <a:noFill/>
        </p:spPr>
        <p:txBody>
          <a:bodyPr wrap="none" rtlCol="0">
            <a:spAutoFit/>
          </a:bodyPr>
          <a:lstStyle/>
          <a:p>
            <a:pPr algn="ctr"/>
            <a:r>
              <a:rPr lang="en-US" sz="1800" b="1" dirty="0"/>
              <a:t>Other</a:t>
            </a:r>
          </a:p>
          <a:p>
            <a:pPr algn="ctr"/>
            <a:r>
              <a:rPr lang="en-US" sz="1800" b="1" dirty="0"/>
              <a:t>Patients</a:t>
            </a:r>
          </a:p>
        </p:txBody>
      </p:sp>
      <p:sp>
        <p:nvSpPr>
          <p:cNvPr id="25" name="TextBox 24">
            <a:extLst>
              <a:ext uri="{FF2B5EF4-FFF2-40B4-BE49-F238E27FC236}">
                <a16:creationId xmlns:a16="http://schemas.microsoft.com/office/drawing/2014/main" id="{7292CFBE-6BEA-0241-A27B-08595D3CCAAA}"/>
              </a:ext>
            </a:extLst>
          </p:cNvPr>
          <p:cNvSpPr txBox="1"/>
          <p:nvPr/>
        </p:nvSpPr>
        <p:spPr>
          <a:xfrm>
            <a:off x="12649452" y="2930643"/>
            <a:ext cx="972979" cy="2062103"/>
          </a:xfrm>
          <a:prstGeom prst="rect">
            <a:avLst/>
          </a:prstGeom>
          <a:noFill/>
        </p:spPr>
        <p:txBody>
          <a:bodyPr wrap="square" rtlCol="0">
            <a:spAutoFit/>
          </a:bodyPr>
          <a:lstStyle/>
          <a:p>
            <a:pPr algn="ctr"/>
            <a:r>
              <a:rPr lang="en-US" sz="3200" dirty="0"/>
              <a:t>82</a:t>
            </a:r>
          </a:p>
          <a:p>
            <a:pPr algn="ctr"/>
            <a:r>
              <a:rPr lang="en-US" sz="3200" dirty="0"/>
              <a:t>1</a:t>
            </a:r>
          </a:p>
          <a:p>
            <a:pPr algn="ctr"/>
            <a:r>
              <a:rPr lang="en-US" sz="3200" dirty="0"/>
              <a:t>47</a:t>
            </a:r>
          </a:p>
          <a:p>
            <a:pPr algn="ctr"/>
            <a:r>
              <a:rPr lang="en-US" sz="3200" dirty="0"/>
              <a:t>7</a:t>
            </a:r>
            <a:endParaRPr lang="en-US" sz="4801" dirty="0"/>
          </a:p>
        </p:txBody>
      </p:sp>
      <p:sp>
        <p:nvSpPr>
          <p:cNvPr id="26" name="Double Bracket 25">
            <a:extLst>
              <a:ext uri="{FF2B5EF4-FFF2-40B4-BE49-F238E27FC236}">
                <a16:creationId xmlns:a16="http://schemas.microsoft.com/office/drawing/2014/main" id="{2C99BEEB-11B1-9A49-A87A-DE75E03DF6ED}"/>
              </a:ext>
            </a:extLst>
          </p:cNvPr>
          <p:cNvSpPr/>
          <p:nvPr/>
        </p:nvSpPr>
        <p:spPr>
          <a:xfrm>
            <a:off x="14378949" y="2730152"/>
            <a:ext cx="1516222" cy="4080627"/>
          </a:xfrm>
          <a:prstGeom prst="bracketPair">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27" name="TextBox 26">
            <a:extLst>
              <a:ext uri="{FF2B5EF4-FFF2-40B4-BE49-F238E27FC236}">
                <a16:creationId xmlns:a16="http://schemas.microsoft.com/office/drawing/2014/main" id="{28477E04-9644-6749-A18D-FCC32C94BDDA}"/>
              </a:ext>
            </a:extLst>
          </p:cNvPr>
          <p:cNvSpPr txBox="1"/>
          <p:nvPr/>
        </p:nvSpPr>
        <p:spPr>
          <a:xfrm>
            <a:off x="14533639" y="1838173"/>
            <a:ext cx="1082348" cy="646331"/>
          </a:xfrm>
          <a:prstGeom prst="rect">
            <a:avLst/>
          </a:prstGeom>
          <a:noFill/>
        </p:spPr>
        <p:txBody>
          <a:bodyPr wrap="none" rtlCol="0">
            <a:spAutoFit/>
          </a:bodyPr>
          <a:lstStyle/>
          <a:p>
            <a:pPr algn="ctr"/>
            <a:r>
              <a:rPr lang="en-US" sz="1800" b="1" dirty="0"/>
              <a:t>Other</a:t>
            </a:r>
          </a:p>
          <a:p>
            <a:pPr algn="ctr"/>
            <a:r>
              <a:rPr lang="en-US" sz="1800" b="1" dirty="0"/>
              <a:t>Patients</a:t>
            </a:r>
          </a:p>
        </p:txBody>
      </p:sp>
      <p:sp>
        <p:nvSpPr>
          <p:cNvPr id="28" name="TextBox 27">
            <a:extLst>
              <a:ext uri="{FF2B5EF4-FFF2-40B4-BE49-F238E27FC236}">
                <a16:creationId xmlns:a16="http://schemas.microsoft.com/office/drawing/2014/main" id="{17D6D98D-A28F-B248-937A-3C0859B74635}"/>
              </a:ext>
            </a:extLst>
          </p:cNvPr>
          <p:cNvSpPr txBox="1"/>
          <p:nvPr/>
        </p:nvSpPr>
        <p:spPr>
          <a:xfrm>
            <a:off x="14591557" y="2875559"/>
            <a:ext cx="972979" cy="2062103"/>
          </a:xfrm>
          <a:prstGeom prst="rect">
            <a:avLst/>
          </a:prstGeom>
          <a:noFill/>
        </p:spPr>
        <p:txBody>
          <a:bodyPr wrap="square" rtlCol="0">
            <a:spAutoFit/>
          </a:bodyPr>
          <a:lstStyle/>
          <a:p>
            <a:pPr algn="ctr"/>
            <a:r>
              <a:rPr lang="en-US" sz="3200" dirty="0"/>
              <a:t>75</a:t>
            </a:r>
          </a:p>
          <a:p>
            <a:pPr algn="ctr"/>
            <a:r>
              <a:rPr lang="en-US" sz="3200" dirty="0"/>
              <a:t>2</a:t>
            </a:r>
          </a:p>
          <a:p>
            <a:pPr algn="ctr"/>
            <a:r>
              <a:rPr lang="en-US" sz="3200" dirty="0"/>
              <a:t>63</a:t>
            </a:r>
          </a:p>
          <a:p>
            <a:pPr algn="ctr"/>
            <a:r>
              <a:rPr lang="en-US" sz="3200" dirty="0"/>
              <a:t>2</a:t>
            </a:r>
            <a:endParaRPr lang="en-US" sz="4801" dirty="0"/>
          </a:p>
        </p:txBody>
      </p:sp>
    </p:spTree>
    <p:extLst>
      <p:ext uri="{BB962C8B-B14F-4D97-AF65-F5344CB8AC3E}">
        <p14:creationId xmlns:p14="http://schemas.microsoft.com/office/powerpoint/2010/main" val="340120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82"/>
          <p:cNvSpPr txBox="1">
            <a:spLocks noGrp="1"/>
          </p:cNvSpPr>
          <p:nvPr>
            <p:ph type="body" idx="2"/>
          </p:nvPr>
        </p:nvSpPr>
        <p:spPr>
          <a:xfrm>
            <a:off x="21732" y="80715"/>
            <a:ext cx="14432587" cy="1521227"/>
          </a:xfrm>
          <a:prstGeom prst="rect">
            <a:avLst/>
          </a:prstGeom>
          <a:noFill/>
          <a:ln>
            <a:noFill/>
          </a:ln>
        </p:spPr>
        <p:txBody>
          <a:bodyPr spcFirstLastPara="1" vert="horz" wrap="square" lIns="178787" tIns="89369" rIns="178787" bIns="89369" rtlCol="0" anchor="b" anchorCtr="0">
            <a:noAutofit/>
          </a:bodyPr>
          <a:lstStyle/>
          <a:p>
            <a:pPr marL="0" indent="0">
              <a:buClr>
                <a:schemeClr val="dk1"/>
              </a:buClr>
              <a:buSzPts val="1100"/>
            </a:pPr>
            <a:r>
              <a:rPr lang="en-US"/>
              <a:t>Jaccard Similarity</a:t>
            </a:r>
            <a:endParaRPr/>
          </a:p>
        </p:txBody>
      </p:sp>
      <p:sp>
        <p:nvSpPr>
          <p:cNvPr id="857" name="Google Shape;857;p82"/>
          <p:cNvSpPr txBox="1"/>
          <p:nvPr/>
        </p:nvSpPr>
        <p:spPr>
          <a:xfrm>
            <a:off x="285658" y="1925293"/>
            <a:ext cx="11543840" cy="6680960"/>
          </a:xfrm>
          <a:prstGeom prst="rect">
            <a:avLst/>
          </a:prstGeom>
          <a:noFill/>
          <a:ln>
            <a:noFill/>
          </a:ln>
        </p:spPr>
        <p:txBody>
          <a:bodyPr spcFirstLastPara="1" wrap="square" lIns="178787" tIns="178787" rIns="178787" bIns="178787" anchor="t" anchorCtr="0">
            <a:noAutofit/>
          </a:bodyPr>
          <a:lstStyle/>
          <a:p>
            <a:pPr>
              <a:lnSpc>
                <a:spcPct val="115000"/>
              </a:lnSpc>
            </a:pPr>
            <a:r>
              <a:rPr lang="en-US" sz="3129">
                <a:solidFill>
                  <a:srgbClr val="595959"/>
                </a:solidFill>
                <a:latin typeface="Century Gothic"/>
                <a:ea typeface="Century Gothic"/>
                <a:cs typeface="Century Gothic"/>
                <a:sym typeface="Century Gothic"/>
              </a:rPr>
              <a:t>Measures the similarity or relative overlap between two sets of data by dividing the size of the intersection by the size of the union</a:t>
            </a:r>
            <a:endParaRPr sz="3129">
              <a:solidFill>
                <a:srgbClr val="595959"/>
              </a:solidFill>
              <a:latin typeface="Century Gothic"/>
              <a:ea typeface="Century Gothic"/>
              <a:cs typeface="Century Gothic"/>
              <a:sym typeface="Century Gothic"/>
            </a:endParaRPr>
          </a:p>
          <a:p>
            <a:pPr>
              <a:lnSpc>
                <a:spcPct val="115000"/>
              </a:lnSpc>
              <a:spcBef>
                <a:spcPts val="3129"/>
              </a:spcBef>
            </a:pPr>
            <a:endParaRPr sz="3129">
              <a:solidFill>
                <a:srgbClr val="595959"/>
              </a:solidFill>
              <a:latin typeface="Century Gothic"/>
              <a:ea typeface="Century Gothic"/>
              <a:cs typeface="Century Gothic"/>
              <a:sym typeface="Century Gothic"/>
            </a:endParaRPr>
          </a:p>
          <a:p>
            <a:pPr marL="894100">
              <a:lnSpc>
                <a:spcPct val="115000"/>
              </a:lnSpc>
              <a:spcBef>
                <a:spcPts val="3129"/>
              </a:spcBef>
            </a:pPr>
            <a:endParaRPr sz="3129">
              <a:solidFill>
                <a:srgbClr val="595959"/>
              </a:solidFill>
              <a:latin typeface="Century Gothic"/>
              <a:ea typeface="Century Gothic"/>
              <a:cs typeface="Century Gothic"/>
              <a:sym typeface="Century Gothic"/>
            </a:endParaRPr>
          </a:p>
          <a:p>
            <a:pPr>
              <a:lnSpc>
                <a:spcPct val="115000"/>
              </a:lnSpc>
            </a:pPr>
            <a:r>
              <a:rPr lang="en-US" sz="3129">
                <a:solidFill>
                  <a:srgbClr val="595959"/>
                </a:solidFill>
                <a:latin typeface="Century Gothic"/>
                <a:ea typeface="Century Gothic"/>
                <a:cs typeface="Century Gothic"/>
                <a:sym typeface="Century Gothic"/>
              </a:rPr>
              <a:t>The range of scores is from 0 - 1 where 1 is identical</a:t>
            </a:r>
            <a:endParaRPr sz="3129">
              <a:solidFill>
                <a:srgbClr val="595959"/>
              </a:solidFill>
              <a:latin typeface="Century Gothic"/>
              <a:ea typeface="Century Gothic"/>
              <a:cs typeface="Century Gothic"/>
              <a:sym typeface="Century Gothic"/>
            </a:endParaRPr>
          </a:p>
          <a:p>
            <a:pPr>
              <a:lnSpc>
                <a:spcPct val="115000"/>
              </a:lnSpc>
              <a:spcBef>
                <a:spcPts val="3129"/>
              </a:spcBef>
            </a:pPr>
            <a:r>
              <a:rPr lang="en-US" sz="3129">
                <a:solidFill>
                  <a:srgbClr val="595959"/>
                </a:solidFill>
                <a:latin typeface="Century Gothic"/>
                <a:ea typeface="Century Gothic"/>
                <a:cs typeface="Century Gothic"/>
                <a:sym typeface="Century Gothic"/>
              </a:rPr>
              <a:t>Sets of data can be created through a graph using attributes from vertices and edges</a:t>
            </a:r>
            <a:endParaRPr sz="3129">
              <a:solidFill>
                <a:srgbClr val="595959"/>
              </a:solidFill>
              <a:latin typeface="Century Gothic"/>
              <a:ea typeface="Century Gothic"/>
              <a:cs typeface="Century Gothic"/>
              <a:sym typeface="Century Gothic"/>
            </a:endParaRPr>
          </a:p>
          <a:p>
            <a:pPr>
              <a:lnSpc>
                <a:spcPct val="115000"/>
              </a:lnSpc>
              <a:spcBef>
                <a:spcPts val="3129"/>
              </a:spcBef>
            </a:pPr>
            <a:r>
              <a:rPr lang="en-US" sz="3129">
                <a:solidFill>
                  <a:srgbClr val="595959"/>
                </a:solidFill>
                <a:latin typeface="Century Gothic"/>
                <a:ea typeface="Century Gothic"/>
                <a:cs typeface="Century Gothic"/>
                <a:sym typeface="Century Gothic"/>
              </a:rPr>
              <a:t>This can be run with a single source or on all pairs. Running it on all pairs would be inefficient for a large, dense graph</a:t>
            </a:r>
            <a:endParaRPr sz="3129">
              <a:solidFill>
                <a:srgbClr val="595959"/>
              </a:solidFill>
              <a:latin typeface="Century Gothic"/>
              <a:ea typeface="Century Gothic"/>
              <a:cs typeface="Century Gothic"/>
              <a:sym typeface="Century Gothic"/>
            </a:endParaRPr>
          </a:p>
          <a:p>
            <a:pPr>
              <a:lnSpc>
                <a:spcPct val="115000"/>
              </a:lnSpc>
              <a:spcBef>
                <a:spcPts val="3129"/>
              </a:spcBef>
              <a:spcAft>
                <a:spcPts val="3129"/>
              </a:spcAft>
            </a:pPr>
            <a:endParaRPr sz="3129">
              <a:solidFill>
                <a:srgbClr val="595959"/>
              </a:solidFill>
              <a:latin typeface="Century Gothic"/>
              <a:ea typeface="Century Gothic"/>
              <a:cs typeface="Century Gothic"/>
              <a:sym typeface="Century Gothic"/>
            </a:endParaRPr>
          </a:p>
        </p:txBody>
      </p:sp>
      <p:pic>
        <p:nvPicPr>
          <p:cNvPr id="858" name="Google Shape;858;p8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4122364" y="2721157"/>
            <a:ext cx="1186484" cy="1186484"/>
          </a:xfrm>
          <a:prstGeom prst="rect">
            <a:avLst/>
          </a:prstGeom>
          <a:noFill/>
          <a:ln>
            <a:noFill/>
          </a:ln>
        </p:spPr>
      </p:pic>
      <p:pic>
        <p:nvPicPr>
          <p:cNvPr id="859" name="Google Shape;859;p82"/>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4122388" y="4801135"/>
            <a:ext cx="1186484" cy="1186484"/>
          </a:xfrm>
          <a:prstGeom prst="rect">
            <a:avLst/>
          </a:prstGeom>
          <a:noFill/>
          <a:ln>
            <a:noFill/>
          </a:ln>
        </p:spPr>
      </p:pic>
      <p:pic>
        <p:nvPicPr>
          <p:cNvPr id="860" name="Google Shape;860;p8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784905" y="3582725"/>
            <a:ext cx="4545345" cy="1820231"/>
          </a:xfrm>
          <a:prstGeom prst="rect">
            <a:avLst/>
          </a:prstGeom>
          <a:noFill/>
          <a:ln>
            <a:noFill/>
          </a:ln>
        </p:spPr>
      </p:pic>
    </p:spTree>
    <p:extLst>
      <p:ext uri="{BB962C8B-B14F-4D97-AF65-F5344CB8AC3E}">
        <p14:creationId xmlns:p14="http://schemas.microsoft.com/office/powerpoint/2010/main" val="2786416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83"/>
          <p:cNvSpPr txBox="1">
            <a:spLocks noGrp="1"/>
          </p:cNvSpPr>
          <p:nvPr>
            <p:ph type="body" idx="2"/>
          </p:nvPr>
        </p:nvSpPr>
        <p:spPr>
          <a:xfrm>
            <a:off x="21732" y="80715"/>
            <a:ext cx="14432587" cy="1521227"/>
          </a:xfrm>
          <a:prstGeom prst="rect">
            <a:avLst/>
          </a:prstGeom>
          <a:noFill/>
          <a:ln>
            <a:noFill/>
          </a:ln>
        </p:spPr>
        <p:txBody>
          <a:bodyPr spcFirstLastPara="1" vert="horz" wrap="square" lIns="178787" tIns="89369" rIns="178787" bIns="89369" rtlCol="0" anchor="b" anchorCtr="0">
            <a:noAutofit/>
          </a:bodyPr>
          <a:lstStyle/>
          <a:p>
            <a:pPr marL="0" indent="0">
              <a:buClr>
                <a:schemeClr val="dk1"/>
              </a:buClr>
              <a:buSzPts val="1100"/>
            </a:pPr>
            <a:r>
              <a:rPr lang="en-US"/>
              <a:t>Jaccard Similarity Use Case</a:t>
            </a:r>
            <a:endParaRPr/>
          </a:p>
        </p:txBody>
      </p:sp>
      <p:sp>
        <p:nvSpPr>
          <p:cNvPr id="867" name="Google Shape;867;p83"/>
          <p:cNvSpPr txBox="1"/>
          <p:nvPr/>
        </p:nvSpPr>
        <p:spPr>
          <a:xfrm>
            <a:off x="180889" y="1925294"/>
            <a:ext cx="11543840" cy="7937013"/>
          </a:xfrm>
          <a:prstGeom prst="rect">
            <a:avLst/>
          </a:prstGeom>
          <a:noFill/>
          <a:ln>
            <a:noFill/>
          </a:ln>
        </p:spPr>
        <p:txBody>
          <a:bodyPr spcFirstLastPara="1" wrap="square" lIns="178787" tIns="178787" rIns="178787" bIns="178787" anchor="t" anchorCtr="0">
            <a:noAutofit/>
          </a:bodyPr>
          <a:lstStyle/>
          <a:p>
            <a:pPr>
              <a:lnSpc>
                <a:spcPct val="115000"/>
              </a:lnSpc>
            </a:pPr>
            <a:r>
              <a:rPr lang="en-US" sz="2800" dirty="0">
                <a:solidFill>
                  <a:srgbClr val="595959"/>
                </a:solidFill>
                <a:latin typeface="Century Gothic"/>
                <a:ea typeface="Century Gothic"/>
                <a:cs typeface="Century Gothic"/>
                <a:sym typeface="Century Gothic"/>
              </a:rPr>
              <a:t>For example both John Doe and Jane Doe have been diagnosed with the same disease, comparing their age, race, ethnicity and gender, how similar are these individuals?</a:t>
            </a:r>
            <a:endParaRPr sz="2800" dirty="0">
              <a:solidFill>
                <a:srgbClr val="595959"/>
              </a:solidFill>
              <a:latin typeface="Century Gothic"/>
              <a:ea typeface="Century Gothic"/>
              <a:cs typeface="Century Gothic"/>
              <a:sym typeface="Century Gothic"/>
            </a:endParaRPr>
          </a:p>
          <a:p>
            <a:pPr>
              <a:lnSpc>
                <a:spcPct val="115000"/>
              </a:lnSpc>
              <a:spcBef>
                <a:spcPts val="3129"/>
              </a:spcBef>
            </a:pPr>
            <a:r>
              <a:rPr lang="en-US" sz="2800" dirty="0">
                <a:solidFill>
                  <a:srgbClr val="595959"/>
                </a:solidFill>
                <a:latin typeface="Century Gothic"/>
                <a:ea typeface="Century Gothic"/>
                <a:cs typeface="Century Gothic"/>
                <a:sym typeface="Century Gothic"/>
              </a:rPr>
              <a:t>Let John Doe be set A = {  35, “White”, “Italian”, M}</a:t>
            </a:r>
            <a:endParaRPr sz="2800" dirty="0">
              <a:solidFill>
                <a:srgbClr val="595959"/>
              </a:solidFill>
              <a:latin typeface="Century Gothic"/>
              <a:ea typeface="Century Gothic"/>
              <a:cs typeface="Century Gothic"/>
              <a:sym typeface="Century Gothic"/>
            </a:endParaRPr>
          </a:p>
          <a:p>
            <a:pPr>
              <a:lnSpc>
                <a:spcPct val="115000"/>
              </a:lnSpc>
            </a:pPr>
            <a:r>
              <a:rPr lang="en-US" sz="2800" dirty="0">
                <a:solidFill>
                  <a:srgbClr val="595959"/>
                </a:solidFill>
                <a:latin typeface="Century Gothic"/>
                <a:ea typeface="Century Gothic"/>
                <a:cs typeface="Century Gothic"/>
                <a:sym typeface="Century Gothic"/>
              </a:rPr>
              <a:t>Let Jane Doe be set B = {  35, “White”,  “French”, F }</a:t>
            </a:r>
            <a:endParaRPr sz="2800" dirty="0">
              <a:solidFill>
                <a:srgbClr val="595959"/>
              </a:solidFill>
              <a:latin typeface="Century Gothic"/>
              <a:ea typeface="Century Gothic"/>
              <a:cs typeface="Century Gothic"/>
              <a:sym typeface="Century Gothic"/>
            </a:endParaRPr>
          </a:p>
          <a:p>
            <a:pPr>
              <a:lnSpc>
                <a:spcPct val="115000"/>
              </a:lnSpc>
              <a:spcBef>
                <a:spcPts val="3129"/>
              </a:spcBef>
            </a:pPr>
            <a:r>
              <a:rPr lang="en-US" sz="2800" dirty="0">
                <a:solidFill>
                  <a:srgbClr val="595959"/>
                </a:solidFill>
                <a:latin typeface="Century Gothic"/>
                <a:ea typeface="Century Gothic"/>
                <a:cs typeface="Century Gothic"/>
                <a:sym typeface="Century Gothic"/>
              </a:rPr>
              <a:t>A ∩ B = { 35, “White” }</a:t>
            </a:r>
            <a:endParaRPr sz="2800" dirty="0">
              <a:solidFill>
                <a:srgbClr val="595959"/>
              </a:solidFill>
              <a:latin typeface="Century Gothic"/>
              <a:ea typeface="Century Gothic"/>
              <a:cs typeface="Century Gothic"/>
              <a:sym typeface="Century Gothic"/>
            </a:endParaRPr>
          </a:p>
          <a:p>
            <a:pPr>
              <a:lnSpc>
                <a:spcPct val="115000"/>
              </a:lnSpc>
            </a:pPr>
            <a:r>
              <a:rPr lang="en-US" sz="2800" dirty="0">
                <a:solidFill>
                  <a:srgbClr val="595959"/>
                </a:solidFill>
                <a:latin typeface="Century Gothic"/>
                <a:ea typeface="Century Gothic"/>
                <a:cs typeface="Century Gothic"/>
                <a:sym typeface="Century Gothic"/>
              </a:rPr>
              <a:t>A ∪ B = { 35, “White”, “Italian”, “French”, M, F }</a:t>
            </a:r>
            <a:endParaRPr sz="2800" dirty="0">
              <a:solidFill>
                <a:srgbClr val="595959"/>
              </a:solidFill>
              <a:latin typeface="Century Gothic"/>
              <a:ea typeface="Century Gothic"/>
              <a:cs typeface="Century Gothic"/>
              <a:sym typeface="Century Gothic"/>
            </a:endParaRPr>
          </a:p>
          <a:p>
            <a:pPr>
              <a:lnSpc>
                <a:spcPct val="115000"/>
              </a:lnSpc>
              <a:spcBef>
                <a:spcPts val="1956"/>
              </a:spcBef>
            </a:pPr>
            <a:r>
              <a:rPr lang="en-US" sz="2800" dirty="0">
                <a:solidFill>
                  <a:srgbClr val="595959"/>
                </a:solidFill>
                <a:latin typeface="Century Gothic"/>
                <a:ea typeface="Century Gothic"/>
                <a:cs typeface="Century Gothic"/>
                <a:sym typeface="Century Gothic"/>
              </a:rPr>
              <a:t>|A ∩ B| =  2</a:t>
            </a:r>
            <a:endParaRPr sz="2800" dirty="0">
              <a:solidFill>
                <a:srgbClr val="595959"/>
              </a:solidFill>
              <a:latin typeface="Century Gothic"/>
              <a:ea typeface="Century Gothic"/>
              <a:cs typeface="Century Gothic"/>
              <a:sym typeface="Century Gothic"/>
            </a:endParaRPr>
          </a:p>
          <a:p>
            <a:pPr>
              <a:lnSpc>
                <a:spcPct val="115000"/>
              </a:lnSpc>
            </a:pPr>
            <a:r>
              <a:rPr lang="en-US" sz="2800" dirty="0">
                <a:solidFill>
                  <a:srgbClr val="595959"/>
                </a:solidFill>
                <a:latin typeface="Century Gothic"/>
                <a:ea typeface="Century Gothic"/>
                <a:cs typeface="Century Gothic"/>
                <a:sym typeface="Century Gothic"/>
              </a:rPr>
              <a:t>|A ∪ B| =  6</a:t>
            </a:r>
            <a:endParaRPr sz="2800" dirty="0">
              <a:solidFill>
                <a:srgbClr val="595959"/>
              </a:solidFill>
              <a:latin typeface="Century Gothic"/>
              <a:ea typeface="Century Gothic"/>
              <a:cs typeface="Century Gothic"/>
              <a:sym typeface="Century Gothic"/>
            </a:endParaRPr>
          </a:p>
          <a:p>
            <a:pPr>
              <a:lnSpc>
                <a:spcPct val="115000"/>
              </a:lnSpc>
            </a:pPr>
            <a:endParaRPr sz="2800" dirty="0">
              <a:solidFill>
                <a:srgbClr val="595959"/>
              </a:solidFill>
              <a:latin typeface="Century Gothic"/>
              <a:ea typeface="Century Gothic"/>
              <a:cs typeface="Century Gothic"/>
              <a:sym typeface="Century Gothic"/>
            </a:endParaRPr>
          </a:p>
          <a:p>
            <a:pPr>
              <a:lnSpc>
                <a:spcPct val="115000"/>
              </a:lnSpc>
            </a:pPr>
            <a:r>
              <a:rPr lang="en-US" sz="2800" dirty="0">
                <a:solidFill>
                  <a:srgbClr val="595959"/>
                </a:solidFill>
                <a:latin typeface="Century Gothic"/>
                <a:ea typeface="Century Gothic"/>
                <a:cs typeface="Century Gothic"/>
                <a:sym typeface="Century Gothic"/>
              </a:rPr>
              <a:t>Similarity(A, B) = 2 / 6 = .333</a:t>
            </a:r>
            <a:endParaRPr sz="2800" dirty="0">
              <a:solidFill>
                <a:srgbClr val="595959"/>
              </a:solidFill>
              <a:latin typeface="Century Gothic"/>
              <a:ea typeface="Century Gothic"/>
              <a:cs typeface="Century Gothic"/>
              <a:sym typeface="Century Gothic"/>
            </a:endParaRPr>
          </a:p>
          <a:p>
            <a:pPr>
              <a:lnSpc>
                <a:spcPct val="115000"/>
              </a:lnSpc>
              <a:spcBef>
                <a:spcPts val="3129"/>
              </a:spcBef>
              <a:spcAft>
                <a:spcPts val="3129"/>
              </a:spcAft>
            </a:pPr>
            <a:endParaRPr sz="2800" dirty="0">
              <a:solidFill>
                <a:srgbClr val="595959"/>
              </a:solidFill>
              <a:latin typeface="Century Gothic"/>
              <a:ea typeface="Century Gothic"/>
              <a:cs typeface="Century Gothic"/>
              <a:sym typeface="Century Gothic"/>
            </a:endParaRPr>
          </a:p>
        </p:txBody>
      </p:sp>
      <p:pic>
        <p:nvPicPr>
          <p:cNvPr id="868" name="Google Shape;868;p8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86901" y="2229529"/>
            <a:ext cx="5280000" cy="2114444"/>
          </a:xfrm>
          <a:prstGeom prst="rect">
            <a:avLst/>
          </a:prstGeom>
          <a:noFill/>
          <a:ln>
            <a:noFill/>
          </a:ln>
        </p:spPr>
      </p:pic>
      <p:pic>
        <p:nvPicPr>
          <p:cNvPr id="869" name="Google Shape;869;p83"/>
          <p:cNvPicPr preferRelativeResize="0"/>
          <p:nvPr/>
        </p:nvPicPr>
        <p:blipFill>
          <a:blip r:embed="rId4">
            <a:alphaModFix/>
          </a:blip>
          <a:stretch>
            <a:fillRect/>
          </a:stretch>
        </p:blipFill>
        <p:spPr>
          <a:xfrm>
            <a:off x="10439782" y="5855031"/>
            <a:ext cx="6956009" cy="4007031"/>
          </a:xfrm>
          <a:prstGeom prst="rect">
            <a:avLst/>
          </a:prstGeom>
          <a:noFill/>
          <a:ln>
            <a:noFill/>
          </a:ln>
        </p:spPr>
      </p:pic>
      <p:sp>
        <p:nvSpPr>
          <p:cNvPr id="870" name="Google Shape;870;p83"/>
          <p:cNvSpPr txBox="1"/>
          <p:nvPr/>
        </p:nvSpPr>
        <p:spPr>
          <a:xfrm>
            <a:off x="10568849" y="4343974"/>
            <a:ext cx="7080480" cy="1370453"/>
          </a:xfrm>
          <a:prstGeom prst="rect">
            <a:avLst/>
          </a:prstGeom>
          <a:noFill/>
          <a:ln>
            <a:noFill/>
          </a:ln>
        </p:spPr>
        <p:txBody>
          <a:bodyPr spcFirstLastPara="1" wrap="square" lIns="178787" tIns="178787" rIns="178787" bIns="178787" anchor="t" anchorCtr="0">
            <a:noAutofit/>
          </a:bodyPr>
          <a:lstStyle/>
          <a:p>
            <a:pPr>
              <a:lnSpc>
                <a:spcPct val="115000"/>
              </a:lnSpc>
              <a:spcAft>
                <a:spcPts val="3129"/>
              </a:spcAft>
              <a:buClr>
                <a:schemeClr val="dk1"/>
              </a:buClr>
              <a:buSzPts val="1100"/>
            </a:pPr>
            <a:r>
              <a:rPr lang="en-US" sz="2347">
                <a:solidFill>
                  <a:srgbClr val="595959"/>
                </a:solidFill>
                <a:latin typeface="Century Gothic"/>
                <a:ea typeface="Century Gothic"/>
                <a:cs typeface="Century Gothic"/>
                <a:sym typeface="Century Gothic"/>
              </a:rPr>
              <a:t>The magnitude of the union of sets A &amp; B divided by the magnitude of the intersection of sets A &amp; B.  </a:t>
            </a:r>
            <a:endParaRPr sz="2347">
              <a:latin typeface="Century Gothic"/>
              <a:ea typeface="Century Gothic"/>
              <a:cs typeface="Century Gothic"/>
              <a:sym typeface="Century Gothic"/>
            </a:endParaRPr>
          </a:p>
        </p:txBody>
      </p:sp>
    </p:spTree>
    <p:extLst>
      <p:ext uri="{BB962C8B-B14F-4D97-AF65-F5344CB8AC3E}">
        <p14:creationId xmlns:p14="http://schemas.microsoft.com/office/powerpoint/2010/main" val="23495769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1CAB0239-D122-8445-8208-A05775D35E6C}"/>
              </a:ext>
            </a:extLst>
          </p:cNvPr>
          <p:cNvSpPr/>
          <p:nvPr/>
        </p:nvSpPr>
        <p:spPr>
          <a:xfrm>
            <a:off x="2225530" y="1663201"/>
            <a:ext cx="14729051" cy="65593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dirty="0"/>
          </a:p>
        </p:txBody>
      </p:sp>
      <p:sp>
        <p:nvSpPr>
          <p:cNvPr id="30" name="Oval 29">
            <a:extLst>
              <a:ext uri="{FF2B5EF4-FFF2-40B4-BE49-F238E27FC236}">
                <a16:creationId xmlns:a16="http://schemas.microsoft.com/office/drawing/2014/main" id="{42A11C62-707F-374C-9159-001F7C6A27A5}"/>
              </a:ext>
            </a:extLst>
          </p:cNvPr>
          <p:cNvSpPr/>
          <p:nvPr/>
        </p:nvSpPr>
        <p:spPr>
          <a:xfrm>
            <a:off x="2805108" y="3623555"/>
            <a:ext cx="8954397" cy="411576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9" name="Oval 28">
            <a:extLst>
              <a:ext uri="{FF2B5EF4-FFF2-40B4-BE49-F238E27FC236}">
                <a16:creationId xmlns:a16="http://schemas.microsoft.com/office/drawing/2014/main" id="{77BD1FEF-F0CB-CA46-BBCC-E92E34FD3353}"/>
              </a:ext>
            </a:extLst>
          </p:cNvPr>
          <p:cNvSpPr/>
          <p:nvPr/>
        </p:nvSpPr>
        <p:spPr>
          <a:xfrm>
            <a:off x="3422191" y="5799676"/>
            <a:ext cx="4045730" cy="147173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 name="Title 1">
            <a:extLst>
              <a:ext uri="{FF2B5EF4-FFF2-40B4-BE49-F238E27FC236}">
                <a16:creationId xmlns:a16="http://schemas.microsoft.com/office/drawing/2014/main" id="{07DB0B37-2C5F-4246-B9A6-6D3E3BFAC6A1}"/>
              </a:ext>
            </a:extLst>
          </p:cNvPr>
          <p:cNvSpPr>
            <a:spLocks noGrp="1"/>
          </p:cNvSpPr>
          <p:nvPr>
            <p:ph type="title"/>
          </p:nvPr>
        </p:nvSpPr>
        <p:spPr>
          <a:xfrm>
            <a:off x="463187" y="290942"/>
            <a:ext cx="15422880" cy="1040754"/>
          </a:xfrm>
        </p:spPr>
        <p:txBody>
          <a:bodyPr>
            <a:normAutofit/>
          </a:bodyPr>
          <a:lstStyle/>
          <a:p>
            <a:r>
              <a:rPr lang="en-US" sz="5280" dirty="0">
                <a:latin typeface="+mn-lt"/>
              </a:rPr>
              <a:t>Graph Performance</a:t>
            </a:r>
          </a:p>
        </p:txBody>
      </p:sp>
      <p:cxnSp>
        <p:nvCxnSpPr>
          <p:cNvPr id="5" name="Straight Arrow Connector 4">
            <a:extLst>
              <a:ext uri="{FF2B5EF4-FFF2-40B4-BE49-F238E27FC236}">
                <a16:creationId xmlns:a16="http://schemas.microsoft.com/office/drawing/2014/main" id="{BD7F7C43-FDCF-3A4A-913F-B7E5AA3EBD13}"/>
              </a:ext>
            </a:extLst>
          </p:cNvPr>
          <p:cNvCxnSpPr>
            <a:cxnSpLocks/>
          </p:cNvCxnSpPr>
          <p:nvPr/>
        </p:nvCxnSpPr>
        <p:spPr>
          <a:xfrm flipV="1">
            <a:off x="2174025" y="2470486"/>
            <a:ext cx="0" cy="5826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57A7021-9213-684C-9B61-3E8A74CACD37}"/>
              </a:ext>
            </a:extLst>
          </p:cNvPr>
          <p:cNvSpPr txBox="1"/>
          <p:nvPr/>
        </p:nvSpPr>
        <p:spPr>
          <a:xfrm>
            <a:off x="1031242" y="3693463"/>
            <a:ext cx="798616" cy="408253"/>
          </a:xfrm>
          <a:prstGeom prst="rect">
            <a:avLst/>
          </a:prstGeom>
          <a:noFill/>
        </p:spPr>
        <p:txBody>
          <a:bodyPr wrap="none" rtlCol="0">
            <a:spAutoFit/>
          </a:bodyPr>
          <a:lstStyle/>
          <a:p>
            <a:pPr algn="r"/>
            <a:r>
              <a:rPr lang="en-US" sz="2053" dirty="0"/>
              <a:t>100B</a:t>
            </a:r>
          </a:p>
        </p:txBody>
      </p:sp>
      <p:sp>
        <p:nvSpPr>
          <p:cNvPr id="7" name="TextBox 6">
            <a:extLst>
              <a:ext uri="{FF2B5EF4-FFF2-40B4-BE49-F238E27FC236}">
                <a16:creationId xmlns:a16="http://schemas.microsoft.com/office/drawing/2014/main" id="{FC593660-A017-C440-9959-488A8B0901B5}"/>
              </a:ext>
            </a:extLst>
          </p:cNvPr>
          <p:cNvSpPr txBox="1"/>
          <p:nvPr/>
        </p:nvSpPr>
        <p:spPr>
          <a:xfrm>
            <a:off x="1277006" y="2686166"/>
            <a:ext cx="490840" cy="408253"/>
          </a:xfrm>
          <a:prstGeom prst="rect">
            <a:avLst/>
          </a:prstGeom>
          <a:noFill/>
        </p:spPr>
        <p:txBody>
          <a:bodyPr wrap="none" rtlCol="0">
            <a:spAutoFit/>
          </a:bodyPr>
          <a:lstStyle/>
          <a:p>
            <a:r>
              <a:rPr lang="en-US" sz="2053" dirty="0"/>
              <a:t>1T</a:t>
            </a:r>
          </a:p>
        </p:txBody>
      </p:sp>
      <p:sp>
        <p:nvSpPr>
          <p:cNvPr id="8" name="TextBox 7">
            <a:extLst>
              <a:ext uri="{FF2B5EF4-FFF2-40B4-BE49-F238E27FC236}">
                <a16:creationId xmlns:a16="http://schemas.microsoft.com/office/drawing/2014/main" id="{8907FF57-C7DE-D64E-B26B-2C93C2239DCD}"/>
              </a:ext>
            </a:extLst>
          </p:cNvPr>
          <p:cNvSpPr txBox="1"/>
          <p:nvPr/>
        </p:nvSpPr>
        <p:spPr>
          <a:xfrm>
            <a:off x="463187" y="1706058"/>
            <a:ext cx="6751583" cy="523220"/>
          </a:xfrm>
          <a:prstGeom prst="rect">
            <a:avLst/>
          </a:prstGeom>
          <a:noFill/>
        </p:spPr>
        <p:txBody>
          <a:bodyPr wrap="square" rtlCol="0">
            <a:spAutoFit/>
          </a:bodyPr>
          <a:lstStyle/>
          <a:p>
            <a:r>
              <a:rPr lang="en-US" sz="2800" dirty="0"/>
              <a:t>Graph Size # Verticies (log scale)</a:t>
            </a:r>
          </a:p>
        </p:txBody>
      </p:sp>
      <p:sp>
        <p:nvSpPr>
          <p:cNvPr id="9" name="Rectangle 8">
            <a:extLst>
              <a:ext uri="{FF2B5EF4-FFF2-40B4-BE49-F238E27FC236}">
                <a16:creationId xmlns:a16="http://schemas.microsoft.com/office/drawing/2014/main" id="{6067134B-5877-7646-AD04-45C948D832EA}"/>
              </a:ext>
            </a:extLst>
          </p:cNvPr>
          <p:cNvSpPr/>
          <p:nvPr/>
        </p:nvSpPr>
        <p:spPr>
          <a:xfrm>
            <a:off x="1962269" y="2874599"/>
            <a:ext cx="160254" cy="107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0" name="TextBox 9">
            <a:extLst>
              <a:ext uri="{FF2B5EF4-FFF2-40B4-BE49-F238E27FC236}">
                <a16:creationId xmlns:a16="http://schemas.microsoft.com/office/drawing/2014/main" id="{FBB66B07-7C60-1949-B08B-065A5541AC30}"/>
              </a:ext>
            </a:extLst>
          </p:cNvPr>
          <p:cNvSpPr txBox="1"/>
          <p:nvPr/>
        </p:nvSpPr>
        <p:spPr>
          <a:xfrm>
            <a:off x="1110110" y="4805248"/>
            <a:ext cx="652743" cy="408253"/>
          </a:xfrm>
          <a:prstGeom prst="rect">
            <a:avLst/>
          </a:prstGeom>
          <a:noFill/>
        </p:spPr>
        <p:txBody>
          <a:bodyPr wrap="none" rtlCol="0">
            <a:spAutoFit/>
          </a:bodyPr>
          <a:lstStyle/>
          <a:p>
            <a:pPr algn="r"/>
            <a:r>
              <a:rPr lang="en-US" sz="2053" dirty="0"/>
              <a:t>10B</a:t>
            </a:r>
          </a:p>
        </p:txBody>
      </p:sp>
      <p:sp>
        <p:nvSpPr>
          <p:cNvPr id="11" name="Rectangle 10">
            <a:extLst>
              <a:ext uri="{FF2B5EF4-FFF2-40B4-BE49-F238E27FC236}">
                <a16:creationId xmlns:a16="http://schemas.microsoft.com/office/drawing/2014/main" id="{43EBD0BA-D5E6-E34B-93F1-14C87FD2EEEC}"/>
              </a:ext>
            </a:extLst>
          </p:cNvPr>
          <p:cNvSpPr/>
          <p:nvPr/>
        </p:nvSpPr>
        <p:spPr>
          <a:xfrm>
            <a:off x="1961476" y="3952775"/>
            <a:ext cx="160254" cy="107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2" name="Rectangle 11">
            <a:extLst>
              <a:ext uri="{FF2B5EF4-FFF2-40B4-BE49-F238E27FC236}">
                <a16:creationId xmlns:a16="http://schemas.microsoft.com/office/drawing/2014/main" id="{AE458E77-3426-234F-8EFD-13ADC2625526}"/>
              </a:ext>
            </a:extLst>
          </p:cNvPr>
          <p:cNvSpPr/>
          <p:nvPr/>
        </p:nvSpPr>
        <p:spPr>
          <a:xfrm>
            <a:off x="1961476" y="5030951"/>
            <a:ext cx="160254" cy="107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3" name="Rectangle 12">
            <a:extLst>
              <a:ext uri="{FF2B5EF4-FFF2-40B4-BE49-F238E27FC236}">
                <a16:creationId xmlns:a16="http://schemas.microsoft.com/office/drawing/2014/main" id="{F7D26A41-D2CF-2F45-9F04-BA3EB5369E36}"/>
              </a:ext>
            </a:extLst>
          </p:cNvPr>
          <p:cNvSpPr/>
          <p:nvPr/>
        </p:nvSpPr>
        <p:spPr>
          <a:xfrm>
            <a:off x="1961476" y="6124840"/>
            <a:ext cx="160254" cy="107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14" name="TextBox 13">
            <a:extLst>
              <a:ext uri="{FF2B5EF4-FFF2-40B4-BE49-F238E27FC236}">
                <a16:creationId xmlns:a16="http://schemas.microsoft.com/office/drawing/2014/main" id="{3D21E0C8-78D1-1844-B89F-EA81DECBFF55}"/>
              </a:ext>
            </a:extLst>
          </p:cNvPr>
          <p:cNvSpPr txBox="1"/>
          <p:nvPr/>
        </p:nvSpPr>
        <p:spPr>
          <a:xfrm>
            <a:off x="1243215" y="5917033"/>
            <a:ext cx="506870" cy="408253"/>
          </a:xfrm>
          <a:prstGeom prst="rect">
            <a:avLst/>
          </a:prstGeom>
          <a:noFill/>
        </p:spPr>
        <p:txBody>
          <a:bodyPr wrap="none" rtlCol="0">
            <a:spAutoFit/>
          </a:bodyPr>
          <a:lstStyle/>
          <a:p>
            <a:pPr algn="r"/>
            <a:r>
              <a:rPr lang="en-US" sz="2053" dirty="0"/>
              <a:t>1B</a:t>
            </a:r>
          </a:p>
        </p:txBody>
      </p:sp>
      <p:sp>
        <p:nvSpPr>
          <p:cNvPr id="15" name="TextBox 14">
            <a:extLst>
              <a:ext uri="{FF2B5EF4-FFF2-40B4-BE49-F238E27FC236}">
                <a16:creationId xmlns:a16="http://schemas.microsoft.com/office/drawing/2014/main" id="{1D747B8D-46A2-6946-BF2E-1C185BECCCB2}"/>
              </a:ext>
            </a:extLst>
          </p:cNvPr>
          <p:cNvSpPr txBox="1"/>
          <p:nvPr/>
        </p:nvSpPr>
        <p:spPr>
          <a:xfrm>
            <a:off x="990202" y="6961600"/>
            <a:ext cx="841897" cy="408253"/>
          </a:xfrm>
          <a:prstGeom prst="rect">
            <a:avLst/>
          </a:prstGeom>
          <a:noFill/>
        </p:spPr>
        <p:txBody>
          <a:bodyPr wrap="none" rtlCol="0">
            <a:spAutoFit/>
          </a:bodyPr>
          <a:lstStyle/>
          <a:p>
            <a:pPr algn="r"/>
            <a:r>
              <a:rPr lang="en-US" sz="2053" dirty="0"/>
              <a:t>100M</a:t>
            </a:r>
          </a:p>
        </p:txBody>
      </p:sp>
      <p:sp>
        <p:nvSpPr>
          <p:cNvPr id="17" name="Rectangle 16">
            <a:extLst>
              <a:ext uri="{FF2B5EF4-FFF2-40B4-BE49-F238E27FC236}">
                <a16:creationId xmlns:a16="http://schemas.microsoft.com/office/drawing/2014/main" id="{81E65762-D152-6740-B0E9-F147C74F8D87}"/>
              </a:ext>
            </a:extLst>
          </p:cNvPr>
          <p:cNvSpPr/>
          <p:nvPr/>
        </p:nvSpPr>
        <p:spPr>
          <a:xfrm>
            <a:off x="1961476" y="7218728"/>
            <a:ext cx="160254" cy="10781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24" name="TextBox 23">
            <a:extLst>
              <a:ext uri="{FF2B5EF4-FFF2-40B4-BE49-F238E27FC236}">
                <a16:creationId xmlns:a16="http://schemas.microsoft.com/office/drawing/2014/main" id="{204D464E-1F7E-A043-AE99-F2F2E452F1DF}"/>
              </a:ext>
            </a:extLst>
          </p:cNvPr>
          <p:cNvSpPr txBox="1"/>
          <p:nvPr/>
        </p:nvSpPr>
        <p:spPr>
          <a:xfrm flipH="1">
            <a:off x="9380781" y="9205057"/>
            <a:ext cx="7052986" cy="814710"/>
          </a:xfrm>
          <a:prstGeom prst="rect">
            <a:avLst/>
          </a:prstGeom>
          <a:noFill/>
        </p:spPr>
        <p:txBody>
          <a:bodyPr wrap="square" rtlCol="0">
            <a:spAutoFit/>
          </a:bodyPr>
          <a:lstStyle/>
          <a:p>
            <a:r>
              <a:rPr lang="en-US" sz="2347" dirty="0"/>
              <a:t>GTEPS - Billion Traversed Edges Per Second (log scale)</a:t>
            </a:r>
          </a:p>
        </p:txBody>
      </p:sp>
      <p:sp>
        <p:nvSpPr>
          <p:cNvPr id="26" name="TextBox 25">
            <a:extLst>
              <a:ext uri="{FF2B5EF4-FFF2-40B4-BE49-F238E27FC236}">
                <a16:creationId xmlns:a16="http://schemas.microsoft.com/office/drawing/2014/main" id="{13717BA5-2276-8B46-8710-09F52A577C04}"/>
              </a:ext>
            </a:extLst>
          </p:cNvPr>
          <p:cNvSpPr txBox="1"/>
          <p:nvPr/>
        </p:nvSpPr>
        <p:spPr>
          <a:xfrm>
            <a:off x="4175611" y="6124139"/>
            <a:ext cx="2266967" cy="954107"/>
          </a:xfrm>
          <a:prstGeom prst="rect">
            <a:avLst/>
          </a:prstGeom>
          <a:noFill/>
        </p:spPr>
        <p:txBody>
          <a:bodyPr wrap="none" rtlCol="0">
            <a:spAutoFit/>
          </a:bodyPr>
          <a:lstStyle/>
          <a:p>
            <a:pPr algn="ctr"/>
            <a:r>
              <a:rPr lang="en-US" sz="2800" dirty="0"/>
              <a:t>Neo4j 3.4</a:t>
            </a:r>
          </a:p>
          <a:p>
            <a:pPr algn="ctr"/>
            <a:r>
              <a:rPr lang="en-US" sz="2800" dirty="0"/>
              <a:t>(single node)</a:t>
            </a:r>
          </a:p>
        </p:txBody>
      </p:sp>
      <p:sp>
        <p:nvSpPr>
          <p:cNvPr id="28" name="TextBox 27">
            <a:extLst>
              <a:ext uri="{FF2B5EF4-FFF2-40B4-BE49-F238E27FC236}">
                <a16:creationId xmlns:a16="http://schemas.microsoft.com/office/drawing/2014/main" id="{B3BE1AB1-5D7C-904F-AE0B-00177F03501E}"/>
              </a:ext>
            </a:extLst>
          </p:cNvPr>
          <p:cNvSpPr txBox="1"/>
          <p:nvPr/>
        </p:nvSpPr>
        <p:spPr>
          <a:xfrm>
            <a:off x="6766927" y="4515838"/>
            <a:ext cx="3882794" cy="1184299"/>
          </a:xfrm>
          <a:prstGeom prst="rect">
            <a:avLst/>
          </a:prstGeom>
          <a:noFill/>
        </p:spPr>
        <p:txBody>
          <a:bodyPr wrap="none" rtlCol="0">
            <a:spAutoFit/>
          </a:bodyPr>
          <a:lstStyle/>
          <a:p>
            <a:pPr algn="ctr"/>
            <a:r>
              <a:rPr lang="en-US" sz="3548" dirty="0"/>
              <a:t>TigerGraph 2.2</a:t>
            </a:r>
          </a:p>
          <a:p>
            <a:pPr algn="ctr"/>
            <a:r>
              <a:rPr lang="en-US" sz="3548" dirty="0"/>
              <a:t>(distributed graph)</a:t>
            </a:r>
          </a:p>
        </p:txBody>
      </p:sp>
      <p:sp>
        <p:nvSpPr>
          <p:cNvPr id="32" name="TextBox 31">
            <a:extLst>
              <a:ext uri="{FF2B5EF4-FFF2-40B4-BE49-F238E27FC236}">
                <a16:creationId xmlns:a16="http://schemas.microsoft.com/office/drawing/2014/main" id="{B58ACA54-E7BA-4843-ACBB-DAC66066702C}"/>
              </a:ext>
            </a:extLst>
          </p:cNvPr>
          <p:cNvSpPr txBox="1"/>
          <p:nvPr/>
        </p:nvSpPr>
        <p:spPr>
          <a:xfrm>
            <a:off x="9817260" y="2229278"/>
            <a:ext cx="4083169" cy="1730282"/>
          </a:xfrm>
          <a:prstGeom prst="rect">
            <a:avLst/>
          </a:prstGeom>
          <a:noFill/>
        </p:spPr>
        <p:txBody>
          <a:bodyPr wrap="none" rtlCol="0">
            <a:spAutoFit/>
          </a:bodyPr>
          <a:lstStyle/>
          <a:p>
            <a:r>
              <a:rPr lang="en-US" sz="3548" dirty="0"/>
              <a:t>Cray Graph Engine</a:t>
            </a:r>
          </a:p>
          <a:p>
            <a:r>
              <a:rPr lang="en-US" sz="3548" dirty="0" err="1"/>
              <a:t>Datavortex</a:t>
            </a:r>
            <a:endParaRPr lang="en-US" sz="3548" dirty="0"/>
          </a:p>
          <a:p>
            <a:r>
              <a:rPr lang="en-US" sz="3548" dirty="0"/>
              <a:t>Graphcore?</a:t>
            </a:r>
          </a:p>
        </p:txBody>
      </p:sp>
      <p:sp>
        <p:nvSpPr>
          <p:cNvPr id="16" name="TextBox 15">
            <a:extLst>
              <a:ext uri="{FF2B5EF4-FFF2-40B4-BE49-F238E27FC236}">
                <a16:creationId xmlns:a16="http://schemas.microsoft.com/office/drawing/2014/main" id="{1EECE425-E681-6D42-932F-22545A53D0F5}"/>
              </a:ext>
            </a:extLst>
          </p:cNvPr>
          <p:cNvSpPr txBox="1"/>
          <p:nvPr/>
        </p:nvSpPr>
        <p:spPr>
          <a:xfrm>
            <a:off x="980864" y="7962189"/>
            <a:ext cx="696024" cy="408253"/>
          </a:xfrm>
          <a:prstGeom prst="rect">
            <a:avLst/>
          </a:prstGeom>
          <a:noFill/>
        </p:spPr>
        <p:txBody>
          <a:bodyPr wrap="none" rtlCol="0">
            <a:spAutoFit/>
          </a:bodyPr>
          <a:lstStyle/>
          <a:p>
            <a:pPr algn="r"/>
            <a:r>
              <a:rPr lang="en-US" sz="2053" dirty="0"/>
              <a:t>10M</a:t>
            </a:r>
          </a:p>
        </p:txBody>
      </p:sp>
      <p:cxnSp>
        <p:nvCxnSpPr>
          <p:cNvPr id="20" name="Straight Arrow Connector 19">
            <a:extLst>
              <a:ext uri="{FF2B5EF4-FFF2-40B4-BE49-F238E27FC236}">
                <a16:creationId xmlns:a16="http://schemas.microsoft.com/office/drawing/2014/main" id="{96136414-B0D5-B640-B767-A36CA9961D6A}"/>
              </a:ext>
            </a:extLst>
          </p:cNvPr>
          <p:cNvCxnSpPr>
            <a:cxnSpLocks/>
          </p:cNvCxnSpPr>
          <p:nvPr/>
        </p:nvCxnSpPr>
        <p:spPr>
          <a:xfrm>
            <a:off x="2171330" y="8328035"/>
            <a:ext cx="133290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BF417B-595D-0141-9ACA-67A812291E08}"/>
              </a:ext>
            </a:extLst>
          </p:cNvPr>
          <p:cNvSpPr txBox="1"/>
          <p:nvPr/>
        </p:nvSpPr>
        <p:spPr>
          <a:xfrm>
            <a:off x="5721524" y="8647524"/>
            <a:ext cx="564578" cy="638316"/>
          </a:xfrm>
          <a:prstGeom prst="rect">
            <a:avLst/>
          </a:prstGeom>
          <a:noFill/>
        </p:spPr>
        <p:txBody>
          <a:bodyPr wrap="none" rtlCol="0">
            <a:spAutoFit/>
          </a:bodyPr>
          <a:lstStyle/>
          <a:p>
            <a:r>
              <a:rPr lang="en-US" sz="3548" dirty="0"/>
              <a:t>.1</a:t>
            </a:r>
          </a:p>
        </p:txBody>
      </p:sp>
      <p:sp>
        <p:nvSpPr>
          <p:cNvPr id="34" name="TextBox 33">
            <a:extLst>
              <a:ext uri="{FF2B5EF4-FFF2-40B4-BE49-F238E27FC236}">
                <a16:creationId xmlns:a16="http://schemas.microsoft.com/office/drawing/2014/main" id="{82A00944-AFDD-024C-ACD6-414019A478D2}"/>
              </a:ext>
            </a:extLst>
          </p:cNvPr>
          <p:cNvSpPr txBox="1"/>
          <p:nvPr/>
        </p:nvSpPr>
        <p:spPr>
          <a:xfrm>
            <a:off x="7642955" y="8684349"/>
            <a:ext cx="437940" cy="638316"/>
          </a:xfrm>
          <a:prstGeom prst="rect">
            <a:avLst/>
          </a:prstGeom>
          <a:noFill/>
        </p:spPr>
        <p:txBody>
          <a:bodyPr wrap="none" rtlCol="0">
            <a:spAutoFit/>
          </a:bodyPr>
          <a:lstStyle/>
          <a:p>
            <a:r>
              <a:rPr lang="en-US" sz="3548" dirty="0"/>
              <a:t>1</a:t>
            </a:r>
          </a:p>
        </p:txBody>
      </p:sp>
      <p:sp>
        <p:nvSpPr>
          <p:cNvPr id="35" name="Rectangle 34">
            <a:extLst>
              <a:ext uri="{FF2B5EF4-FFF2-40B4-BE49-F238E27FC236}">
                <a16:creationId xmlns:a16="http://schemas.microsoft.com/office/drawing/2014/main" id="{7A034A9D-B3ED-7A47-855E-64790819D138}"/>
              </a:ext>
            </a:extLst>
          </p:cNvPr>
          <p:cNvSpPr/>
          <p:nvPr/>
        </p:nvSpPr>
        <p:spPr>
          <a:xfrm rot="16200000">
            <a:off x="4936741" y="7601266"/>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6" name="Rectangle 35">
            <a:extLst>
              <a:ext uri="{FF2B5EF4-FFF2-40B4-BE49-F238E27FC236}">
                <a16:creationId xmlns:a16="http://schemas.microsoft.com/office/drawing/2014/main" id="{D10651E3-0642-444E-A51D-95E6C921777A}"/>
              </a:ext>
            </a:extLst>
          </p:cNvPr>
          <p:cNvSpPr/>
          <p:nvPr/>
        </p:nvSpPr>
        <p:spPr>
          <a:xfrm rot="16200000">
            <a:off x="6829866" y="7596808"/>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7" name="TextBox 36">
            <a:extLst>
              <a:ext uri="{FF2B5EF4-FFF2-40B4-BE49-F238E27FC236}">
                <a16:creationId xmlns:a16="http://schemas.microsoft.com/office/drawing/2014/main" id="{478AB5A9-9EC8-8F4C-839E-77C79AA336B2}"/>
              </a:ext>
            </a:extLst>
          </p:cNvPr>
          <p:cNvSpPr txBox="1"/>
          <p:nvPr/>
        </p:nvSpPr>
        <p:spPr>
          <a:xfrm>
            <a:off x="3845178" y="8614310"/>
            <a:ext cx="817853" cy="638316"/>
          </a:xfrm>
          <a:prstGeom prst="rect">
            <a:avLst/>
          </a:prstGeom>
          <a:noFill/>
        </p:spPr>
        <p:txBody>
          <a:bodyPr wrap="none" rtlCol="0">
            <a:spAutoFit/>
          </a:bodyPr>
          <a:lstStyle/>
          <a:p>
            <a:r>
              <a:rPr lang="en-US" sz="3548" dirty="0"/>
              <a:t>.01</a:t>
            </a:r>
          </a:p>
        </p:txBody>
      </p:sp>
      <p:sp>
        <p:nvSpPr>
          <p:cNvPr id="38" name="Rectangle 37">
            <a:extLst>
              <a:ext uri="{FF2B5EF4-FFF2-40B4-BE49-F238E27FC236}">
                <a16:creationId xmlns:a16="http://schemas.microsoft.com/office/drawing/2014/main" id="{4C367373-C5D0-734E-9741-45F4359B1140}"/>
              </a:ext>
            </a:extLst>
          </p:cNvPr>
          <p:cNvSpPr/>
          <p:nvPr/>
        </p:nvSpPr>
        <p:spPr>
          <a:xfrm rot="16200000">
            <a:off x="3043616" y="7601265"/>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39" name="TextBox 38">
            <a:extLst>
              <a:ext uri="{FF2B5EF4-FFF2-40B4-BE49-F238E27FC236}">
                <a16:creationId xmlns:a16="http://schemas.microsoft.com/office/drawing/2014/main" id="{FB225E0D-4D5D-074E-B31F-819DD9C87B0B}"/>
              </a:ext>
            </a:extLst>
          </p:cNvPr>
          <p:cNvSpPr txBox="1"/>
          <p:nvPr/>
        </p:nvSpPr>
        <p:spPr>
          <a:xfrm>
            <a:off x="1829858" y="8680940"/>
            <a:ext cx="1071127" cy="638316"/>
          </a:xfrm>
          <a:prstGeom prst="rect">
            <a:avLst/>
          </a:prstGeom>
          <a:noFill/>
        </p:spPr>
        <p:txBody>
          <a:bodyPr wrap="none" rtlCol="0">
            <a:spAutoFit/>
          </a:bodyPr>
          <a:lstStyle/>
          <a:p>
            <a:r>
              <a:rPr lang="en-US" sz="3548" dirty="0"/>
              <a:t>.001</a:t>
            </a:r>
          </a:p>
        </p:txBody>
      </p:sp>
      <p:sp>
        <p:nvSpPr>
          <p:cNvPr id="40" name="Rectangle 39">
            <a:extLst>
              <a:ext uri="{FF2B5EF4-FFF2-40B4-BE49-F238E27FC236}">
                <a16:creationId xmlns:a16="http://schemas.microsoft.com/office/drawing/2014/main" id="{2E9FC97D-954E-EE4D-AD08-D0E70A546492}"/>
              </a:ext>
            </a:extLst>
          </p:cNvPr>
          <p:cNvSpPr/>
          <p:nvPr/>
        </p:nvSpPr>
        <p:spPr>
          <a:xfrm rot="16200000">
            <a:off x="8722990" y="7592347"/>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1" name="TextBox 40">
            <a:extLst>
              <a:ext uri="{FF2B5EF4-FFF2-40B4-BE49-F238E27FC236}">
                <a16:creationId xmlns:a16="http://schemas.microsoft.com/office/drawing/2014/main" id="{9393508B-9DB1-704D-B98F-6E450C8FC063}"/>
              </a:ext>
            </a:extLst>
          </p:cNvPr>
          <p:cNvSpPr txBox="1"/>
          <p:nvPr/>
        </p:nvSpPr>
        <p:spPr>
          <a:xfrm>
            <a:off x="9471653" y="8680940"/>
            <a:ext cx="691215" cy="638316"/>
          </a:xfrm>
          <a:prstGeom prst="rect">
            <a:avLst/>
          </a:prstGeom>
          <a:noFill/>
        </p:spPr>
        <p:txBody>
          <a:bodyPr wrap="none" rtlCol="0">
            <a:spAutoFit/>
          </a:bodyPr>
          <a:lstStyle/>
          <a:p>
            <a:r>
              <a:rPr lang="en-US" sz="3548" dirty="0"/>
              <a:t>10</a:t>
            </a:r>
          </a:p>
        </p:txBody>
      </p:sp>
      <p:sp>
        <p:nvSpPr>
          <p:cNvPr id="42" name="Rectangle 41">
            <a:extLst>
              <a:ext uri="{FF2B5EF4-FFF2-40B4-BE49-F238E27FC236}">
                <a16:creationId xmlns:a16="http://schemas.microsoft.com/office/drawing/2014/main" id="{BA967DDA-3518-3C4B-9FDA-7815FDF95FB0}"/>
              </a:ext>
            </a:extLst>
          </p:cNvPr>
          <p:cNvSpPr/>
          <p:nvPr/>
        </p:nvSpPr>
        <p:spPr>
          <a:xfrm rot="16200000">
            <a:off x="10616115" y="7601265"/>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3" name="TextBox 42">
            <a:extLst>
              <a:ext uri="{FF2B5EF4-FFF2-40B4-BE49-F238E27FC236}">
                <a16:creationId xmlns:a16="http://schemas.microsoft.com/office/drawing/2014/main" id="{95FCD5BA-C125-534F-8B36-C383885F3052}"/>
              </a:ext>
            </a:extLst>
          </p:cNvPr>
          <p:cNvSpPr txBox="1"/>
          <p:nvPr/>
        </p:nvSpPr>
        <p:spPr>
          <a:xfrm>
            <a:off x="11273554" y="8680940"/>
            <a:ext cx="944489" cy="638316"/>
          </a:xfrm>
          <a:prstGeom prst="rect">
            <a:avLst/>
          </a:prstGeom>
          <a:noFill/>
        </p:spPr>
        <p:txBody>
          <a:bodyPr wrap="none" rtlCol="0">
            <a:spAutoFit/>
          </a:bodyPr>
          <a:lstStyle/>
          <a:p>
            <a:r>
              <a:rPr lang="en-US" sz="3548" dirty="0"/>
              <a:t>100</a:t>
            </a:r>
          </a:p>
        </p:txBody>
      </p:sp>
      <p:sp>
        <p:nvSpPr>
          <p:cNvPr id="44" name="Rectangle 43">
            <a:extLst>
              <a:ext uri="{FF2B5EF4-FFF2-40B4-BE49-F238E27FC236}">
                <a16:creationId xmlns:a16="http://schemas.microsoft.com/office/drawing/2014/main" id="{194918EE-DAE3-CF47-AEFC-7193F06CFF24}"/>
              </a:ext>
            </a:extLst>
          </p:cNvPr>
          <p:cNvSpPr/>
          <p:nvPr/>
        </p:nvSpPr>
        <p:spPr>
          <a:xfrm rot="16200000">
            <a:off x="12509242" y="7601931"/>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5" name="TextBox 44">
            <a:extLst>
              <a:ext uri="{FF2B5EF4-FFF2-40B4-BE49-F238E27FC236}">
                <a16:creationId xmlns:a16="http://schemas.microsoft.com/office/drawing/2014/main" id="{15DE6DC5-D043-BA4B-963F-1D0720C3E79F}"/>
              </a:ext>
            </a:extLst>
          </p:cNvPr>
          <p:cNvSpPr txBox="1"/>
          <p:nvPr/>
        </p:nvSpPr>
        <p:spPr>
          <a:xfrm>
            <a:off x="13078252" y="8671844"/>
            <a:ext cx="740908" cy="638316"/>
          </a:xfrm>
          <a:prstGeom prst="rect">
            <a:avLst/>
          </a:prstGeom>
          <a:noFill/>
        </p:spPr>
        <p:txBody>
          <a:bodyPr wrap="none" rtlCol="0">
            <a:spAutoFit/>
          </a:bodyPr>
          <a:lstStyle/>
          <a:p>
            <a:r>
              <a:rPr lang="en-US" sz="3548" dirty="0"/>
              <a:t>1K</a:t>
            </a:r>
          </a:p>
        </p:txBody>
      </p:sp>
      <p:sp>
        <p:nvSpPr>
          <p:cNvPr id="48" name="Rectangle 47">
            <a:extLst>
              <a:ext uri="{FF2B5EF4-FFF2-40B4-BE49-F238E27FC236}">
                <a16:creationId xmlns:a16="http://schemas.microsoft.com/office/drawing/2014/main" id="{36541AD4-09B2-5941-B9EB-D81A140E8766}"/>
              </a:ext>
            </a:extLst>
          </p:cNvPr>
          <p:cNvSpPr/>
          <p:nvPr/>
        </p:nvSpPr>
        <p:spPr>
          <a:xfrm rot="16200000">
            <a:off x="14402367" y="7601931"/>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9" name="TextBox 48">
            <a:extLst>
              <a:ext uri="{FF2B5EF4-FFF2-40B4-BE49-F238E27FC236}">
                <a16:creationId xmlns:a16="http://schemas.microsoft.com/office/drawing/2014/main" id="{4590FEEC-7A88-FD45-878D-C3BC1252248A}"/>
              </a:ext>
            </a:extLst>
          </p:cNvPr>
          <p:cNvSpPr txBox="1"/>
          <p:nvPr/>
        </p:nvSpPr>
        <p:spPr>
          <a:xfrm>
            <a:off x="15043060" y="8645256"/>
            <a:ext cx="994183" cy="638316"/>
          </a:xfrm>
          <a:prstGeom prst="rect">
            <a:avLst/>
          </a:prstGeom>
          <a:noFill/>
        </p:spPr>
        <p:txBody>
          <a:bodyPr wrap="none" rtlCol="0">
            <a:spAutoFit/>
          </a:bodyPr>
          <a:lstStyle/>
          <a:p>
            <a:r>
              <a:rPr lang="en-US" sz="3548" dirty="0"/>
              <a:t>10K</a:t>
            </a:r>
          </a:p>
        </p:txBody>
      </p:sp>
      <p:sp>
        <p:nvSpPr>
          <p:cNvPr id="51" name="TextBox 50">
            <a:extLst>
              <a:ext uri="{FF2B5EF4-FFF2-40B4-BE49-F238E27FC236}">
                <a16:creationId xmlns:a16="http://schemas.microsoft.com/office/drawing/2014/main" id="{83EBE0A5-F2AE-9947-9769-15F3CBE3269A}"/>
              </a:ext>
            </a:extLst>
          </p:cNvPr>
          <p:cNvSpPr txBox="1"/>
          <p:nvPr/>
        </p:nvSpPr>
        <p:spPr>
          <a:xfrm>
            <a:off x="9011750" y="784928"/>
            <a:ext cx="5694188" cy="453522"/>
          </a:xfrm>
          <a:prstGeom prst="rect">
            <a:avLst/>
          </a:prstGeom>
          <a:noFill/>
        </p:spPr>
        <p:txBody>
          <a:bodyPr wrap="none" rtlCol="0">
            <a:spAutoFit/>
          </a:bodyPr>
          <a:lstStyle/>
          <a:p>
            <a:r>
              <a:rPr lang="en-US" sz="2347" dirty="0">
                <a:solidFill>
                  <a:schemeClr val="bg1">
                    <a:lumMod val="50000"/>
                  </a:schemeClr>
                </a:solidFill>
              </a:rPr>
              <a:t>For benchmarks see https://graph500.org</a:t>
            </a:r>
          </a:p>
        </p:txBody>
      </p:sp>
      <p:sp>
        <p:nvSpPr>
          <p:cNvPr id="53" name="Rectangle 52">
            <a:extLst>
              <a:ext uri="{FF2B5EF4-FFF2-40B4-BE49-F238E27FC236}">
                <a16:creationId xmlns:a16="http://schemas.microsoft.com/office/drawing/2014/main" id="{4B0BE533-89FB-404B-AC3E-B69EF06CC2A3}"/>
              </a:ext>
            </a:extLst>
          </p:cNvPr>
          <p:cNvSpPr/>
          <p:nvPr/>
        </p:nvSpPr>
        <p:spPr>
          <a:xfrm rot="16200000">
            <a:off x="16311753" y="7600088"/>
            <a:ext cx="114202" cy="18931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54" name="TextBox 53">
            <a:extLst>
              <a:ext uri="{FF2B5EF4-FFF2-40B4-BE49-F238E27FC236}">
                <a16:creationId xmlns:a16="http://schemas.microsoft.com/office/drawing/2014/main" id="{6C9489BB-A9BB-3642-A4C9-9D106D1D8E6B}"/>
              </a:ext>
            </a:extLst>
          </p:cNvPr>
          <p:cNvSpPr txBox="1"/>
          <p:nvPr/>
        </p:nvSpPr>
        <p:spPr>
          <a:xfrm>
            <a:off x="14016394" y="2872000"/>
            <a:ext cx="1723549" cy="634020"/>
          </a:xfrm>
          <a:prstGeom prst="rect">
            <a:avLst/>
          </a:prstGeom>
          <a:noFill/>
        </p:spPr>
        <p:txBody>
          <a:bodyPr wrap="none" rtlCol="0">
            <a:spAutoFit/>
          </a:bodyPr>
          <a:lstStyle/>
          <a:p>
            <a:pPr algn="ctr"/>
            <a:r>
              <a:rPr lang="en-US" sz="1760" dirty="0"/>
              <a:t>Largest</a:t>
            </a:r>
          </a:p>
          <a:p>
            <a:pPr algn="ctr"/>
            <a:r>
              <a:rPr lang="en-US" sz="1760" dirty="0"/>
              <a:t>Supercomputer</a:t>
            </a:r>
          </a:p>
        </p:txBody>
      </p:sp>
      <p:sp>
        <p:nvSpPr>
          <p:cNvPr id="3" name="Oval 2">
            <a:extLst>
              <a:ext uri="{FF2B5EF4-FFF2-40B4-BE49-F238E27FC236}">
                <a16:creationId xmlns:a16="http://schemas.microsoft.com/office/drawing/2014/main" id="{F2F749EB-F61F-2642-8BCB-46913EE3C9D4}"/>
              </a:ext>
            </a:extLst>
          </p:cNvPr>
          <p:cNvSpPr/>
          <p:nvPr/>
        </p:nvSpPr>
        <p:spPr>
          <a:xfrm>
            <a:off x="3539274" y="6598115"/>
            <a:ext cx="625087" cy="3372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48"/>
          </a:p>
        </p:txBody>
      </p:sp>
      <p:sp>
        <p:nvSpPr>
          <p:cNvPr id="4" name="TextBox 3">
            <a:extLst>
              <a:ext uri="{FF2B5EF4-FFF2-40B4-BE49-F238E27FC236}">
                <a16:creationId xmlns:a16="http://schemas.microsoft.com/office/drawing/2014/main" id="{E31C2786-CE60-2C4A-924F-44334BE982BE}"/>
              </a:ext>
            </a:extLst>
          </p:cNvPr>
          <p:cNvSpPr txBox="1"/>
          <p:nvPr/>
        </p:nvSpPr>
        <p:spPr>
          <a:xfrm>
            <a:off x="2553971" y="7384599"/>
            <a:ext cx="1826141" cy="638316"/>
          </a:xfrm>
          <a:prstGeom prst="rect">
            <a:avLst/>
          </a:prstGeom>
          <a:noFill/>
        </p:spPr>
        <p:txBody>
          <a:bodyPr wrap="none" rtlCol="0">
            <a:spAutoFit/>
          </a:bodyPr>
          <a:lstStyle/>
          <a:p>
            <a:r>
              <a:rPr lang="en-US" sz="3548" dirty="0"/>
              <a:t>RDBMS</a:t>
            </a:r>
          </a:p>
        </p:txBody>
      </p:sp>
      <p:cxnSp>
        <p:nvCxnSpPr>
          <p:cNvPr id="19" name="Straight Arrow Connector 18">
            <a:extLst>
              <a:ext uri="{FF2B5EF4-FFF2-40B4-BE49-F238E27FC236}">
                <a16:creationId xmlns:a16="http://schemas.microsoft.com/office/drawing/2014/main" id="{01530841-DF1C-2046-98D3-0FCEE274F21A}"/>
              </a:ext>
            </a:extLst>
          </p:cNvPr>
          <p:cNvCxnSpPr>
            <a:endCxn id="3" idx="3"/>
          </p:cNvCxnSpPr>
          <p:nvPr/>
        </p:nvCxnSpPr>
        <p:spPr>
          <a:xfrm flipV="1">
            <a:off x="3100715" y="6886001"/>
            <a:ext cx="530100" cy="3302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605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1284" y="285622"/>
            <a:ext cx="16556778" cy="857629"/>
          </a:xfrm>
        </p:spPr>
        <p:txBody>
          <a:bodyPr>
            <a:normAutofit/>
          </a:bodyPr>
          <a:lstStyle/>
          <a:p>
            <a:r>
              <a:rPr lang="en-US" sz="4107" dirty="0"/>
              <a:t>Optum Graph High Level Architecture</a:t>
            </a:r>
          </a:p>
        </p:txBody>
      </p:sp>
      <p:sp>
        <p:nvSpPr>
          <p:cNvPr id="4" name="Rectangle 3">
            <a:extLst>
              <a:ext uri="{FF2B5EF4-FFF2-40B4-BE49-F238E27FC236}">
                <a16:creationId xmlns:a16="http://schemas.microsoft.com/office/drawing/2014/main" id="{3E54E07F-CB80-FE48-AF75-F83BC91BE75E}"/>
              </a:ext>
            </a:extLst>
          </p:cNvPr>
          <p:cNvSpPr/>
          <p:nvPr/>
        </p:nvSpPr>
        <p:spPr>
          <a:xfrm>
            <a:off x="13505254" y="2304040"/>
            <a:ext cx="722951" cy="624390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endParaRPr>
          </a:p>
        </p:txBody>
      </p:sp>
      <p:sp>
        <p:nvSpPr>
          <p:cNvPr id="5" name="TextBox 4">
            <a:extLst>
              <a:ext uri="{FF2B5EF4-FFF2-40B4-BE49-F238E27FC236}">
                <a16:creationId xmlns:a16="http://schemas.microsoft.com/office/drawing/2014/main" id="{9866FBED-52C2-A545-92D4-DBDBA2734AA3}"/>
              </a:ext>
            </a:extLst>
          </p:cNvPr>
          <p:cNvSpPr txBox="1"/>
          <p:nvPr/>
        </p:nvSpPr>
        <p:spPr>
          <a:xfrm>
            <a:off x="13182887" y="951142"/>
            <a:ext cx="1367682" cy="1311128"/>
          </a:xfrm>
          <a:prstGeom prst="rect">
            <a:avLst/>
          </a:prstGeom>
          <a:noFill/>
        </p:spPr>
        <p:txBody>
          <a:bodyPr wrap="none" rtlCol="0">
            <a:spAutoFit/>
          </a:bodyPr>
          <a:lstStyle/>
          <a:p>
            <a:pPr algn="ctr" defTabSz="1341150"/>
            <a:r>
              <a:rPr lang="en-US" sz="2640" b="1" dirty="0">
                <a:solidFill>
                  <a:prstClr val="black"/>
                </a:solidFill>
              </a:rPr>
              <a:t>Data</a:t>
            </a:r>
          </a:p>
          <a:p>
            <a:pPr algn="ctr" defTabSz="1341150"/>
            <a:r>
              <a:rPr lang="en-US" sz="2640" b="1" dirty="0">
                <a:solidFill>
                  <a:prstClr val="black"/>
                </a:solidFill>
              </a:rPr>
              <a:t>Access</a:t>
            </a:r>
            <a:br>
              <a:rPr lang="en-US" sz="2640" b="1" dirty="0">
                <a:solidFill>
                  <a:prstClr val="black"/>
                </a:solidFill>
              </a:rPr>
            </a:br>
            <a:r>
              <a:rPr lang="en-US" sz="2640" b="1" dirty="0">
                <a:solidFill>
                  <a:prstClr val="black"/>
                </a:solidFill>
              </a:rPr>
              <a:t>APIs</a:t>
            </a:r>
          </a:p>
        </p:txBody>
      </p:sp>
      <p:sp>
        <p:nvSpPr>
          <p:cNvPr id="6" name="Rectangle 5">
            <a:extLst>
              <a:ext uri="{FF2B5EF4-FFF2-40B4-BE49-F238E27FC236}">
                <a16:creationId xmlns:a16="http://schemas.microsoft.com/office/drawing/2014/main" id="{CFB65B3F-C049-3046-A6A5-8EB5FE4D987C}"/>
              </a:ext>
            </a:extLst>
          </p:cNvPr>
          <p:cNvSpPr/>
          <p:nvPr/>
        </p:nvSpPr>
        <p:spPr>
          <a:xfrm>
            <a:off x="4614414" y="2304041"/>
            <a:ext cx="2964387" cy="624390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dirty="0">
              <a:solidFill>
                <a:prstClr val="black"/>
              </a:solidFill>
            </a:endParaRPr>
          </a:p>
        </p:txBody>
      </p:sp>
      <p:sp>
        <p:nvSpPr>
          <p:cNvPr id="7" name="TextBox 6">
            <a:extLst>
              <a:ext uri="{FF2B5EF4-FFF2-40B4-BE49-F238E27FC236}">
                <a16:creationId xmlns:a16="http://schemas.microsoft.com/office/drawing/2014/main" id="{FC77E216-9666-594D-8805-427CBA7613B6}"/>
              </a:ext>
            </a:extLst>
          </p:cNvPr>
          <p:cNvSpPr txBox="1"/>
          <p:nvPr/>
        </p:nvSpPr>
        <p:spPr>
          <a:xfrm>
            <a:off x="4254211" y="1586471"/>
            <a:ext cx="3060287" cy="498598"/>
          </a:xfrm>
          <a:prstGeom prst="rect">
            <a:avLst/>
          </a:prstGeom>
          <a:noFill/>
        </p:spPr>
        <p:txBody>
          <a:bodyPr wrap="square" rtlCol="0">
            <a:spAutoFit/>
          </a:bodyPr>
          <a:lstStyle/>
          <a:p>
            <a:pPr algn="ctr" defTabSz="1341150"/>
            <a:r>
              <a:rPr lang="en-US" sz="2640" b="1" dirty="0">
                <a:solidFill>
                  <a:prstClr val="black"/>
                </a:solidFill>
              </a:rPr>
              <a:t>Staging Graph</a:t>
            </a:r>
          </a:p>
        </p:txBody>
      </p:sp>
      <p:sp>
        <p:nvSpPr>
          <p:cNvPr id="8" name="Rectangle 7">
            <a:extLst>
              <a:ext uri="{FF2B5EF4-FFF2-40B4-BE49-F238E27FC236}">
                <a16:creationId xmlns:a16="http://schemas.microsoft.com/office/drawing/2014/main" id="{49547D0F-7068-B146-B443-1B58F2C96B92}"/>
              </a:ext>
            </a:extLst>
          </p:cNvPr>
          <p:cNvSpPr/>
          <p:nvPr/>
        </p:nvSpPr>
        <p:spPr>
          <a:xfrm>
            <a:off x="7744845" y="2304040"/>
            <a:ext cx="5615840" cy="624390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dirty="0">
              <a:solidFill>
                <a:prstClr val="black"/>
              </a:solidFill>
            </a:endParaRPr>
          </a:p>
        </p:txBody>
      </p:sp>
      <p:sp>
        <p:nvSpPr>
          <p:cNvPr id="9" name="Can 8">
            <a:extLst>
              <a:ext uri="{FF2B5EF4-FFF2-40B4-BE49-F238E27FC236}">
                <a16:creationId xmlns:a16="http://schemas.microsoft.com/office/drawing/2014/main" id="{686DE484-F0FF-1341-8B30-B3527B6A3B20}"/>
              </a:ext>
            </a:extLst>
          </p:cNvPr>
          <p:cNvSpPr/>
          <p:nvPr/>
        </p:nvSpPr>
        <p:spPr>
          <a:xfrm>
            <a:off x="1571675" y="2740943"/>
            <a:ext cx="1159547" cy="1011337"/>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endParaRPr>
          </a:p>
        </p:txBody>
      </p:sp>
      <p:sp>
        <p:nvSpPr>
          <p:cNvPr id="10" name="TextBox 9">
            <a:extLst>
              <a:ext uri="{FF2B5EF4-FFF2-40B4-BE49-F238E27FC236}">
                <a16:creationId xmlns:a16="http://schemas.microsoft.com/office/drawing/2014/main" id="{5C78C30E-6F66-9646-AC04-13F8C23E7CCD}"/>
              </a:ext>
            </a:extLst>
          </p:cNvPr>
          <p:cNvSpPr txBox="1"/>
          <p:nvPr/>
        </p:nvSpPr>
        <p:spPr>
          <a:xfrm>
            <a:off x="596872" y="1959639"/>
            <a:ext cx="3060287" cy="498598"/>
          </a:xfrm>
          <a:prstGeom prst="rect">
            <a:avLst/>
          </a:prstGeom>
          <a:noFill/>
        </p:spPr>
        <p:txBody>
          <a:bodyPr wrap="square" rtlCol="0">
            <a:spAutoFit/>
          </a:bodyPr>
          <a:lstStyle/>
          <a:p>
            <a:pPr algn="ctr" defTabSz="1341150"/>
            <a:r>
              <a:rPr lang="en-US" sz="2640" b="1" dirty="0">
                <a:solidFill>
                  <a:prstClr val="black"/>
                </a:solidFill>
              </a:rPr>
              <a:t>Source Systems</a:t>
            </a:r>
          </a:p>
        </p:txBody>
      </p:sp>
      <p:sp>
        <p:nvSpPr>
          <p:cNvPr id="11" name="Can 10">
            <a:extLst>
              <a:ext uri="{FF2B5EF4-FFF2-40B4-BE49-F238E27FC236}">
                <a16:creationId xmlns:a16="http://schemas.microsoft.com/office/drawing/2014/main" id="{61603A98-AD37-C64E-A525-F482BE9242BC}"/>
              </a:ext>
            </a:extLst>
          </p:cNvPr>
          <p:cNvSpPr/>
          <p:nvPr/>
        </p:nvSpPr>
        <p:spPr>
          <a:xfrm>
            <a:off x="1571675" y="4195500"/>
            <a:ext cx="1159547" cy="1011337"/>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endParaRPr>
          </a:p>
        </p:txBody>
      </p:sp>
      <p:sp>
        <p:nvSpPr>
          <p:cNvPr id="12" name="Can 11">
            <a:extLst>
              <a:ext uri="{FF2B5EF4-FFF2-40B4-BE49-F238E27FC236}">
                <a16:creationId xmlns:a16="http://schemas.microsoft.com/office/drawing/2014/main" id="{11F77E7A-EA42-E845-94F3-A31F753D8B42}"/>
              </a:ext>
            </a:extLst>
          </p:cNvPr>
          <p:cNvSpPr/>
          <p:nvPr/>
        </p:nvSpPr>
        <p:spPr>
          <a:xfrm>
            <a:off x="1589867" y="5595559"/>
            <a:ext cx="1159547" cy="1011337"/>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endParaRPr lang="en-US" sz="2640">
              <a:solidFill>
                <a:prstClr val="white"/>
              </a:solidFill>
            </a:endParaRPr>
          </a:p>
        </p:txBody>
      </p:sp>
      <p:sp>
        <p:nvSpPr>
          <p:cNvPr id="13" name="Can 12">
            <a:extLst>
              <a:ext uri="{FF2B5EF4-FFF2-40B4-BE49-F238E27FC236}">
                <a16:creationId xmlns:a16="http://schemas.microsoft.com/office/drawing/2014/main" id="{2D44308A-2DCA-7B43-A084-F12C6B66A7A8}"/>
              </a:ext>
            </a:extLst>
          </p:cNvPr>
          <p:cNvSpPr/>
          <p:nvPr/>
        </p:nvSpPr>
        <p:spPr>
          <a:xfrm>
            <a:off x="1589867" y="6995619"/>
            <a:ext cx="1159547" cy="1011337"/>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053" b="1" dirty="0">
                <a:solidFill>
                  <a:prstClr val="white"/>
                </a:solidFill>
              </a:rPr>
              <a:t>Data</a:t>
            </a:r>
          </a:p>
          <a:p>
            <a:pPr algn="ctr" defTabSz="1341150"/>
            <a:r>
              <a:rPr lang="en-US" sz="2053" b="1" dirty="0">
                <a:solidFill>
                  <a:prstClr val="white"/>
                </a:solidFill>
              </a:rPr>
              <a:t>Lake</a:t>
            </a:r>
          </a:p>
        </p:txBody>
      </p:sp>
      <p:cxnSp>
        <p:nvCxnSpPr>
          <p:cNvPr id="15" name="Straight Arrow Connector 14">
            <a:extLst>
              <a:ext uri="{FF2B5EF4-FFF2-40B4-BE49-F238E27FC236}">
                <a16:creationId xmlns:a16="http://schemas.microsoft.com/office/drawing/2014/main" id="{17BB7248-F6D2-6C4A-AACE-BED45E3513EE}"/>
              </a:ext>
            </a:extLst>
          </p:cNvPr>
          <p:cNvCxnSpPr>
            <a:cxnSpLocks/>
            <a:stCxn id="9" idx="4"/>
          </p:cNvCxnSpPr>
          <p:nvPr/>
        </p:nvCxnSpPr>
        <p:spPr>
          <a:xfrm>
            <a:off x="2731222" y="3246612"/>
            <a:ext cx="18775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ACFED34-3CD9-F144-B526-F4397E097351}"/>
              </a:ext>
            </a:extLst>
          </p:cNvPr>
          <p:cNvCxnSpPr>
            <a:cxnSpLocks/>
            <a:stCxn id="11" idx="4"/>
          </p:cNvCxnSpPr>
          <p:nvPr/>
        </p:nvCxnSpPr>
        <p:spPr>
          <a:xfrm>
            <a:off x="2731222" y="4701168"/>
            <a:ext cx="187753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1E692EA-88EF-FA4B-91D6-E5CD3468313D}"/>
              </a:ext>
            </a:extLst>
          </p:cNvPr>
          <p:cNvCxnSpPr>
            <a:cxnSpLocks/>
            <a:stCxn id="12" idx="4"/>
          </p:cNvCxnSpPr>
          <p:nvPr/>
        </p:nvCxnSpPr>
        <p:spPr>
          <a:xfrm>
            <a:off x="2749414" y="6101228"/>
            <a:ext cx="18593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940F4A-BF7F-2F4C-8DF9-49CA11AB5EE0}"/>
              </a:ext>
            </a:extLst>
          </p:cNvPr>
          <p:cNvCxnSpPr>
            <a:cxnSpLocks/>
            <a:stCxn id="13" idx="4"/>
          </p:cNvCxnSpPr>
          <p:nvPr/>
        </p:nvCxnSpPr>
        <p:spPr>
          <a:xfrm>
            <a:off x="2749414" y="7501287"/>
            <a:ext cx="18593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B653122C-F33E-544E-A88A-AFCEA48573F4}"/>
              </a:ext>
            </a:extLst>
          </p:cNvPr>
          <p:cNvGrpSpPr/>
          <p:nvPr/>
        </p:nvGrpSpPr>
        <p:grpSpPr>
          <a:xfrm rot="5400000">
            <a:off x="3150407" y="4348957"/>
            <a:ext cx="5696390" cy="2141234"/>
            <a:chOff x="817457" y="1514181"/>
            <a:chExt cx="9525374" cy="1888153"/>
          </a:xfrm>
        </p:grpSpPr>
        <p:sp>
          <p:nvSpPr>
            <p:cNvPr id="19" name="Oval 18">
              <a:extLst>
                <a:ext uri="{FF2B5EF4-FFF2-40B4-BE49-F238E27FC236}">
                  <a16:creationId xmlns:a16="http://schemas.microsoft.com/office/drawing/2014/main" id="{173499D2-A5BC-1B40-9047-B245B13DFE00}"/>
                </a:ext>
              </a:extLst>
            </p:cNvPr>
            <p:cNvSpPr/>
            <p:nvPr/>
          </p:nvSpPr>
          <p:spPr>
            <a:xfrm>
              <a:off x="7148569" y="1514181"/>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0" name="Oval 19">
              <a:extLst>
                <a:ext uri="{FF2B5EF4-FFF2-40B4-BE49-F238E27FC236}">
                  <a16:creationId xmlns:a16="http://schemas.microsoft.com/office/drawing/2014/main" id="{B255631F-C0ED-7D44-B68E-59572E67BE67}"/>
                </a:ext>
              </a:extLst>
            </p:cNvPr>
            <p:cNvSpPr/>
            <p:nvPr/>
          </p:nvSpPr>
          <p:spPr>
            <a:xfrm>
              <a:off x="7709018" y="191348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1" name="Straight Arrow Connector 20">
              <a:extLst>
                <a:ext uri="{FF2B5EF4-FFF2-40B4-BE49-F238E27FC236}">
                  <a16:creationId xmlns:a16="http://schemas.microsoft.com/office/drawing/2014/main" id="{CF6EDE8D-F579-DA4C-922A-EE5682818AE4}"/>
                </a:ext>
              </a:extLst>
            </p:cNvPr>
            <p:cNvCxnSpPr>
              <a:endCxn id="28" idx="1"/>
            </p:cNvCxnSpPr>
            <p:nvPr/>
          </p:nvCxnSpPr>
          <p:spPr>
            <a:xfrm>
              <a:off x="7362170" y="1700271"/>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99E44DB-E2FF-D24C-B249-D6EF3D8C9B21}"/>
                </a:ext>
              </a:extLst>
            </p:cNvPr>
            <p:cNvSpPr/>
            <p:nvPr/>
          </p:nvSpPr>
          <p:spPr>
            <a:xfrm>
              <a:off x="6846609" y="195960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3" name="Oval 22">
              <a:extLst>
                <a:ext uri="{FF2B5EF4-FFF2-40B4-BE49-F238E27FC236}">
                  <a16:creationId xmlns:a16="http://schemas.microsoft.com/office/drawing/2014/main" id="{189F79C9-1729-3546-A6E2-4F5070717F01}"/>
                </a:ext>
              </a:extLst>
            </p:cNvPr>
            <p:cNvSpPr/>
            <p:nvPr/>
          </p:nvSpPr>
          <p:spPr>
            <a:xfrm>
              <a:off x="7309574" y="2499657"/>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4" name="Straight Arrow Connector 23">
              <a:extLst>
                <a:ext uri="{FF2B5EF4-FFF2-40B4-BE49-F238E27FC236}">
                  <a16:creationId xmlns:a16="http://schemas.microsoft.com/office/drawing/2014/main" id="{43A594EC-15B2-9B42-B694-9F4226A3217B}"/>
                </a:ext>
              </a:extLst>
            </p:cNvPr>
            <p:cNvCxnSpPr>
              <a:stCxn id="32" idx="5"/>
              <a:endCxn id="33" idx="1"/>
            </p:cNvCxnSpPr>
            <p:nvPr/>
          </p:nvCxnSpPr>
          <p:spPr>
            <a:xfrm>
              <a:off x="7060208" y="2145697"/>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85D8B49B-1B7A-F140-BC24-31EBD2E3D1AB}"/>
                </a:ext>
              </a:extLst>
            </p:cNvPr>
            <p:cNvSpPr/>
            <p:nvPr/>
          </p:nvSpPr>
          <p:spPr>
            <a:xfrm>
              <a:off x="6501865" y="242430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6" name="Oval 25">
              <a:extLst>
                <a:ext uri="{FF2B5EF4-FFF2-40B4-BE49-F238E27FC236}">
                  <a16:creationId xmlns:a16="http://schemas.microsoft.com/office/drawing/2014/main" id="{95ED3591-AA14-6147-B25C-463E5EEE596C}"/>
                </a:ext>
              </a:extLst>
            </p:cNvPr>
            <p:cNvSpPr/>
            <p:nvPr/>
          </p:nvSpPr>
          <p:spPr>
            <a:xfrm>
              <a:off x="6689475" y="286809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7" name="Straight Arrow Connector 26">
              <a:extLst>
                <a:ext uri="{FF2B5EF4-FFF2-40B4-BE49-F238E27FC236}">
                  <a16:creationId xmlns:a16="http://schemas.microsoft.com/office/drawing/2014/main" id="{452E4A61-9A6A-E841-8EA4-53DC51D378C9}"/>
                </a:ext>
              </a:extLst>
            </p:cNvPr>
            <p:cNvCxnSpPr>
              <a:endCxn id="33" idx="2"/>
            </p:cNvCxnSpPr>
            <p:nvPr/>
          </p:nvCxnSpPr>
          <p:spPr>
            <a:xfrm>
              <a:off x="6752113" y="2533310"/>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A47E330-84B4-5243-AE49-ABD1168F59C2}"/>
                </a:ext>
              </a:extLst>
            </p:cNvPr>
            <p:cNvCxnSpPr>
              <a:stCxn id="32" idx="6"/>
              <a:endCxn id="28" idx="2"/>
            </p:cNvCxnSpPr>
            <p:nvPr/>
          </p:nvCxnSpPr>
          <p:spPr>
            <a:xfrm flipV="1">
              <a:off x="7096855" y="2022489"/>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64DFB8A-7024-FC4F-BC66-80ADADB87144}"/>
                </a:ext>
              </a:extLst>
            </p:cNvPr>
            <p:cNvSpPr/>
            <p:nvPr/>
          </p:nvSpPr>
          <p:spPr>
            <a:xfrm>
              <a:off x="8028573" y="2315577"/>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0" name="Straight Arrow Connector 29">
              <a:extLst>
                <a:ext uri="{FF2B5EF4-FFF2-40B4-BE49-F238E27FC236}">
                  <a16:creationId xmlns:a16="http://schemas.microsoft.com/office/drawing/2014/main" id="{CBAA0FF4-80FD-A749-AD3E-20A6766844B2}"/>
                </a:ext>
              </a:extLst>
            </p:cNvPr>
            <p:cNvCxnSpPr>
              <a:stCxn id="28" idx="3"/>
              <a:endCxn id="33" idx="7"/>
            </p:cNvCxnSpPr>
            <p:nvPr/>
          </p:nvCxnSpPr>
          <p:spPr>
            <a:xfrm flipH="1">
              <a:off x="7523174" y="2099571"/>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6632949-3B16-0B45-A119-666D84B2562E}"/>
                </a:ext>
              </a:extLst>
            </p:cNvPr>
            <p:cNvSpPr/>
            <p:nvPr/>
          </p:nvSpPr>
          <p:spPr>
            <a:xfrm>
              <a:off x="7273693" y="297710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2" name="Straight Arrow Connector 31">
              <a:extLst>
                <a:ext uri="{FF2B5EF4-FFF2-40B4-BE49-F238E27FC236}">
                  <a16:creationId xmlns:a16="http://schemas.microsoft.com/office/drawing/2014/main" id="{E71B8653-5969-C94B-98C1-873AD71677D5}"/>
                </a:ext>
              </a:extLst>
            </p:cNvPr>
            <p:cNvCxnSpPr>
              <a:endCxn id="33" idx="4"/>
            </p:cNvCxnSpPr>
            <p:nvPr/>
          </p:nvCxnSpPr>
          <p:spPr>
            <a:xfrm flipV="1">
              <a:off x="7398818" y="2717674"/>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34C313C-0492-2144-9DAF-B3BC7B43CA2E}"/>
                </a:ext>
              </a:extLst>
            </p:cNvPr>
            <p:cNvCxnSpPr/>
            <p:nvPr/>
          </p:nvCxnSpPr>
          <p:spPr>
            <a:xfrm flipV="1">
              <a:off x="7487293" y="2501665"/>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5D95DFF-43D8-B54E-9FF1-FB46BFCCB3E4}"/>
                </a:ext>
              </a:extLst>
            </p:cNvPr>
            <p:cNvCxnSpPr>
              <a:endCxn id="28" idx="5"/>
            </p:cNvCxnSpPr>
            <p:nvPr/>
          </p:nvCxnSpPr>
          <p:spPr>
            <a:xfrm flipH="1" flipV="1">
              <a:off x="7922617" y="2099571"/>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6FB519A3-8E73-7542-B6AD-5AA5BBE36E19}"/>
                </a:ext>
              </a:extLst>
            </p:cNvPr>
            <p:cNvSpPr/>
            <p:nvPr/>
          </p:nvSpPr>
          <p:spPr>
            <a:xfrm>
              <a:off x="3586636" y="229425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36" name="Oval 35">
              <a:extLst>
                <a:ext uri="{FF2B5EF4-FFF2-40B4-BE49-F238E27FC236}">
                  <a16:creationId xmlns:a16="http://schemas.microsoft.com/office/drawing/2014/main" id="{811EF444-2B1A-4A46-8DD9-E35037B69CF5}"/>
                </a:ext>
              </a:extLst>
            </p:cNvPr>
            <p:cNvSpPr/>
            <p:nvPr/>
          </p:nvSpPr>
          <p:spPr>
            <a:xfrm>
              <a:off x="4059056" y="214636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37" name="Oval 36">
              <a:extLst>
                <a:ext uri="{FF2B5EF4-FFF2-40B4-BE49-F238E27FC236}">
                  <a16:creationId xmlns:a16="http://schemas.microsoft.com/office/drawing/2014/main" id="{09CF1F1D-B362-0A48-B6EC-4B4D71474F74}"/>
                </a:ext>
              </a:extLst>
            </p:cNvPr>
            <p:cNvSpPr/>
            <p:nvPr/>
          </p:nvSpPr>
          <p:spPr>
            <a:xfrm>
              <a:off x="3130959" y="1935454"/>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8" name="Straight Arrow Connector 37">
              <a:extLst>
                <a:ext uri="{FF2B5EF4-FFF2-40B4-BE49-F238E27FC236}">
                  <a16:creationId xmlns:a16="http://schemas.microsoft.com/office/drawing/2014/main" id="{F4A1734B-6459-9D4C-AB62-D5D2CF121A8A}"/>
                </a:ext>
              </a:extLst>
            </p:cNvPr>
            <p:cNvCxnSpPr>
              <a:stCxn id="44" idx="2"/>
              <a:endCxn id="37" idx="6"/>
            </p:cNvCxnSpPr>
            <p:nvPr/>
          </p:nvCxnSpPr>
          <p:spPr>
            <a:xfrm flipH="1">
              <a:off x="3381206" y="2005849"/>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4E88CA4-F762-444C-9DBC-EB1A02A974CF}"/>
                </a:ext>
              </a:extLst>
            </p:cNvPr>
            <p:cNvSpPr/>
            <p:nvPr/>
          </p:nvSpPr>
          <p:spPr>
            <a:xfrm>
              <a:off x="2533986" y="199233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40" name="Oval 39">
              <a:extLst>
                <a:ext uri="{FF2B5EF4-FFF2-40B4-BE49-F238E27FC236}">
                  <a16:creationId xmlns:a16="http://schemas.microsoft.com/office/drawing/2014/main" id="{66E1FCDF-7BF2-0348-A82A-32ECBA1B9809}"/>
                </a:ext>
              </a:extLst>
            </p:cNvPr>
            <p:cNvSpPr/>
            <p:nvPr/>
          </p:nvSpPr>
          <p:spPr>
            <a:xfrm>
              <a:off x="2911373" y="232992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41" name="Straight Arrow Connector 40">
              <a:extLst>
                <a:ext uri="{FF2B5EF4-FFF2-40B4-BE49-F238E27FC236}">
                  <a16:creationId xmlns:a16="http://schemas.microsoft.com/office/drawing/2014/main" id="{580B8BF9-D9C4-934B-A286-98C92531219D}"/>
                </a:ext>
              </a:extLst>
            </p:cNvPr>
            <p:cNvCxnSpPr>
              <a:stCxn id="39" idx="6"/>
              <a:endCxn id="37" idx="2"/>
            </p:cNvCxnSpPr>
            <p:nvPr/>
          </p:nvCxnSpPr>
          <p:spPr>
            <a:xfrm flipV="1">
              <a:off x="2784232" y="2044464"/>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00D2DF4-A719-344C-A08C-6882A95F1AD5}"/>
                </a:ext>
              </a:extLst>
            </p:cNvPr>
            <p:cNvCxnSpPr>
              <a:stCxn id="39" idx="5"/>
              <a:endCxn id="40" idx="1"/>
            </p:cNvCxnSpPr>
            <p:nvPr/>
          </p:nvCxnSpPr>
          <p:spPr>
            <a:xfrm>
              <a:off x="2747585" y="2178427"/>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EC4432A-DF4F-4449-BF63-0E89AE15348B}"/>
                </a:ext>
              </a:extLst>
            </p:cNvPr>
            <p:cNvSpPr/>
            <p:nvPr/>
          </p:nvSpPr>
          <p:spPr>
            <a:xfrm>
              <a:off x="3336389" y="2653783"/>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44" name="Oval 43">
              <a:extLst>
                <a:ext uri="{FF2B5EF4-FFF2-40B4-BE49-F238E27FC236}">
                  <a16:creationId xmlns:a16="http://schemas.microsoft.com/office/drawing/2014/main" id="{E3C3532A-F61E-B14F-B7E1-FBAE1A5D444A}"/>
                </a:ext>
              </a:extLst>
            </p:cNvPr>
            <p:cNvSpPr/>
            <p:nvPr/>
          </p:nvSpPr>
          <p:spPr>
            <a:xfrm>
              <a:off x="3607945" y="189684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45" name="Straight Arrow Connector 44">
              <a:extLst>
                <a:ext uri="{FF2B5EF4-FFF2-40B4-BE49-F238E27FC236}">
                  <a16:creationId xmlns:a16="http://schemas.microsoft.com/office/drawing/2014/main" id="{E5CEA032-81A1-A447-871E-6026F9380132}"/>
                </a:ext>
              </a:extLst>
            </p:cNvPr>
            <p:cNvCxnSpPr>
              <a:stCxn id="43" idx="1"/>
              <a:endCxn id="40" idx="5"/>
            </p:cNvCxnSpPr>
            <p:nvPr/>
          </p:nvCxnSpPr>
          <p:spPr>
            <a:xfrm flipH="1" flipV="1">
              <a:off x="3124972" y="2516014"/>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DDA737-E247-B74A-8ED3-6C66B80D146B}"/>
                </a:ext>
              </a:extLst>
            </p:cNvPr>
            <p:cNvCxnSpPr>
              <a:stCxn id="35" idx="1"/>
              <a:endCxn id="37" idx="5"/>
            </p:cNvCxnSpPr>
            <p:nvPr/>
          </p:nvCxnSpPr>
          <p:spPr>
            <a:xfrm flipH="1" flipV="1">
              <a:off x="3344557" y="2121544"/>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BC36981F-C3EF-C749-B0B2-BB49FC4E9E18}"/>
                </a:ext>
              </a:extLst>
            </p:cNvPr>
            <p:cNvSpPr/>
            <p:nvPr/>
          </p:nvSpPr>
          <p:spPr>
            <a:xfrm>
              <a:off x="4015202" y="276222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48" name="Oval 47">
              <a:extLst>
                <a:ext uri="{FF2B5EF4-FFF2-40B4-BE49-F238E27FC236}">
                  <a16:creationId xmlns:a16="http://schemas.microsoft.com/office/drawing/2014/main" id="{EDCE9457-F31E-474B-8B93-58562822AA7B}"/>
                </a:ext>
              </a:extLst>
            </p:cNvPr>
            <p:cNvSpPr/>
            <p:nvPr/>
          </p:nvSpPr>
          <p:spPr>
            <a:xfrm>
              <a:off x="5713558" y="1707549"/>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49" name="Straight Arrow Connector 48">
              <a:extLst>
                <a:ext uri="{FF2B5EF4-FFF2-40B4-BE49-F238E27FC236}">
                  <a16:creationId xmlns:a16="http://schemas.microsoft.com/office/drawing/2014/main" id="{5E8BB020-0B8A-4D47-B4E2-1D876D04BE6C}"/>
                </a:ext>
              </a:extLst>
            </p:cNvPr>
            <p:cNvCxnSpPr>
              <a:stCxn id="35" idx="4"/>
              <a:endCxn id="47" idx="1"/>
            </p:cNvCxnSpPr>
            <p:nvPr/>
          </p:nvCxnSpPr>
          <p:spPr>
            <a:xfrm>
              <a:off x="3711760" y="2512277"/>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ABBA5FAA-4C6F-A94A-93B6-21AEC2D81262}"/>
                </a:ext>
              </a:extLst>
            </p:cNvPr>
            <p:cNvSpPr/>
            <p:nvPr/>
          </p:nvSpPr>
          <p:spPr>
            <a:xfrm>
              <a:off x="4981444" y="1753674"/>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51" name="Oval 50">
              <a:extLst>
                <a:ext uri="{FF2B5EF4-FFF2-40B4-BE49-F238E27FC236}">
                  <a16:creationId xmlns:a16="http://schemas.microsoft.com/office/drawing/2014/main" id="{57B14E21-2854-8543-878D-5318AA37C5C8}"/>
                </a:ext>
              </a:extLst>
            </p:cNvPr>
            <p:cNvSpPr/>
            <p:nvPr/>
          </p:nvSpPr>
          <p:spPr>
            <a:xfrm>
              <a:off x="5314114" y="229372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52" name="Straight Arrow Connector 51">
              <a:extLst>
                <a:ext uri="{FF2B5EF4-FFF2-40B4-BE49-F238E27FC236}">
                  <a16:creationId xmlns:a16="http://schemas.microsoft.com/office/drawing/2014/main" id="{3C111867-BA67-F74C-8860-097272D53134}"/>
                </a:ext>
              </a:extLst>
            </p:cNvPr>
            <p:cNvCxnSpPr>
              <a:stCxn id="50" idx="5"/>
            </p:cNvCxnSpPr>
            <p:nvPr/>
          </p:nvCxnSpPr>
          <p:spPr>
            <a:xfrm>
              <a:off x="5195044" y="1939764"/>
              <a:ext cx="160855" cy="40121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91EC56C6-3288-D94A-AA0C-089D59132187}"/>
                </a:ext>
              </a:extLst>
            </p:cNvPr>
            <p:cNvSpPr/>
            <p:nvPr/>
          </p:nvSpPr>
          <p:spPr>
            <a:xfrm>
              <a:off x="4506406" y="221836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54" name="Oval 53">
              <a:extLst>
                <a:ext uri="{FF2B5EF4-FFF2-40B4-BE49-F238E27FC236}">
                  <a16:creationId xmlns:a16="http://schemas.microsoft.com/office/drawing/2014/main" id="{105499A5-223E-D145-A6F8-679A0DA8686D}"/>
                </a:ext>
              </a:extLst>
            </p:cNvPr>
            <p:cNvSpPr/>
            <p:nvPr/>
          </p:nvSpPr>
          <p:spPr>
            <a:xfrm>
              <a:off x="4694015" y="266216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55" name="Straight Arrow Connector 54">
              <a:extLst>
                <a:ext uri="{FF2B5EF4-FFF2-40B4-BE49-F238E27FC236}">
                  <a16:creationId xmlns:a16="http://schemas.microsoft.com/office/drawing/2014/main" id="{053BB83B-9CB3-5749-A416-713566E306DF}"/>
                </a:ext>
              </a:extLst>
            </p:cNvPr>
            <p:cNvCxnSpPr/>
            <p:nvPr/>
          </p:nvCxnSpPr>
          <p:spPr>
            <a:xfrm>
              <a:off x="4756653" y="2327378"/>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C5E2126-1D3D-844A-B384-E9ADB8850804}"/>
                </a:ext>
              </a:extLst>
            </p:cNvPr>
            <p:cNvCxnSpPr/>
            <p:nvPr/>
          </p:nvCxnSpPr>
          <p:spPr>
            <a:xfrm>
              <a:off x="4720004" y="2404459"/>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5EC381C-1A99-F840-8559-40BFE0FD378D}"/>
                </a:ext>
              </a:extLst>
            </p:cNvPr>
            <p:cNvCxnSpPr>
              <a:stCxn id="50" idx="6"/>
            </p:cNvCxnSpPr>
            <p:nvPr/>
          </p:nvCxnSpPr>
          <p:spPr>
            <a:xfrm flipV="1">
              <a:off x="5231691" y="1816558"/>
              <a:ext cx="481867"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3DE6D45E-FF92-554B-B49F-3D20B76A7ECA}"/>
                </a:ext>
              </a:extLst>
            </p:cNvPr>
            <p:cNvSpPr/>
            <p:nvPr/>
          </p:nvSpPr>
          <p:spPr>
            <a:xfrm>
              <a:off x="6033113" y="2109645"/>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59" name="Straight Arrow Connector 58">
              <a:extLst>
                <a:ext uri="{FF2B5EF4-FFF2-40B4-BE49-F238E27FC236}">
                  <a16:creationId xmlns:a16="http://schemas.microsoft.com/office/drawing/2014/main" id="{7AA9028E-52DD-374F-8A55-EB0B13322CE4}"/>
                </a:ext>
              </a:extLst>
            </p:cNvPr>
            <p:cNvCxnSpPr/>
            <p:nvPr/>
          </p:nvCxnSpPr>
          <p:spPr>
            <a:xfrm flipH="1">
              <a:off x="5527714" y="1893639"/>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BEEA5034-311E-C74D-BB46-8FC3D243F491}"/>
                </a:ext>
              </a:extLst>
            </p:cNvPr>
            <p:cNvSpPr/>
            <p:nvPr/>
          </p:nvSpPr>
          <p:spPr>
            <a:xfrm>
              <a:off x="5278233" y="277116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61" name="Straight Arrow Connector 60">
              <a:extLst>
                <a:ext uri="{FF2B5EF4-FFF2-40B4-BE49-F238E27FC236}">
                  <a16:creationId xmlns:a16="http://schemas.microsoft.com/office/drawing/2014/main" id="{E52FB633-AFB1-F047-BC17-FA0ADFD308B5}"/>
                </a:ext>
              </a:extLst>
            </p:cNvPr>
            <p:cNvCxnSpPr/>
            <p:nvPr/>
          </p:nvCxnSpPr>
          <p:spPr>
            <a:xfrm flipV="1">
              <a:off x="5403358" y="2511742"/>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2E65DB8-6887-134A-9EAF-C6A012ACF6A5}"/>
                </a:ext>
              </a:extLst>
            </p:cNvPr>
            <p:cNvCxnSpPr/>
            <p:nvPr/>
          </p:nvCxnSpPr>
          <p:spPr>
            <a:xfrm flipV="1">
              <a:off x="5491834" y="2295733"/>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DBA509B-7306-BA4F-83B1-FFDF37115EBC}"/>
                </a:ext>
              </a:extLst>
            </p:cNvPr>
            <p:cNvCxnSpPr/>
            <p:nvPr/>
          </p:nvCxnSpPr>
          <p:spPr>
            <a:xfrm flipH="1" flipV="1">
              <a:off x="5927158" y="1893639"/>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EE48AC6-8056-9D4A-9AA4-919490B05C15}"/>
                </a:ext>
              </a:extLst>
            </p:cNvPr>
            <p:cNvCxnSpPr>
              <a:stCxn id="36" idx="2"/>
              <a:endCxn id="35" idx="6"/>
            </p:cNvCxnSpPr>
            <p:nvPr/>
          </p:nvCxnSpPr>
          <p:spPr>
            <a:xfrm flipH="1">
              <a:off x="3836885" y="2255370"/>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04C6568-6822-1F45-BCFB-65405F1C0EDE}"/>
                </a:ext>
              </a:extLst>
            </p:cNvPr>
            <p:cNvCxnSpPr>
              <a:stCxn id="43" idx="7"/>
              <a:endCxn id="35" idx="3"/>
            </p:cNvCxnSpPr>
            <p:nvPr/>
          </p:nvCxnSpPr>
          <p:spPr>
            <a:xfrm flipV="1">
              <a:off x="3549987" y="2480350"/>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6078308-04AD-044E-9696-632978912067}"/>
                </a:ext>
              </a:extLst>
            </p:cNvPr>
            <p:cNvCxnSpPr>
              <a:stCxn id="36" idx="1"/>
              <a:endCxn id="44" idx="5"/>
            </p:cNvCxnSpPr>
            <p:nvPr/>
          </p:nvCxnSpPr>
          <p:spPr>
            <a:xfrm flipH="1" flipV="1">
              <a:off x="3821546" y="2082930"/>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C49B918-D75F-AC46-A381-BE5440FA8991}"/>
                </a:ext>
              </a:extLst>
            </p:cNvPr>
            <p:cNvCxnSpPr>
              <a:stCxn id="129" idx="2"/>
              <a:endCxn id="44" idx="6"/>
            </p:cNvCxnSpPr>
            <p:nvPr/>
          </p:nvCxnSpPr>
          <p:spPr>
            <a:xfrm flipH="1">
              <a:off x="3858191" y="1870793"/>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9C712C9-010B-4D4D-976C-68ED3FE87439}"/>
                </a:ext>
              </a:extLst>
            </p:cNvPr>
            <p:cNvCxnSpPr>
              <a:stCxn id="43" idx="6"/>
              <a:endCxn id="47" idx="2"/>
            </p:cNvCxnSpPr>
            <p:nvPr/>
          </p:nvCxnSpPr>
          <p:spPr>
            <a:xfrm>
              <a:off x="3586636" y="2762793"/>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36EB0FE-11C6-FB4B-B591-D7E3CE841EB2}"/>
                </a:ext>
              </a:extLst>
            </p:cNvPr>
            <p:cNvCxnSpPr>
              <a:stCxn id="36" idx="6"/>
              <a:endCxn id="53" idx="2"/>
            </p:cNvCxnSpPr>
            <p:nvPr/>
          </p:nvCxnSpPr>
          <p:spPr>
            <a:xfrm>
              <a:off x="4309302" y="2255371"/>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369C93A-330D-3040-940E-4BBF5A717D34}"/>
                </a:ext>
              </a:extLst>
            </p:cNvPr>
            <p:cNvCxnSpPr>
              <a:stCxn id="47" idx="6"/>
              <a:endCxn id="54" idx="2"/>
            </p:cNvCxnSpPr>
            <p:nvPr/>
          </p:nvCxnSpPr>
          <p:spPr>
            <a:xfrm flipV="1">
              <a:off x="4265449" y="2771169"/>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6D6FA3-E100-AA4A-9890-C0D171A9E944}"/>
                </a:ext>
              </a:extLst>
            </p:cNvPr>
            <p:cNvCxnSpPr>
              <a:stCxn id="60" idx="2"/>
              <a:endCxn id="54" idx="6"/>
            </p:cNvCxnSpPr>
            <p:nvPr/>
          </p:nvCxnSpPr>
          <p:spPr>
            <a:xfrm flipH="1" flipV="1">
              <a:off x="4944262" y="2771169"/>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E8AF6E6E-F135-C24A-AAB1-BEE5DD71CB31}"/>
                </a:ext>
              </a:extLst>
            </p:cNvPr>
            <p:cNvSpPr/>
            <p:nvPr/>
          </p:nvSpPr>
          <p:spPr>
            <a:xfrm>
              <a:off x="6063081" y="2714885"/>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73" name="Straight Arrow Connector 72">
              <a:extLst>
                <a:ext uri="{FF2B5EF4-FFF2-40B4-BE49-F238E27FC236}">
                  <a16:creationId xmlns:a16="http://schemas.microsoft.com/office/drawing/2014/main" id="{A97BC35F-C058-9E41-91DF-17D7A180B063}"/>
                </a:ext>
              </a:extLst>
            </p:cNvPr>
            <p:cNvCxnSpPr>
              <a:stCxn id="60" idx="6"/>
              <a:endCxn id="72" idx="2"/>
            </p:cNvCxnSpPr>
            <p:nvPr/>
          </p:nvCxnSpPr>
          <p:spPr>
            <a:xfrm flipV="1">
              <a:off x="5528481" y="2823894"/>
              <a:ext cx="534600" cy="5628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29FA92C-8013-1C43-9DFE-7C37C32CB0E6}"/>
                </a:ext>
              </a:extLst>
            </p:cNvPr>
            <p:cNvCxnSpPr>
              <a:stCxn id="48" idx="6"/>
              <a:endCxn id="22" idx="1"/>
            </p:cNvCxnSpPr>
            <p:nvPr/>
          </p:nvCxnSpPr>
          <p:spPr>
            <a:xfrm>
              <a:off x="5963804" y="1816560"/>
              <a:ext cx="919452" cy="17497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1A1A50-443A-EC49-A129-4ABEB5816388}"/>
                </a:ext>
              </a:extLst>
            </p:cNvPr>
            <p:cNvCxnSpPr>
              <a:stCxn id="58" idx="6"/>
              <a:endCxn id="22" idx="2"/>
            </p:cNvCxnSpPr>
            <p:nvPr/>
          </p:nvCxnSpPr>
          <p:spPr>
            <a:xfrm flipV="1">
              <a:off x="6283360" y="2068615"/>
              <a:ext cx="563249" cy="1500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D946702-6367-4245-9CB8-A43D04EED87C}"/>
                </a:ext>
              </a:extLst>
            </p:cNvPr>
            <p:cNvCxnSpPr>
              <a:stCxn id="19" idx="3"/>
              <a:endCxn id="22" idx="7"/>
            </p:cNvCxnSpPr>
            <p:nvPr/>
          </p:nvCxnSpPr>
          <p:spPr>
            <a:xfrm flipH="1">
              <a:off x="7060210" y="1700271"/>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934301E-8169-864E-8927-B39EF3BE931B}"/>
                </a:ext>
              </a:extLst>
            </p:cNvPr>
            <p:cNvCxnSpPr>
              <a:stCxn id="22" idx="3"/>
              <a:endCxn id="25" idx="0"/>
            </p:cNvCxnSpPr>
            <p:nvPr/>
          </p:nvCxnSpPr>
          <p:spPr>
            <a:xfrm flipH="1">
              <a:off x="6626988" y="2145697"/>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C8FC063-6FB2-F24D-9367-75FB21DC5E7A}"/>
                </a:ext>
              </a:extLst>
            </p:cNvPr>
            <p:cNvCxnSpPr>
              <a:stCxn id="72" idx="7"/>
              <a:endCxn id="25" idx="3"/>
            </p:cNvCxnSpPr>
            <p:nvPr/>
          </p:nvCxnSpPr>
          <p:spPr>
            <a:xfrm flipV="1">
              <a:off x="6276680" y="2610388"/>
              <a:ext cx="261833" cy="1364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7A538B1-57EB-0A4A-89D2-EFE59FE64F34}"/>
                </a:ext>
              </a:extLst>
            </p:cNvPr>
            <p:cNvCxnSpPr>
              <a:stCxn id="72" idx="6"/>
              <a:endCxn id="26" idx="2"/>
            </p:cNvCxnSpPr>
            <p:nvPr/>
          </p:nvCxnSpPr>
          <p:spPr>
            <a:xfrm>
              <a:off x="6313328" y="2823894"/>
              <a:ext cx="376147" cy="15320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C59A9C1-4F98-1447-A65F-AA78F0F10F8E}"/>
                </a:ext>
              </a:extLst>
            </p:cNvPr>
            <p:cNvCxnSpPr>
              <a:stCxn id="26" idx="6"/>
              <a:endCxn id="31" idx="2"/>
            </p:cNvCxnSpPr>
            <p:nvPr/>
          </p:nvCxnSpPr>
          <p:spPr>
            <a:xfrm>
              <a:off x="6939722" y="2977101"/>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70E11E2-37A1-ED4E-86B2-0196C8E5B4DA}"/>
                </a:ext>
              </a:extLst>
            </p:cNvPr>
            <p:cNvSpPr/>
            <p:nvPr/>
          </p:nvSpPr>
          <p:spPr>
            <a:xfrm>
              <a:off x="9212580" y="153565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82" name="Oval 81">
              <a:extLst>
                <a:ext uri="{FF2B5EF4-FFF2-40B4-BE49-F238E27FC236}">
                  <a16:creationId xmlns:a16="http://schemas.microsoft.com/office/drawing/2014/main" id="{5AFA84CF-4124-CE4C-B65D-3D288EB7A21B}"/>
                </a:ext>
              </a:extLst>
            </p:cNvPr>
            <p:cNvSpPr/>
            <p:nvPr/>
          </p:nvSpPr>
          <p:spPr>
            <a:xfrm>
              <a:off x="9773029" y="1934958"/>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83" name="Straight Arrow Connector 82">
              <a:extLst>
                <a:ext uri="{FF2B5EF4-FFF2-40B4-BE49-F238E27FC236}">
                  <a16:creationId xmlns:a16="http://schemas.microsoft.com/office/drawing/2014/main" id="{0CD9F114-0158-7D40-B269-E16218A55548}"/>
                </a:ext>
              </a:extLst>
            </p:cNvPr>
            <p:cNvCxnSpPr>
              <a:stCxn id="81" idx="5"/>
              <a:endCxn id="82" idx="1"/>
            </p:cNvCxnSpPr>
            <p:nvPr/>
          </p:nvCxnSpPr>
          <p:spPr>
            <a:xfrm>
              <a:off x="9426181" y="1721747"/>
              <a:ext cx="383497" cy="24513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C8C4398F-E248-2648-87AC-E3B673ED398B}"/>
                </a:ext>
              </a:extLst>
            </p:cNvPr>
            <p:cNvSpPr/>
            <p:nvPr/>
          </p:nvSpPr>
          <p:spPr>
            <a:xfrm>
              <a:off x="8910620" y="1981082"/>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85" name="Oval 84">
              <a:extLst>
                <a:ext uri="{FF2B5EF4-FFF2-40B4-BE49-F238E27FC236}">
                  <a16:creationId xmlns:a16="http://schemas.microsoft.com/office/drawing/2014/main" id="{0C528CD3-9ADD-6E44-84A7-6ABDF3BB72E6}"/>
                </a:ext>
              </a:extLst>
            </p:cNvPr>
            <p:cNvSpPr/>
            <p:nvPr/>
          </p:nvSpPr>
          <p:spPr>
            <a:xfrm>
              <a:off x="9373585" y="2521133"/>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86" name="Straight Arrow Connector 85">
              <a:extLst>
                <a:ext uri="{FF2B5EF4-FFF2-40B4-BE49-F238E27FC236}">
                  <a16:creationId xmlns:a16="http://schemas.microsoft.com/office/drawing/2014/main" id="{11D60536-17AC-EC4B-9405-E99587590846}"/>
                </a:ext>
              </a:extLst>
            </p:cNvPr>
            <p:cNvCxnSpPr>
              <a:endCxn id="99" idx="1"/>
            </p:cNvCxnSpPr>
            <p:nvPr/>
          </p:nvCxnSpPr>
          <p:spPr>
            <a:xfrm>
              <a:off x="9124219" y="2167173"/>
              <a:ext cx="286014" cy="38588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1B94FE5D-959E-7542-9BCB-EE81605D1091}"/>
                </a:ext>
              </a:extLst>
            </p:cNvPr>
            <p:cNvSpPr/>
            <p:nvPr/>
          </p:nvSpPr>
          <p:spPr>
            <a:xfrm>
              <a:off x="8565876" y="244577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88" name="Oval 87">
              <a:extLst>
                <a:ext uri="{FF2B5EF4-FFF2-40B4-BE49-F238E27FC236}">
                  <a16:creationId xmlns:a16="http://schemas.microsoft.com/office/drawing/2014/main" id="{33E5A6F9-4B11-E14F-9C3E-27EFC609277B}"/>
                </a:ext>
              </a:extLst>
            </p:cNvPr>
            <p:cNvSpPr/>
            <p:nvPr/>
          </p:nvSpPr>
          <p:spPr>
            <a:xfrm>
              <a:off x="8753486" y="288956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89" name="Straight Arrow Connector 88">
              <a:extLst>
                <a:ext uri="{FF2B5EF4-FFF2-40B4-BE49-F238E27FC236}">
                  <a16:creationId xmlns:a16="http://schemas.microsoft.com/office/drawing/2014/main" id="{9BD577A8-7035-594E-A31A-B3F62D91F095}"/>
                </a:ext>
              </a:extLst>
            </p:cNvPr>
            <p:cNvCxnSpPr>
              <a:endCxn id="99" idx="2"/>
            </p:cNvCxnSpPr>
            <p:nvPr/>
          </p:nvCxnSpPr>
          <p:spPr>
            <a:xfrm>
              <a:off x="8816123" y="2554786"/>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7AAC546-33DD-274B-9DB7-07EC70323766}"/>
                </a:ext>
              </a:extLst>
            </p:cNvPr>
            <p:cNvCxnSpPr>
              <a:endCxn id="95" idx="2"/>
            </p:cNvCxnSpPr>
            <p:nvPr/>
          </p:nvCxnSpPr>
          <p:spPr>
            <a:xfrm flipV="1">
              <a:off x="9160866" y="2043966"/>
              <a:ext cx="612162" cy="4612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1943C027-40B7-2049-B306-8F42207FABC3}"/>
                </a:ext>
              </a:extLst>
            </p:cNvPr>
            <p:cNvSpPr/>
            <p:nvPr/>
          </p:nvSpPr>
          <p:spPr>
            <a:xfrm>
              <a:off x="10092584" y="2337053"/>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92" name="Straight Arrow Connector 91">
              <a:extLst>
                <a:ext uri="{FF2B5EF4-FFF2-40B4-BE49-F238E27FC236}">
                  <a16:creationId xmlns:a16="http://schemas.microsoft.com/office/drawing/2014/main" id="{E0AB9DA1-73D1-C741-9BF7-8153238B96FF}"/>
                </a:ext>
              </a:extLst>
            </p:cNvPr>
            <p:cNvCxnSpPr>
              <a:stCxn id="95" idx="3"/>
              <a:endCxn id="99" idx="7"/>
            </p:cNvCxnSpPr>
            <p:nvPr/>
          </p:nvCxnSpPr>
          <p:spPr>
            <a:xfrm flipH="1">
              <a:off x="9587185" y="2121048"/>
              <a:ext cx="222492" cy="4320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E58F2EA6-9DA6-A949-A873-220DB7CD125C}"/>
                </a:ext>
              </a:extLst>
            </p:cNvPr>
            <p:cNvSpPr/>
            <p:nvPr/>
          </p:nvSpPr>
          <p:spPr>
            <a:xfrm>
              <a:off x="9337704" y="299857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94" name="Straight Arrow Connector 93">
              <a:extLst>
                <a:ext uri="{FF2B5EF4-FFF2-40B4-BE49-F238E27FC236}">
                  <a16:creationId xmlns:a16="http://schemas.microsoft.com/office/drawing/2014/main" id="{1E2066A9-4ACC-E949-A5C2-94F7B221F7E6}"/>
                </a:ext>
              </a:extLst>
            </p:cNvPr>
            <p:cNvCxnSpPr>
              <a:endCxn id="99" idx="4"/>
            </p:cNvCxnSpPr>
            <p:nvPr/>
          </p:nvCxnSpPr>
          <p:spPr>
            <a:xfrm flipV="1">
              <a:off x="9462829" y="2739150"/>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6B0680C-6533-A045-A46E-CA1554A85A01}"/>
                </a:ext>
              </a:extLst>
            </p:cNvPr>
            <p:cNvCxnSpPr/>
            <p:nvPr/>
          </p:nvCxnSpPr>
          <p:spPr>
            <a:xfrm flipV="1">
              <a:off x="9551304" y="2523142"/>
              <a:ext cx="577929" cy="50736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52843804-183F-8742-A1FB-AE5AE82C497C}"/>
                </a:ext>
              </a:extLst>
            </p:cNvPr>
            <p:cNvCxnSpPr>
              <a:endCxn id="95" idx="5"/>
            </p:cNvCxnSpPr>
            <p:nvPr/>
          </p:nvCxnSpPr>
          <p:spPr>
            <a:xfrm flipH="1" flipV="1">
              <a:off x="9986628" y="2121048"/>
              <a:ext cx="142604" cy="24793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4D150EF-CF7E-FE43-92AE-FBA1DFDDA476}"/>
                </a:ext>
              </a:extLst>
            </p:cNvPr>
            <p:cNvCxnSpPr>
              <a:stCxn id="85" idx="3"/>
              <a:endCxn id="88" idx="7"/>
            </p:cNvCxnSpPr>
            <p:nvPr/>
          </p:nvCxnSpPr>
          <p:spPr>
            <a:xfrm flipH="1">
              <a:off x="9124221" y="1721747"/>
              <a:ext cx="125009" cy="2912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303AA15-1D66-6842-BE95-A183068A9208}"/>
                </a:ext>
              </a:extLst>
            </p:cNvPr>
            <p:cNvCxnSpPr>
              <a:stCxn id="88" idx="3"/>
              <a:endCxn id="91" idx="0"/>
            </p:cNvCxnSpPr>
            <p:nvPr/>
          </p:nvCxnSpPr>
          <p:spPr>
            <a:xfrm flipH="1">
              <a:off x="8690999" y="2167173"/>
              <a:ext cx="256268" cy="27860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D4B56D8-AB51-0E49-835A-653A835178AC}"/>
                </a:ext>
              </a:extLst>
            </p:cNvPr>
            <p:cNvCxnSpPr>
              <a:stCxn id="92" idx="6"/>
              <a:endCxn id="98" idx="2"/>
            </p:cNvCxnSpPr>
            <p:nvPr/>
          </p:nvCxnSpPr>
          <p:spPr>
            <a:xfrm>
              <a:off x="9003733" y="299857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4F6A780E-72BC-7B4A-BFD2-C1AEEFC3526E}"/>
                </a:ext>
              </a:extLst>
            </p:cNvPr>
            <p:cNvCxnSpPr>
              <a:endCxn id="135" idx="2"/>
            </p:cNvCxnSpPr>
            <p:nvPr/>
          </p:nvCxnSpPr>
          <p:spPr>
            <a:xfrm flipV="1">
              <a:off x="7532085" y="2887216"/>
              <a:ext cx="525631" cy="20521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47B7FF6-8EAB-DD43-AB98-324458A53B34}"/>
                </a:ext>
              </a:extLst>
            </p:cNvPr>
            <p:cNvCxnSpPr>
              <a:stCxn id="29" idx="6"/>
              <a:endCxn id="87" idx="2"/>
            </p:cNvCxnSpPr>
            <p:nvPr/>
          </p:nvCxnSpPr>
          <p:spPr>
            <a:xfrm>
              <a:off x="8278819" y="2424584"/>
              <a:ext cx="287056" cy="1302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CE426EA-0B35-8F4D-8EDC-86EE8955A28C}"/>
                </a:ext>
              </a:extLst>
            </p:cNvPr>
            <p:cNvCxnSpPr>
              <a:stCxn id="20" idx="6"/>
              <a:endCxn id="132" idx="2"/>
            </p:cNvCxnSpPr>
            <p:nvPr/>
          </p:nvCxnSpPr>
          <p:spPr>
            <a:xfrm>
              <a:off x="7959266" y="2022490"/>
              <a:ext cx="406821" cy="4322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026630B-154F-C246-851B-60F5E4CFE699}"/>
                </a:ext>
              </a:extLst>
            </p:cNvPr>
            <p:cNvCxnSpPr>
              <a:endCxn id="131" idx="6"/>
            </p:cNvCxnSpPr>
            <p:nvPr/>
          </p:nvCxnSpPr>
          <p:spPr>
            <a:xfrm flipH="1" flipV="1">
              <a:off x="8666866" y="1647309"/>
              <a:ext cx="533340" cy="546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4E10B430-1CE2-EE4F-A877-5E5ADDA2135A}"/>
                </a:ext>
              </a:extLst>
            </p:cNvPr>
            <p:cNvSpPr/>
            <p:nvPr/>
          </p:nvSpPr>
          <p:spPr>
            <a:xfrm>
              <a:off x="1870108" y="2369386"/>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05" name="Oval 104">
              <a:extLst>
                <a:ext uri="{FF2B5EF4-FFF2-40B4-BE49-F238E27FC236}">
                  <a16:creationId xmlns:a16="http://schemas.microsoft.com/office/drawing/2014/main" id="{DA4F3094-9500-CE4B-B7EB-DC12AD29DADA}"/>
                </a:ext>
              </a:extLst>
            </p:cNvPr>
            <p:cNvSpPr/>
            <p:nvPr/>
          </p:nvSpPr>
          <p:spPr>
            <a:xfrm>
              <a:off x="1414430" y="2010582"/>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06" name="Straight Arrow Connector 105">
              <a:extLst>
                <a:ext uri="{FF2B5EF4-FFF2-40B4-BE49-F238E27FC236}">
                  <a16:creationId xmlns:a16="http://schemas.microsoft.com/office/drawing/2014/main" id="{ECE2127D-FA8F-064B-9A26-0AC1ED10450D}"/>
                </a:ext>
              </a:extLst>
            </p:cNvPr>
            <p:cNvCxnSpPr/>
            <p:nvPr/>
          </p:nvCxnSpPr>
          <p:spPr>
            <a:xfrm flipH="1">
              <a:off x="1664677" y="2080977"/>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4663480D-5EA7-5E4C-B836-13F83E803835}"/>
                </a:ext>
              </a:extLst>
            </p:cNvPr>
            <p:cNvSpPr/>
            <p:nvPr/>
          </p:nvSpPr>
          <p:spPr>
            <a:xfrm>
              <a:off x="817457" y="206746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08" name="Oval 107">
              <a:extLst>
                <a:ext uri="{FF2B5EF4-FFF2-40B4-BE49-F238E27FC236}">
                  <a16:creationId xmlns:a16="http://schemas.microsoft.com/office/drawing/2014/main" id="{B5E9CEB4-47AE-EA44-9DFF-65662A4244C1}"/>
                </a:ext>
              </a:extLst>
            </p:cNvPr>
            <p:cNvSpPr/>
            <p:nvPr/>
          </p:nvSpPr>
          <p:spPr>
            <a:xfrm>
              <a:off x="1194844" y="240505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09" name="Straight Arrow Connector 108">
              <a:extLst>
                <a:ext uri="{FF2B5EF4-FFF2-40B4-BE49-F238E27FC236}">
                  <a16:creationId xmlns:a16="http://schemas.microsoft.com/office/drawing/2014/main" id="{7B5806AE-3C40-2C40-B9B5-A8DBB935A172}"/>
                </a:ext>
              </a:extLst>
            </p:cNvPr>
            <p:cNvCxnSpPr/>
            <p:nvPr/>
          </p:nvCxnSpPr>
          <p:spPr>
            <a:xfrm flipV="1">
              <a:off x="1067703" y="2119591"/>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9D2A57C-FA94-1E41-95E0-BD657F152C78}"/>
                </a:ext>
              </a:extLst>
            </p:cNvPr>
            <p:cNvCxnSpPr/>
            <p:nvPr/>
          </p:nvCxnSpPr>
          <p:spPr>
            <a:xfrm>
              <a:off x="1031057" y="2253555"/>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13A56F9D-F20C-4C4E-9528-77E80B02D8AA}"/>
                </a:ext>
              </a:extLst>
            </p:cNvPr>
            <p:cNvSpPr/>
            <p:nvPr/>
          </p:nvSpPr>
          <p:spPr>
            <a:xfrm>
              <a:off x="1619861" y="2728911"/>
              <a:ext cx="250247" cy="2180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12" name="Oval 111">
              <a:extLst>
                <a:ext uri="{FF2B5EF4-FFF2-40B4-BE49-F238E27FC236}">
                  <a16:creationId xmlns:a16="http://schemas.microsoft.com/office/drawing/2014/main" id="{9F14D20E-0A92-A64D-9EE4-EA7FEAD3F615}"/>
                </a:ext>
              </a:extLst>
            </p:cNvPr>
            <p:cNvSpPr/>
            <p:nvPr/>
          </p:nvSpPr>
          <p:spPr>
            <a:xfrm>
              <a:off x="1891416" y="197196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13" name="Straight Arrow Connector 112">
              <a:extLst>
                <a:ext uri="{FF2B5EF4-FFF2-40B4-BE49-F238E27FC236}">
                  <a16:creationId xmlns:a16="http://schemas.microsoft.com/office/drawing/2014/main" id="{8D6B6BD8-DD23-C345-A249-2FC8D292DB55}"/>
                </a:ext>
              </a:extLst>
            </p:cNvPr>
            <p:cNvCxnSpPr/>
            <p:nvPr/>
          </p:nvCxnSpPr>
          <p:spPr>
            <a:xfrm flipH="1" flipV="1">
              <a:off x="1408443" y="2591141"/>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86BB747-BC0A-D34F-894E-9B86501F62D0}"/>
                </a:ext>
              </a:extLst>
            </p:cNvPr>
            <p:cNvCxnSpPr/>
            <p:nvPr/>
          </p:nvCxnSpPr>
          <p:spPr>
            <a:xfrm flipH="1" flipV="1">
              <a:off x="1628029" y="2196671"/>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C6E746E-E063-B146-AD70-9B0417A4B1A1}"/>
                </a:ext>
              </a:extLst>
            </p:cNvPr>
            <p:cNvCxnSpPr>
              <a:stCxn id="120" idx="7"/>
            </p:cNvCxnSpPr>
            <p:nvPr/>
          </p:nvCxnSpPr>
          <p:spPr>
            <a:xfrm flipV="1">
              <a:off x="2533099" y="2452812"/>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4F3C521-1FED-EA4B-B060-939DF623EC59}"/>
                </a:ext>
              </a:extLst>
            </p:cNvPr>
            <p:cNvCxnSpPr>
              <a:stCxn id="39" idx="3"/>
            </p:cNvCxnSpPr>
            <p:nvPr/>
          </p:nvCxnSpPr>
          <p:spPr>
            <a:xfrm flipH="1">
              <a:off x="2120356" y="2178426"/>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E9AA2D75-F74C-7741-A563-B3629B6CA594}"/>
                </a:ext>
              </a:extLst>
            </p:cNvPr>
            <p:cNvCxnSpPr/>
            <p:nvPr/>
          </p:nvCxnSpPr>
          <p:spPr>
            <a:xfrm flipV="1">
              <a:off x="1833459" y="2555477"/>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2085738-48EF-AF4F-8F91-932084552804}"/>
                </a:ext>
              </a:extLst>
            </p:cNvPr>
            <p:cNvCxnSpPr>
              <a:stCxn id="39" idx="2"/>
            </p:cNvCxnSpPr>
            <p:nvPr/>
          </p:nvCxnSpPr>
          <p:spPr>
            <a:xfrm flipH="1">
              <a:off x="2105018" y="2101345"/>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08577B9-E65A-5A46-9B9A-2E3173CF83DB}"/>
                </a:ext>
              </a:extLst>
            </p:cNvPr>
            <p:cNvCxnSpPr>
              <a:endCxn id="120" idx="2"/>
            </p:cNvCxnSpPr>
            <p:nvPr/>
          </p:nvCxnSpPr>
          <p:spPr>
            <a:xfrm>
              <a:off x="1870109" y="2837920"/>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53280FBF-05A1-EA44-8FE9-D15DD0CA3FCE}"/>
                </a:ext>
              </a:extLst>
            </p:cNvPr>
            <p:cNvSpPr/>
            <p:nvPr/>
          </p:nvSpPr>
          <p:spPr>
            <a:xfrm>
              <a:off x="2319501" y="2852860"/>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21" name="Oval 120">
              <a:extLst>
                <a:ext uri="{FF2B5EF4-FFF2-40B4-BE49-F238E27FC236}">
                  <a16:creationId xmlns:a16="http://schemas.microsoft.com/office/drawing/2014/main" id="{A4D7FB3E-96D7-104C-B1A5-1C7B4641BD3A}"/>
                </a:ext>
              </a:extLst>
            </p:cNvPr>
            <p:cNvSpPr/>
            <p:nvPr/>
          </p:nvSpPr>
          <p:spPr>
            <a:xfrm>
              <a:off x="2890506" y="2812488"/>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22" name="Straight Arrow Connector 121">
              <a:extLst>
                <a:ext uri="{FF2B5EF4-FFF2-40B4-BE49-F238E27FC236}">
                  <a16:creationId xmlns:a16="http://schemas.microsoft.com/office/drawing/2014/main" id="{394CD99C-3F91-1146-9ECE-7B2B68AA8C93}"/>
                </a:ext>
              </a:extLst>
            </p:cNvPr>
            <p:cNvCxnSpPr>
              <a:stCxn id="121" idx="0"/>
              <a:endCxn id="40" idx="4"/>
            </p:cNvCxnSpPr>
            <p:nvPr/>
          </p:nvCxnSpPr>
          <p:spPr>
            <a:xfrm flipV="1">
              <a:off x="3015630" y="2547941"/>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F32D4F35-EF55-664B-96C8-9CEE856BAE7D}"/>
                </a:ext>
              </a:extLst>
            </p:cNvPr>
            <p:cNvSpPr/>
            <p:nvPr/>
          </p:nvSpPr>
          <p:spPr>
            <a:xfrm>
              <a:off x="2622462" y="1537960"/>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24" name="Straight Arrow Connector 123">
              <a:extLst>
                <a:ext uri="{FF2B5EF4-FFF2-40B4-BE49-F238E27FC236}">
                  <a16:creationId xmlns:a16="http://schemas.microsoft.com/office/drawing/2014/main" id="{C4088827-ABCF-124A-A1F4-F678A84E7EE8}"/>
                </a:ext>
              </a:extLst>
            </p:cNvPr>
            <p:cNvCxnSpPr/>
            <p:nvPr/>
          </p:nvCxnSpPr>
          <p:spPr>
            <a:xfrm>
              <a:off x="2842276" y="1719614"/>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Oval 124">
              <a:extLst>
                <a:ext uri="{FF2B5EF4-FFF2-40B4-BE49-F238E27FC236}">
                  <a16:creationId xmlns:a16="http://schemas.microsoft.com/office/drawing/2014/main" id="{5EAFEC66-EA65-EF4E-B3EE-BAEB210FEA4D}"/>
                </a:ext>
              </a:extLst>
            </p:cNvPr>
            <p:cNvSpPr/>
            <p:nvPr/>
          </p:nvSpPr>
          <p:spPr>
            <a:xfrm>
              <a:off x="3137060" y="151569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26" name="Straight Arrow Connector 125">
              <a:extLst>
                <a:ext uri="{FF2B5EF4-FFF2-40B4-BE49-F238E27FC236}">
                  <a16:creationId xmlns:a16="http://schemas.microsoft.com/office/drawing/2014/main" id="{7741EFC3-CAFB-D84C-8466-3A8A8BE71535}"/>
                </a:ext>
              </a:extLst>
            </p:cNvPr>
            <p:cNvCxnSpPr>
              <a:stCxn id="125" idx="4"/>
              <a:endCxn id="37" idx="0"/>
            </p:cNvCxnSpPr>
            <p:nvPr/>
          </p:nvCxnSpPr>
          <p:spPr>
            <a:xfrm flipH="1">
              <a:off x="3256082" y="1733711"/>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Oval 126">
              <a:extLst>
                <a:ext uri="{FF2B5EF4-FFF2-40B4-BE49-F238E27FC236}">
                  <a16:creationId xmlns:a16="http://schemas.microsoft.com/office/drawing/2014/main" id="{F41518E6-138E-374D-AD61-F83C303D6EA7}"/>
                </a:ext>
              </a:extLst>
            </p:cNvPr>
            <p:cNvSpPr/>
            <p:nvPr/>
          </p:nvSpPr>
          <p:spPr>
            <a:xfrm>
              <a:off x="3524084" y="154376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28" name="Straight Arrow Connector 127">
              <a:extLst>
                <a:ext uri="{FF2B5EF4-FFF2-40B4-BE49-F238E27FC236}">
                  <a16:creationId xmlns:a16="http://schemas.microsoft.com/office/drawing/2014/main" id="{2460AFAD-DA99-624B-8AE1-B6319F29974A}"/>
                </a:ext>
              </a:extLst>
            </p:cNvPr>
            <p:cNvCxnSpPr>
              <a:stCxn id="127" idx="3"/>
              <a:endCxn id="37" idx="7"/>
            </p:cNvCxnSpPr>
            <p:nvPr/>
          </p:nvCxnSpPr>
          <p:spPr>
            <a:xfrm flipH="1">
              <a:off x="3344558" y="1729856"/>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EC49E221-278F-4945-82BA-C896634E3624}"/>
                </a:ext>
              </a:extLst>
            </p:cNvPr>
            <p:cNvSpPr/>
            <p:nvPr/>
          </p:nvSpPr>
          <p:spPr>
            <a:xfrm>
              <a:off x="4302014" y="1761784"/>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30" name="Straight Arrow Connector 129">
              <a:extLst>
                <a:ext uri="{FF2B5EF4-FFF2-40B4-BE49-F238E27FC236}">
                  <a16:creationId xmlns:a16="http://schemas.microsoft.com/office/drawing/2014/main" id="{DFD122BB-9C30-0240-AA2D-C4F0FE84E30C}"/>
                </a:ext>
              </a:extLst>
            </p:cNvPr>
            <p:cNvCxnSpPr>
              <a:stCxn id="129" idx="6"/>
              <a:endCxn id="50" idx="2"/>
            </p:cNvCxnSpPr>
            <p:nvPr/>
          </p:nvCxnSpPr>
          <p:spPr>
            <a:xfrm flipV="1">
              <a:off x="4552263" y="1862683"/>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3C1B542-4D3C-C743-997B-402924F72A1E}"/>
                </a:ext>
              </a:extLst>
            </p:cNvPr>
            <p:cNvSpPr/>
            <p:nvPr/>
          </p:nvSpPr>
          <p:spPr>
            <a:xfrm>
              <a:off x="8416619" y="1538301"/>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32" name="Oval 131">
              <a:extLst>
                <a:ext uri="{FF2B5EF4-FFF2-40B4-BE49-F238E27FC236}">
                  <a16:creationId xmlns:a16="http://schemas.microsoft.com/office/drawing/2014/main" id="{E77CC347-9E01-7C44-8C1B-C4CEA75C0382}"/>
                </a:ext>
              </a:extLst>
            </p:cNvPr>
            <p:cNvSpPr/>
            <p:nvPr/>
          </p:nvSpPr>
          <p:spPr>
            <a:xfrm>
              <a:off x="8366086" y="1956703"/>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33" name="Straight Arrow Connector 132">
              <a:extLst>
                <a:ext uri="{FF2B5EF4-FFF2-40B4-BE49-F238E27FC236}">
                  <a16:creationId xmlns:a16="http://schemas.microsoft.com/office/drawing/2014/main" id="{FA30B3DD-8A78-6F44-80D9-085B160ABE52}"/>
                </a:ext>
              </a:extLst>
            </p:cNvPr>
            <p:cNvCxnSpPr>
              <a:stCxn id="20" idx="7"/>
              <a:endCxn id="131" idx="2"/>
            </p:cNvCxnSpPr>
            <p:nvPr/>
          </p:nvCxnSpPr>
          <p:spPr>
            <a:xfrm flipV="1">
              <a:off x="7922619" y="1647309"/>
              <a:ext cx="494001" cy="29810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DA6E7A1-508E-F04E-AB47-E47DE369A52B}"/>
                </a:ext>
              </a:extLst>
            </p:cNvPr>
            <p:cNvCxnSpPr>
              <a:stCxn id="132" idx="6"/>
              <a:endCxn id="84" idx="2"/>
            </p:cNvCxnSpPr>
            <p:nvPr/>
          </p:nvCxnSpPr>
          <p:spPr>
            <a:xfrm>
              <a:off x="8616333" y="2065712"/>
              <a:ext cx="294287" cy="2437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186D2E59-7CD5-4345-BB95-69D14C0DEE11}"/>
                </a:ext>
              </a:extLst>
            </p:cNvPr>
            <p:cNvSpPr/>
            <p:nvPr/>
          </p:nvSpPr>
          <p:spPr>
            <a:xfrm>
              <a:off x="8057715" y="277820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36" name="Straight Arrow Connector 135">
              <a:extLst>
                <a:ext uri="{FF2B5EF4-FFF2-40B4-BE49-F238E27FC236}">
                  <a16:creationId xmlns:a16="http://schemas.microsoft.com/office/drawing/2014/main" id="{E0534E9D-A474-164B-8215-D8FA33297199}"/>
                </a:ext>
              </a:extLst>
            </p:cNvPr>
            <p:cNvCxnSpPr>
              <a:stCxn id="135" idx="6"/>
              <a:endCxn id="88" idx="2"/>
            </p:cNvCxnSpPr>
            <p:nvPr/>
          </p:nvCxnSpPr>
          <p:spPr>
            <a:xfrm>
              <a:off x="8307961" y="2887214"/>
              <a:ext cx="445524" cy="111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F9BC2E54-D787-5E43-A5BF-22ABE7598CC7}"/>
                </a:ext>
              </a:extLst>
            </p:cNvPr>
            <p:cNvSpPr/>
            <p:nvPr/>
          </p:nvSpPr>
          <p:spPr>
            <a:xfrm>
              <a:off x="8055451" y="3184318"/>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38" name="Straight Arrow Connector 137">
              <a:extLst>
                <a:ext uri="{FF2B5EF4-FFF2-40B4-BE49-F238E27FC236}">
                  <a16:creationId xmlns:a16="http://schemas.microsoft.com/office/drawing/2014/main" id="{1FEBF9B3-5B33-6040-9C97-D1888BA2D1E7}"/>
                </a:ext>
              </a:extLst>
            </p:cNvPr>
            <p:cNvCxnSpPr>
              <a:stCxn id="137" idx="0"/>
              <a:endCxn id="135" idx="4"/>
            </p:cNvCxnSpPr>
            <p:nvPr/>
          </p:nvCxnSpPr>
          <p:spPr>
            <a:xfrm flipV="1">
              <a:off x="8180573" y="2996221"/>
              <a:ext cx="2264" cy="18809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B13C98C4-BE49-FF4C-BFC1-758D5A1445BC}"/>
              </a:ext>
            </a:extLst>
          </p:cNvPr>
          <p:cNvGrpSpPr/>
          <p:nvPr/>
        </p:nvGrpSpPr>
        <p:grpSpPr>
          <a:xfrm>
            <a:off x="7843105" y="2571376"/>
            <a:ext cx="4998079" cy="1915783"/>
            <a:chOff x="5462950" y="1783512"/>
            <a:chExt cx="4746904" cy="1555183"/>
          </a:xfrm>
        </p:grpSpPr>
        <p:sp>
          <p:nvSpPr>
            <p:cNvPr id="140" name="Oval 139">
              <a:extLst>
                <a:ext uri="{FF2B5EF4-FFF2-40B4-BE49-F238E27FC236}">
                  <a16:creationId xmlns:a16="http://schemas.microsoft.com/office/drawing/2014/main" id="{3A37B568-E48D-524C-A492-D4E77C67D59F}"/>
                </a:ext>
              </a:extLst>
            </p:cNvPr>
            <p:cNvSpPr/>
            <p:nvPr/>
          </p:nvSpPr>
          <p:spPr>
            <a:xfrm>
              <a:off x="8232129" y="256207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41" name="Oval 140">
              <a:extLst>
                <a:ext uri="{FF2B5EF4-FFF2-40B4-BE49-F238E27FC236}">
                  <a16:creationId xmlns:a16="http://schemas.microsoft.com/office/drawing/2014/main" id="{3EDA01AA-C591-BF4A-B2C2-1E99576121EE}"/>
                </a:ext>
              </a:extLst>
            </p:cNvPr>
            <p:cNvSpPr/>
            <p:nvPr/>
          </p:nvSpPr>
          <p:spPr>
            <a:xfrm>
              <a:off x="8704549" y="241418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42" name="Oval 141">
              <a:extLst>
                <a:ext uri="{FF2B5EF4-FFF2-40B4-BE49-F238E27FC236}">
                  <a16:creationId xmlns:a16="http://schemas.microsoft.com/office/drawing/2014/main" id="{EE0B409B-3E95-6248-AFB0-D2652B4A542C}"/>
                </a:ext>
              </a:extLst>
            </p:cNvPr>
            <p:cNvSpPr/>
            <p:nvPr/>
          </p:nvSpPr>
          <p:spPr>
            <a:xfrm>
              <a:off x="7776452" y="2203273"/>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43" name="Straight Arrow Connector 142">
              <a:extLst>
                <a:ext uri="{FF2B5EF4-FFF2-40B4-BE49-F238E27FC236}">
                  <a16:creationId xmlns:a16="http://schemas.microsoft.com/office/drawing/2014/main" id="{973AC2FB-1934-1044-90B5-549822E557A5}"/>
                </a:ext>
              </a:extLst>
            </p:cNvPr>
            <p:cNvCxnSpPr>
              <a:stCxn id="149" idx="2"/>
              <a:endCxn id="142" idx="6"/>
            </p:cNvCxnSpPr>
            <p:nvPr/>
          </p:nvCxnSpPr>
          <p:spPr>
            <a:xfrm flipH="1">
              <a:off x="8026699" y="2273668"/>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E254F365-0F13-834A-915E-AB67EB09C511}"/>
                </a:ext>
              </a:extLst>
            </p:cNvPr>
            <p:cNvSpPr/>
            <p:nvPr/>
          </p:nvSpPr>
          <p:spPr>
            <a:xfrm>
              <a:off x="7179479" y="226015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45" name="Oval 144">
              <a:extLst>
                <a:ext uri="{FF2B5EF4-FFF2-40B4-BE49-F238E27FC236}">
                  <a16:creationId xmlns:a16="http://schemas.microsoft.com/office/drawing/2014/main" id="{F495034A-628C-5A47-A6C7-82E69AC4C45C}"/>
                </a:ext>
              </a:extLst>
            </p:cNvPr>
            <p:cNvSpPr/>
            <p:nvPr/>
          </p:nvSpPr>
          <p:spPr>
            <a:xfrm>
              <a:off x="7556866" y="259774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46" name="Straight Arrow Connector 145">
              <a:extLst>
                <a:ext uri="{FF2B5EF4-FFF2-40B4-BE49-F238E27FC236}">
                  <a16:creationId xmlns:a16="http://schemas.microsoft.com/office/drawing/2014/main" id="{187BB9BA-6191-5540-A753-688AA8044080}"/>
                </a:ext>
              </a:extLst>
            </p:cNvPr>
            <p:cNvCxnSpPr>
              <a:stCxn id="144" idx="6"/>
              <a:endCxn id="142" idx="2"/>
            </p:cNvCxnSpPr>
            <p:nvPr/>
          </p:nvCxnSpPr>
          <p:spPr>
            <a:xfrm flipV="1">
              <a:off x="7429725" y="2312283"/>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3B1A5253-AACF-C847-AC60-7F8D0746C7DB}"/>
                </a:ext>
              </a:extLst>
            </p:cNvPr>
            <p:cNvCxnSpPr>
              <a:stCxn id="144" idx="5"/>
              <a:endCxn id="145" idx="1"/>
            </p:cNvCxnSpPr>
            <p:nvPr/>
          </p:nvCxnSpPr>
          <p:spPr>
            <a:xfrm>
              <a:off x="7393078" y="2446246"/>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65C82B42-797A-1044-AD40-2DDA10C0357D}"/>
                </a:ext>
              </a:extLst>
            </p:cNvPr>
            <p:cNvSpPr/>
            <p:nvPr/>
          </p:nvSpPr>
          <p:spPr>
            <a:xfrm>
              <a:off x="7981882" y="2921602"/>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49" name="Oval 148">
              <a:extLst>
                <a:ext uri="{FF2B5EF4-FFF2-40B4-BE49-F238E27FC236}">
                  <a16:creationId xmlns:a16="http://schemas.microsoft.com/office/drawing/2014/main" id="{E749F7AB-3526-4B44-AAE9-A4C34FF3E368}"/>
                </a:ext>
              </a:extLst>
            </p:cNvPr>
            <p:cNvSpPr/>
            <p:nvPr/>
          </p:nvSpPr>
          <p:spPr>
            <a:xfrm>
              <a:off x="8253438" y="216465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50" name="Straight Arrow Connector 149">
              <a:extLst>
                <a:ext uri="{FF2B5EF4-FFF2-40B4-BE49-F238E27FC236}">
                  <a16:creationId xmlns:a16="http://schemas.microsoft.com/office/drawing/2014/main" id="{3D837435-F291-DC45-8C76-CCA02E0F457B}"/>
                </a:ext>
              </a:extLst>
            </p:cNvPr>
            <p:cNvCxnSpPr>
              <a:stCxn id="148" idx="1"/>
              <a:endCxn id="145" idx="5"/>
            </p:cNvCxnSpPr>
            <p:nvPr/>
          </p:nvCxnSpPr>
          <p:spPr>
            <a:xfrm flipH="1" flipV="1">
              <a:off x="7770465" y="2783833"/>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C6B89DF2-BB0A-E54B-A9F3-9F0BAA628A40}"/>
                </a:ext>
              </a:extLst>
            </p:cNvPr>
            <p:cNvCxnSpPr>
              <a:stCxn id="140" idx="1"/>
              <a:endCxn id="142" idx="5"/>
            </p:cNvCxnSpPr>
            <p:nvPr/>
          </p:nvCxnSpPr>
          <p:spPr>
            <a:xfrm flipH="1" flipV="1">
              <a:off x="7990050" y="2389363"/>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C4EAD022-C926-EF45-BAAA-B916BB40C542}"/>
                </a:ext>
              </a:extLst>
            </p:cNvPr>
            <p:cNvSpPr/>
            <p:nvPr/>
          </p:nvSpPr>
          <p:spPr>
            <a:xfrm>
              <a:off x="8660695" y="30300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53" name="Straight Arrow Connector 152">
              <a:extLst>
                <a:ext uri="{FF2B5EF4-FFF2-40B4-BE49-F238E27FC236}">
                  <a16:creationId xmlns:a16="http://schemas.microsoft.com/office/drawing/2014/main" id="{CDD793EA-1152-0241-959F-A6C47565B5A2}"/>
                </a:ext>
              </a:extLst>
            </p:cNvPr>
            <p:cNvCxnSpPr>
              <a:stCxn id="140" idx="4"/>
              <a:endCxn id="152" idx="1"/>
            </p:cNvCxnSpPr>
            <p:nvPr/>
          </p:nvCxnSpPr>
          <p:spPr>
            <a:xfrm>
              <a:off x="8357253" y="2780096"/>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9234FA3B-738A-A446-B4EB-B13012299840}"/>
                </a:ext>
              </a:extLst>
            </p:cNvPr>
            <p:cNvSpPr/>
            <p:nvPr/>
          </p:nvSpPr>
          <p:spPr>
            <a:xfrm>
              <a:off x="9626937" y="2021493"/>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55" name="Oval 154">
              <a:extLst>
                <a:ext uri="{FF2B5EF4-FFF2-40B4-BE49-F238E27FC236}">
                  <a16:creationId xmlns:a16="http://schemas.microsoft.com/office/drawing/2014/main" id="{7C9BE583-19CF-1441-9B97-7E61E9FCBAD2}"/>
                </a:ext>
              </a:extLst>
            </p:cNvPr>
            <p:cNvSpPr/>
            <p:nvPr/>
          </p:nvSpPr>
          <p:spPr>
            <a:xfrm>
              <a:off x="9959607" y="2561544"/>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56" name="Straight Arrow Connector 155">
              <a:extLst>
                <a:ext uri="{FF2B5EF4-FFF2-40B4-BE49-F238E27FC236}">
                  <a16:creationId xmlns:a16="http://schemas.microsoft.com/office/drawing/2014/main" id="{E6474691-2B33-1F4F-866E-2AC2AAB4AF1E}"/>
                </a:ext>
              </a:extLst>
            </p:cNvPr>
            <p:cNvCxnSpPr>
              <a:stCxn id="154" idx="5"/>
            </p:cNvCxnSpPr>
            <p:nvPr/>
          </p:nvCxnSpPr>
          <p:spPr>
            <a:xfrm>
              <a:off x="9840537" y="2207583"/>
              <a:ext cx="160855" cy="401212"/>
            </a:xfrm>
            <a:prstGeom prst="straightConnector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157" name="Oval 156">
              <a:extLst>
                <a:ext uri="{FF2B5EF4-FFF2-40B4-BE49-F238E27FC236}">
                  <a16:creationId xmlns:a16="http://schemas.microsoft.com/office/drawing/2014/main" id="{A184E465-AAB3-4A46-BBA1-DB97B91A4A5C}"/>
                </a:ext>
              </a:extLst>
            </p:cNvPr>
            <p:cNvSpPr/>
            <p:nvPr/>
          </p:nvSpPr>
          <p:spPr>
            <a:xfrm>
              <a:off x="9151899" y="248618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58" name="Oval 157">
              <a:extLst>
                <a:ext uri="{FF2B5EF4-FFF2-40B4-BE49-F238E27FC236}">
                  <a16:creationId xmlns:a16="http://schemas.microsoft.com/office/drawing/2014/main" id="{D10C0764-80A9-8E47-B9FA-E37745113E61}"/>
                </a:ext>
              </a:extLst>
            </p:cNvPr>
            <p:cNvSpPr/>
            <p:nvPr/>
          </p:nvSpPr>
          <p:spPr>
            <a:xfrm>
              <a:off x="9339508" y="29299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59" name="Straight Arrow Connector 158">
              <a:extLst>
                <a:ext uri="{FF2B5EF4-FFF2-40B4-BE49-F238E27FC236}">
                  <a16:creationId xmlns:a16="http://schemas.microsoft.com/office/drawing/2014/main" id="{1BF02F2E-3D4B-A344-BA1D-7A5562670883}"/>
                </a:ext>
              </a:extLst>
            </p:cNvPr>
            <p:cNvCxnSpPr/>
            <p:nvPr/>
          </p:nvCxnSpPr>
          <p:spPr>
            <a:xfrm>
              <a:off x="9402146" y="259519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02587D3-86DB-8C4D-AAD8-B2C834D24BEB}"/>
                </a:ext>
              </a:extLst>
            </p:cNvPr>
            <p:cNvCxnSpPr/>
            <p:nvPr/>
          </p:nvCxnSpPr>
          <p:spPr>
            <a:xfrm>
              <a:off x="9365497" y="2672278"/>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3090C9A8-6949-4C40-9FA1-D210D1D86B5E}"/>
                </a:ext>
              </a:extLst>
            </p:cNvPr>
            <p:cNvSpPr/>
            <p:nvPr/>
          </p:nvSpPr>
          <p:spPr>
            <a:xfrm>
              <a:off x="9923726" y="303898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62" name="Straight Arrow Connector 161">
              <a:extLst>
                <a:ext uri="{FF2B5EF4-FFF2-40B4-BE49-F238E27FC236}">
                  <a16:creationId xmlns:a16="http://schemas.microsoft.com/office/drawing/2014/main" id="{4A712A00-BA20-8643-BD48-4AE3453E623A}"/>
                </a:ext>
              </a:extLst>
            </p:cNvPr>
            <p:cNvCxnSpPr/>
            <p:nvPr/>
          </p:nvCxnSpPr>
          <p:spPr>
            <a:xfrm flipV="1">
              <a:off x="10048851" y="277956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8C1A8FA-A679-7E41-9FB2-D512F957B133}"/>
                </a:ext>
              </a:extLst>
            </p:cNvPr>
            <p:cNvCxnSpPr>
              <a:stCxn id="141" idx="2"/>
              <a:endCxn id="140" idx="6"/>
            </p:cNvCxnSpPr>
            <p:nvPr/>
          </p:nvCxnSpPr>
          <p:spPr>
            <a:xfrm flipH="1">
              <a:off x="8482378" y="2523189"/>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0C55B57C-C565-7748-BFE5-7434A79B2C65}"/>
                </a:ext>
              </a:extLst>
            </p:cNvPr>
            <p:cNvCxnSpPr>
              <a:stCxn id="148" idx="7"/>
              <a:endCxn id="140" idx="3"/>
            </p:cNvCxnSpPr>
            <p:nvPr/>
          </p:nvCxnSpPr>
          <p:spPr>
            <a:xfrm flipV="1">
              <a:off x="8195480" y="2748169"/>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5657B63-0FC5-EE45-9D64-EB5FAC67F201}"/>
                </a:ext>
              </a:extLst>
            </p:cNvPr>
            <p:cNvCxnSpPr>
              <a:stCxn id="141" idx="1"/>
              <a:endCxn id="149" idx="5"/>
            </p:cNvCxnSpPr>
            <p:nvPr/>
          </p:nvCxnSpPr>
          <p:spPr>
            <a:xfrm flipH="1" flipV="1">
              <a:off x="8467039" y="2350749"/>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1CBF5ECE-DFC2-7B44-A22D-AE162523740B}"/>
                </a:ext>
              </a:extLst>
            </p:cNvPr>
            <p:cNvCxnSpPr>
              <a:stCxn id="196" idx="2"/>
              <a:endCxn id="149" idx="6"/>
            </p:cNvCxnSpPr>
            <p:nvPr/>
          </p:nvCxnSpPr>
          <p:spPr>
            <a:xfrm flipH="1">
              <a:off x="8503684" y="2138612"/>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311F676E-0FDD-0547-8E7D-BCB742CE874C}"/>
                </a:ext>
              </a:extLst>
            </p:cNvPr>
            <p:cNvCxnSpPr>
              <a:stCxn id="148" idx="6"/>
              <a:endCxn id="152" idx="2"/>
            </p:cNvCxnSpPr>
            <p:nvPr/>
          </p:nvCxnSpPr>
          <p:spPr>
            <a:xfrm>
              <a:off x="8232129" y="3030612"/>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CACE9258-7751-354E-9291-B0EBDD730B34}"/>
                </a:ext>
              </a:extLst>
            </p:cNvPr>
            <p:cNvCxnSpPr>
              <a:stCxn id="141" idx="6"/>
              <a:endCxn id="157" idx="2"/>
            </p:cNvCxnSpPr>
            <p:nvPr/>
          </p:nvCxnSpPr>
          <p:spPr>
            <a:xfrm>
              <a:off x="8954795" y="2523190"/>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4644C37-6934-F046-BC3B-21B896F406E4}"/>
                </a:ext>
              </a:extLst>
            </p:cNvPr>
            <p:cNvCxnSpPr>
              <a:stCxn id="152" idx="6"/>
              <a:endCxn id="158" idx="2"/>
            </p:cNvCxnSpPr>
            <p:nvPr/>
          </p:nvCxnSpPr>
          <p:spPr>
            <a:xfrm flipV="1">
              <a:off x="8910942" y="3038988"/>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3E08ABC-BF9A-8048-9600-6B1CA473E641}"/>
                </a:ext>
              </a:extLst>
            </p:cNvPr>
            <p:cNvCxnSpPr>
              <a:stCxn id="161" idx="2"/>
              <a:endCxn id="158" idx="6"/>
            </p:cNvCxnSpPr>
            <p:nvPr/>
          </p:nvCxnSpPr>
          <p:spPr>
            <a:xfrm flipH="1" flipV="1">
              <a:off x="9589755" y="303898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5477A140-685D-764E-9DB8-3E61989B00B4}"/>
                </a:ext>
              </a:extLst>
            </p:cNvPr>
            <p:cNvSpPr/>
            <p:nvPr/>
          </p:nvSpPr>
          <p:spPr>
            <a:xfrm>
              <a:off x="6515601" y="2637205"/>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72" name="Oval 171">
              <a:extLst>
                <a:ext uri="{FF2B5EF4-FFF2-40B4-BE49-F238E27FC236}">
                  <a16:creationId xmlns:a16="http://schemas.microsoft.com/office/drawing/2014/main" id="{DD88D746-8F63-C94B-984C-1C6D2B5E4974}"/>
                </a:ext>
              </a:extLst>
            </p:cNvPr>
            <p:cNvSpPr/>
            <p:nvPr/>
          </p:nvSpPr>
          <p:spPr>
            <a:xfrm>
              <a:off x="6059923" y="2278401"/>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73" name="Straight Arrow Connector 172">
              <a:extLst>
                <a:ext uri="{FF2B5EF4-FFF2-40B4-BE49-F238E27FC236}">
                  <a16:creationId xmlns:a16="http://schemas.microsoft.com/office/drawing/2014/main" id="{C0CA72B4-B7AA-EF4E-82A7-4A8E70FD29A0}"/>
                </a:ext>
              </a:extLst>
            </p:cNvPr>
            <p:cNvCxnSpPr/>
            <p:nvPr/>
          </p:nvCxnSpPr>
          <p:spPr>
            <a:xfrm flipH="1">
              <a:off x="6310170" y="234879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B7018BFE-92EC-464D-BB40-06E4740F9ED1}"/>
                </a:ext>
              </a:extLst>
            </p:cNvPr>
            <p:cNvSpPr/>
            <p:nvPr/>
          </p:nvSpPr>
          <p:spPr>
            <a:xfrm>
              <a:off x="5462950" y="233528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75" name="Oval 174">
              <a:extLst>
                <a:ext uri="{FF2B5EF4-FFF2-40B4-BE49-F238E27FC236}">
                  <a16:creationId xmlns:a16="http://schemas.microsoft.com/office/drawing/2014/main" id="{06430C1A-9508-884E-ADB3-69E9CE6483D5}"/>
                </a:ext>
              </a:extLst>
            </p:cNvPr>
            <p:cNvSpPr/>
            <p:nvPr/>
          </p:nvSpPr>
          <p:spPr>
            <a:xfrm>
              <a:off x="5840337" y="2672869"/>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76" name="Straight Arrow Connector 175">
              <a:extLst>
                <a:ext uri="{FF2B5EF4-FFF2-40B4-BE49-F238E27FC236}">
                  <a16:creationId xmlns:a16="http://schemas.microsoft.com/office/drawing/2014/main" id="{F1598760-508D-034D-BE6B-C6333F7E9668}"/>
                </a:ext>
              </a:extLst>
            </p:cNvPr>
            <p:cNvCxnSpPr/>
            <p:nvPr/>
          </p:nvCxnSpPr>
          <p:spPr>
            <a:xfrm flipV="1">
              <a:off x="5713196" y="2387410"/>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E65296A-825B-3C4A-B2AA-2347A321446F}"/>
                </a:ext>
              </a:extLst>
            </p:cNvPr>
            <p:cNvCxnSpPr/>
            <p:nvPr/>
          </p:nvCxnSpPr>
          <p:spPr>
            <a:xfrm>
              <a:off x="5676550" y="252137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D2B53702-8447-7B4E-AB18-5CB36FDAFB5C}"/>
                </a:ext>
              </a:extLst>
            </p:cNvPr>
            <p:cNvSpPr/>
            <p:nvPr/>
          </p:nvSpPr>
          <p:spPr>
            <a:xfrm>
              <a:off x="6265354" y="299673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79" name="Oval 178">
              <a:extLst>
                <a:ext uri="{FF2B5EF4-FFF2-40B4-BE49-F238E27FC236}">
                  <a16:creationId xmlns:a16="http://schemas.microsoft.com/office/drawing/2014/main" id="{5E2700F6-8D6E-F84A-B786-446562097C1E}"/>
                </a:ext>
              </a:extLst>
            </p:cNvPr>
            <p:cNvSpPr/>
            <p:nvPr/>
          </p:nvSpPr>
          <p:spPr>
            <a:xfrm>
              <a:off x="6536909" y="223978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80" name="Straight Arrow Connector 179">
              <a:extLst>
                <a:ext uri="{FF2B5EF4-FFF2-40B4-BE49-F238E27FC236}">
                  <a16:creationId xmlns:a16="http://schemas.microsoft.com/office/drawing/2014/main" id="{A9B21953-AB32-E044-B518-7475EBD78F91}"/>
                </a:ext>
              </a:extLst>
            </p:cNvPr>
            <p:cNvCxnSpPr/>
            <p:nvPr/>
          </p:nvCxnSpPr>
          <p:spPr>
            <a:xfrm flipH="1" flipV="1">
              <a:off x="6053936" y="2858960"/>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9D697F5-A30F-7A44-B377-B29B2657F893}"/>
                </a:ext>
              </a:extLst>
            </p:cNvPr>
            <p:cNvCxnSpPr/>
            <p:nvPr/>
          </p:nvCxnSpPr>
          <p:spPr>
            <a:xfrm flipH="1" flipV="1">
              <a:off x="6273522" y="2464490"/>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558ED38-AF46-2F40-9244-262B674BA508}"/>
                </a:ext>
              </a:extLst>
            </p:cNvPr>
            <p:cNvCxnSpPr>
              <a:stCxn id="187" idx="7"/>
            </p:cNvCxnSpPr>
            <p:nvPr/>
          </p:nvCxnSpPr>
          <p:spPr>
            <a:xfrm flipV="1">
              <a:off x="7178592" y="2720631"/>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054DF66-1F1D-8F44-82FA-3E575A677987}"/>
                </a:ext>
              </a:extLst>
            </p:cNvPr>
            <p:cNvCxnSpPr>
              <a:stCxn id="144" idx="3"/>
            </p:cNvCxnSpPr>
            <p:nvPr/>
          </p:nvCxnSpPr>
          <p:spPr>
            <a:xfrm flipH="1">
              <a:off x="6765849" y="2446245"/>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AD206F6D-E0AF-4046-9B53-5BCD7A0691CC}"/>
                </a:ext>
              </a:extLst>
            </p:cNvPr>
            <p:cNvCxnSpPr/>
            <p:nvPr/>
          </p:nvCxnSpPr>
          <p:spPr>
            <a:xfrm flipV="1">
              <a:off x="6478952" y="2823296"/>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9C51ABD-ED5D-624A-97BC-3F67A02A177F}"/>
                </a:ext>
              </a:extLst>
            </p:cNvPr>
            <p:cNvCxnSpPr>
              <a:stCxn id="144" idx="2"/>
            </p:cNvCxnSpPr>
            <p:nvPr/>
          </p:nvCxnSpPr>
          <p:spPr>
            <a:xfrm flipH="1">
              <a:off x="6750511" y="2369164"/>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5FFCC6-DBF7-B946-B8F3-D676F173B6CA}"/>
                </a:ext>
              </a:extLst>
            </p:cNvPr>
            <p:cNvCxnSpPr>
              <a:endCxn id="187" idx="2"/>
            </p:cNvCxnSpPr>
            <p:nvPr/>
          </p:nvCxnSpPr>
          <p:spPr>
            <a:xfrm>
              <a:off x="6515602" y="3105739"/>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540A7E3E-29F3-D845-B21B-36A6F8168CC1}"/>
                </a:ext>
              </a:extLst>
            </p:cNvPr>
            <p:cNvSpPr/>
            <p:nvPr/>
          </p:nvSpPr>
          <p:spPr>
            <a:xfrm>
              <a:off x="6964994" y="312067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188" name="Oval 187">
              <a:extLst>
                <a:ext uri="{FF2B5EF4-FFF2-40B4-BE49-F238E27FC236}">
                  <a16:creationId xmlns:a16="http://schemas.microsoft.com/office/drawing/2014/main" id="{CD28F8EB-A19F-AA4A-8E4A-FC3E1D64DC78}"/>
                </a:ext>
              </a:extLst>
            </p:cNvPr>
            <p:cNvSpPr/>
            <p:nvPr/>
          </p:nvSpPr>
          <p:spPr>
            <a:xfrm>
              <a:off x="7535999" y="30803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89" name="Straight Arrow Connector 188">
              <a:extLst>
                <a:ext uri="{FF2B5EF4-FFF2-40B4-BE49-F238E27FC236}">
                  <a16:creationId xmlns:a16="http://schemas.microsoft.com/office/drawing/2014/main" id="{DE8D8DBC-4092-2D4E-B3CD-BAB227D64B37}"/>
                </a:ext>
              </a:extLst>
            </p:cNvPr>
            <p:cNvCxnSpPr>
              <a:stCxn id="188" idx="0"/>
              <a:endCxn id="145" idx="4"/>
            </p:cNvCxnSpPr>
            <p:nvPr/>
          </p:nvCxnSpPr>
          <p:spPr>
            <a:xfrm flipV="1">
              <a:off x="7661123" y="2815760"/>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Oval 189">
              <a:extLst>
                <a:ext uri="{FF2B5EF4-FFF2-40B4-BE49-F238E27FC236}">
                  <a16:creationId xmlns:a16="http://schemas.microsoft.com/office/drawing/2014/main" id="{2ED72ADC-08A9-DF42-B0DF-C6FD12E6539D}"/>
                </a:ext>
              </a:extLst>
            </p:cNvPr>
            <p:cNvSpPr/>
            <p:nvPr/>
          </p:nvSpPr>
          <p:spPr>
            <a:xfrm>
              <a:off x="7267955" y="1805779"/>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91" name="Straight Arrow Connector 190">
              <a:extLst>
                <a:ext uri="{FF2B5EF4-FFF2-40B4-BE49-F238E27FC236}">
                  <a16:creationId xmlns:a16="http://schemas.microsoft.com/office/drawing/2014/main" id="{41446019-7922-5641-B55D-EDF7EF5A0376}"/>
                </a:ext>
              </a:extLst>
            </p:cNvPr>
            <p:cNvCxnSpPr/>
            <p:nvPr/>
          </p:nvCxnSpPr>
          <p:spPr>
            <a:xfrm>
              <a:off x="7487769" y="1987433"/>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0C708651-0C66-D140-A894-373783D430A1}"/>
                </a:ext>
              </a:extLst>
            </p:cNvPr>
            <p:cNvSpPr/>
            <p:nvPr/>
          </p:nvSpPr>
          <p:spPr>
            <a:xfrm>
              <a:off x="7782553" y="178351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93" name="Straight Arrow Connector 192">
              <a:extLst>
                <a:ext uri="{FF2B5EF4-FFF2-40B4-BE49-F238E27FC236}">
                  <a16:creationId xmlns:a16="http://schemas.microsoft.com/office/drawing/2014/main" id="{61FCBD5F-994F-7149-8907-F43CFFE7AD65}"/>
                </a:ext>
              </a:extLst>
            </p:cNvPr>
            <p:cNvCxnSpPr>
              <a:stCxn id="192" idx="4"/>
              <a:endCxn id="142" idx="0"/>
            </p:cNvCxnSpPr>
            <p:nvPr/>
          </p:nvCxnSpPr>
          <p:spPr>
            <a:xfrm flipH="1">
              <a:off x="7901575" y="2001530"/>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4E5029D2-F096-C24B-83AE-899292C003B5}"/>
                </a:ext>
              </a:extLst>
            </p:cNvPr>
            <p:cNvSpPr/>
            <p:nvPr/>
          </p:nvSpPr>
          <p:spPr>
            <a:xfrm>
              <a:off x="8169577" y="18115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95" name="Straight Arrow Connector 194">
              <a:extLst>
                <a:ext uri="{FF2B5EF4-FFF2-40B4-BE49-F238E27FC236}">
                  <a16:creationId xmlns:a16="http://schemas.microsoft.com/office/drawing/2014/main" id="{FF39C1C0-C6B8-FE4C-9D45-04DE850A0C25}"/>
                </a:ext>
              </a:extLst>
            </p:cNvPr>
            <p:cNvCxnSpPr>
              <a:stCxn id="194" idx="3"/>
              <a:endCxn id="142" idx="7"/>
            </p:cNvCxnSpPr>
            <p:nvPr/>
          </p:nvCxnSpPr>
          <p:spPr>
            <a:xfrm flipH="1">
              <a:off x="7990051" y="1997675"/>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8F4ADF51-5489-9B4C-87D4-F5E9C444B62C}"/>
                </a:ext>
              </a:extLst>
            </p:cNvPr>
            <p:cNvSpPr/>
            <p:nvPr/>
          </p:nvSpPr>
          <p:spPr>
            <a:xfrm>
              <a:off x="8947507" y="202960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197" name="Straight Arrow Connector 196">
              <a:extLst>
                <a:ext uri="{FF2B5EF4-FFF2-40B4-BE49-F238E27FC236}">
                  <a16:creationId xmlns:a16="http://schemas.microsoft.com/office/drawing/2014/main" id="{2043A0F8-B340-E345-B614-16DF68EF7D84}"/>
                </a:ext>
              </a:extLst>
            </p:cNvPr>
            <p:cNvCxnSpPr>
              <a:stCxn id="196" idx="6"/>
              <a:endCxn id="154" idx="2"/>
            </p:cNvCxnSpPr>
            <p:nvPr/>
          </p:nvCxnSpPr>
          <p:spPr>
            <a:xfrm flipV="1">
              <a:off x="9197756" y="2130502"/>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6FEB061D-44D9-444C-89FF-0AFF2A1A6054}"/>
              </a:ext>
            </a:extLst>
          </p:cNvPr>
          <p:cNvGrpSpPr/>
          <p:nvPr/>
        </p:nvGrpSpPr>
        <p:grpSpPr>
          <a:xfrm rot="10800000">
            <a:off x="8005639" y="4468101"/>
            <a:ext cx="4998079" cy="1915783"/>
            <a:chOff x="5462950" y="1783512"/>
            <a:chExt cx="4746904" cy="1555183"/>
          </a:xfrm>
        </p:grpSpPr>
        <p:sp>
          <p:nvSpPr>
            <p:cNvPr id="200" name="Oval 199">
              <a:extLst>
                <a:ext uri="{FF2B5EF4-FFF2-40B4-BE49-F238E27FC236}">
                  <a16:creationId xmlns:a16="http://schemas.microsoft.com/office/drawing/2014/main" id="{F073B7CF-68C9-E046-BADA-849769D17A41}"/>
                </a:ext>
              </a:extLst>
            </p:cNvPr>
            <p:cNvSpPr/>
            <p:nvPr/>
          </p:nvSpPr>
          <p:spPr>
            <a:xfrm>
              <a:off x="8232129" y="256207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01" name="Oval 200">
              <a:extLst>
                <a:ext uri="{FF2B5EF4-FFF2-40B4-BE49-F238E27FC236}">
                  <a16:creationId xmlns:a16="http://schemas.microsoft.com/office/drawing/2014/main" id="{C17DC664-1C3F-AF44-BBE7-0D1CE50561EC}"/>
                </a:ext>
              </a:extLst>
            </p:cNvPr>
            <p:cNvSpPr/>
            <p:nvPr/>
          </p:nvSpPr>
          <p:spPr>
            <a:xfrm>
              <a:off x="8704549" y="241418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02" name="Oval 201">
              <a:extLst>
                <a:ext uri="{FF2B5EF4-FFF2-40B4-BE49-F238E27FC236}">
                  <a16:creationId xmlns:a16="http://schemas.microsoft.com/office/drawing/2014/main" id="{D1520266-06F7-B047-B663-431EC7719587}"/>
                </a:ext>
              </a:extLst>
            </p:cNvPr>
            <p:cNvSpPr/>
            <p:nvPr/>
          </p:nvSpPr>
          <p:spPr>
            <a:xfrm>
              <a:off x="7776452" y="2203273"/>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03" name="Straight Arrow Connector 202">
              <a:extLst>
                <a:ext uri="{FF2B5EF4-FFF2-40B4-BE49-F238E27FC236}">
                  <a16:creationId xmlns:a16="http://schemas.microsoft.com/office/drawing/2014/main" id="{DF691B28-0E15-2A4E-9C10-D1A618AB0ABF}"/>
                </a:ext>
              </a:extLst>
            </p:cNvPr>
            <p:cNvCxnSpPr>
              <a:stCxn id="209" idx="2"/>
              <a:endCxn id="202" idx="6"/>
            </p:cNvCxnSpPr>
            <p:nvPr/>
          </p:nvCxnSpPr>
          <p:spPr>
            <a:xfrm flipH="1">
              <a:off x="8026699" y="2273668"/>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457CAD9F-77E4-DD49-AF6C-A5DF79DC0275}"/>
                </a:ext>
              </a:extLst>
            </p:cNvPr>
            <p:cNvSpPr/>
            <p:nvPr/>
          </p:nvSpPr>
          <p:spPr>
            <a:xfrm>
              <a:off x="7179479" y="226015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05" name="Oval 204">
              <a:extLst>
                <a:ext uri="{FF2B5EF4-FFF2-40B4-BE49-F238E27FC236}">
                  <a16:creationId xmlns:a16="http://schemas.microsoft.com/office/drawing/2014/main" id="{F618A613-1E2F-CC4B-BC85-2A29FC64D72B}"/>
                </a:ext>
              </a:extLst>
            </p:cNvPr>
            <p:cNvSpPr/>
            <p:nvPr/>
          </p:nvSpPr>
          <p:spPr>
            <a:xfrm>
              <a:off x="7556866" y="259774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06" name="Straight Arrow Connector 205">
              <a:extLst>
                <a:ext uri="{FF2B5EF4-FFF2-40B4-BE49-F238E27FC236}">
                  <a16:creationId xmlns:a16="http://schemas.microsoft.com/office/drawing/2014/main" id="{7D7C9DD7-4FB5-E646-880D-107DE572676C}"/>
                </a:ext>
              </a:extLst>
            </p:cNvPr>
            <p:cNvCxnSpPr>
              <a:stCxn id="204" idx="6"/>
              <a:endCxn id="202" idx="2"/>
            </p:cNvCxnSpPr>
            <p:nvPr/>
          </p:nvCxnSpPr>
          <p:spPr>
            <a:xfrm flipV="1">
              <a:off x="7429725" y="2312283"/>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4492F0B2-8C52-1041-801A-31734D97B501}"/>
                </a:ext>
              </a:extLst>
            </p:cNvPr>
            <p:cNvCxnSpPr>
              <a:stCxn id="204" idx="5"/>
              <a:endCxn id="205" idx="1"/>
            </p:cNvCxnSpPr>
            <p:nvPr/>
          </p:nvCxnSpPr>
          <p:spPr>
            <a:xfrm>
              <a:off x="7393078" y="2446246"/>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8" name="Oval 207">
              <a:extLst>
                <a:ext uri="{FF2B5EF4-FFF2-40B4-BE49-F238E27FC236}">
                  <a16:creationId xmlns:a16="http://schemas.microsoft.com/office/drawing/2014/main" id="{860ECBDE-81DE-FC40-BEEC-DE9CE5C43B91}"/>
                </a:ext>
              </a:extLst>
            </p:cNvPr>
            <p:cNvSpPr/>
            <p:nvPr/>
          </p:nvSpPr>
          <p:spPr>
            <a:xfrm>
              <a:off x="7981882" y="2921602"/>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09" name="Oval 208">
              <a:extLst>
                <a:ext uri="{FF2B5EF4-FFF2-40B4-BE49-F238E27FC236}">
                  <a16:creationId xmlns:a16="http://schemas.microsoft.com/office/drawing/2014/main" id="{72835FC1-35BF-394A-9AF8-CB1CD0971414}"/>
                </a:ext>
              </a:extLst>
            </p:cNvPr>
            <p:cNvSpPr/>
            <p:nvPr/>
          </p:nvSpPr>
          <p:spPr>
            <a:xfrm>
              <a:off x="8253438" y="216465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10" name="Straight Arrow Connector 209">
              <a:extLst>
                <a:ext uri="{FF2B5EF4-FFF2-40B4-BE49-F238E27FC236}">
                  <a16:creationId xmlns:a16="http://schemas.microsoft.com/office/drawing/2014/main" id="{31F97B34-31EA-1F4F-9AD8-02C2D32350F3}"/>
                </a:ext>
              </a:extLst>
            </p:cNvPr>
            <p:cNvCxnSpPr>
              <a:stCxn id="208" idx="1"/>
              <a:endCxn id="205" idx="5"/>
            </p:cNvCxnSpPr>
            <p:nvPr/>
          </p:nvCxnSpPr>
          <p:spPr>
            <a:xfrm flipH="1" flipV="1">
              <a:off x="7770465" y="2783833"/>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C9D1473C-0FE9-654A-A42D-94B2541D9630}"/>
                </a:ext>
              </a:extLst>
            </p:cNvPr>
            <p:cNvCxnSpPr>
              <a:stCxn id="200" idx="1"/>
              <a:endCxn id="202" idx="5"/>
            </p:cNvCxnSpPr>
            <p:nvPr/>
          </p:nvCxnSpPr>
          <p:spPr>
            <a:xfrm flipH="1" flipV="1">
              <a:off x="7990050" y="2389363"/>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D06E2F05-C2CF-5E4C-BF5B-0EE5A31BE739}"/>
                </a:ext>
              </a:extLst>
            </p:cNvPr>
            <p:cNvSpPr/>
            <p:nvPr/>
          </p:nvSpPr>
          <p:spPr>
            <a:xfrm>
              <a:off x="8660695" y="30300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13" name="Straight Arrow Connector 212">
              <a:extLst>
                <a:ext uri="{FF2B5EF4-FFF2-40B4-BE49-F238E27FC236}">
                  <a16:creationId xmlns:a16="http://schemas.microsoft.com/office/drawing/2014/main" id="{ABE6813F-C585-4149-9A4B-5657AC372D78}"/>
                </a:ext>
              </a:extLst>
            </p:cNvPr>
            <p:cNvCxnSpPr>
              <a:stCxn id="200" idx="4"/>
              <a:endCxn id="212" idx="1"/>
            </p:cNvCxnSpPr>
            <p:nvPr/>
          </p:nvCxnSpPr>
          <p:spPr>
            <a:xfrm>
              <a:off x="8357253" y="2780096"/>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4" name="Oval 213">
              <a:extLst>
                <a:ext uri="{FF2B5EF4-FFF2-40B4-BE49-F238E27FC236}">
                  <a16:creationId xmlns:a16="http://schemas.microsoft.com/office/drawing/2014/main" id="{A71DFB29-1A3C-5E48-B594-7118339FCF80}"/>
                </a:ext>
              </a:extLst>
            </p:cNvPr>
            <p:cNvSpPr/>
            <p:nvPr/>
          </p:nvSpPr>
          <p:spPr>
            <a:xfrm>
              <a:off x="9626937" y="2021493"/>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15" name="Oval 214">
              <a:extLst>
                <a:ext uri="{FF2B5EF4-FFF2-40B4-BE49-F238E27FC236}">
                  <a16:creationId xmlns:a16="http://schemas.microsoft.com/office/drawing/2014/main" id="{59FA4795-A9E3-E14F-99CF-F1ADB99F1324}"/>
                </a:ext>
              </a:extLst>
            </p:cNvPr>
            <p:cNvSpPr/>
            <p:nvPr/>
          </p:nvSpPr>
          <p:spPr>
            <a:xfrm>
              <a:off x="9959607" y="2561544"/>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16" name="Straight Arrow Connector 215">
              <a:extLst>
                <a:ext uri="{FF2B5EF4-FFF2-40B4-BE49-F238E27FC236}">
                  <a16:creationId xmlns:a16="http://schemas.microsoft.com/office/drawing/2014/main" id="{E56537CE-AEC6-FE4E-AF7C-FE7140FF2945}"/>
                </a:ext>
              </a:extLst>
            </p:cNvPr>
            <p:cNvCxnSpPr>
              <a:stCxn id="214" idx="5"/>
            </p:cNvCxnSpPr>
            <p:nvPr/>
          </p:nvCxnSpPr>
          <p:spPr>
            <a:xfrm>
              <a:off x="9840537" y="2207583"/>
              <a:ext cx="160855" cy="401212"/>
            </a:xfrm>
            <a:prstGeom prst="straightConnector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217" name="Oval 216">
              <a:extLst>
                <a:ext uri="{FF2B5EF4-FFF2-40B4-BE49-F238E27FC236}">
                  <a16:creationId xmlns:a16="http://schemas.microsoft.com/office/drawing/2014/main" id="{9DDC7F67-4CC6-8946-AE4E-E93281A92044}"/>
                </a:ext>
              </a:extLst>
            </p:cNvPr>
            <p:cNvSpPr/>
            <p:nvPr/>
          </p:nvSpPr>
          <p:spPr>
            <a:xfrm>
              <a:off x="9151899" y="248618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18" name="Oval 217">
              <a:extLst>
                <a:ext uri="{FF2B5EF4-FFF2-40B4-BE49-F238E27FC236}">
                  <a16:creationId xmlns:a16="http://schemas.microsoft.com/office/drawing/2014/main" id="{F11E585E-F48D-CE4C-8FF1-985E497170AA}"/>
                </a:ext>
              </a:extLst>
            </p:cNvPr>
            <p:cNvSpPr/>
            <p:nvPr/>
          </p:nvSpPr>
          <p:spPr>
            <a:xfrm>
              <a:off x="9339508" y="29299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19" name="Straight Arrow Connector 218">
              <a:extLst>
                <a:ext uri="{FF2B5EF4-FFF2-40B4-BE49-F238E27FC236}">
                  <a16:creationId xmlns:a16="http://schemas.microsoft.com/office/drawing/2014/main" id="{7843F558-1753-EC44-AE47-AE8A77A165C8}"/>
                </a:ext>
              </a:extLst>
            </p:cNvPr>
            <p:cNvCxnSpPr/>
            <p:nvPr/>
          </p:nvCxnSpPr>
          <p:spPr>
            <a:xfrm>
              <a:off x="9402146" y="259519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D6AC056-D67C-6F40-BA8E-947CB9F09200}"/>
                </a:ext>
              </a:extLst>
            </p:cNvPr>
            <p:cNvCxnSpPr/>
            <p:nvPr/>
          </p:nvCxnSpPr>
          <p:spPr>
            <a:xfrm>
              <a:off x="9365497" y="2672278"/>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Oval 220">
              <a:extLst>
                <a:ext uri="{FF2B5EF4-FFF2-40B4-BE49-F238E27FC236}">
                  <a16:creationId xmlns:a16="http://schemas.microsoft.com/office/drawing/2014/main" id="{9063765A-101E-2047-BABC-F630A333D0B7}"/>
                </a:ext>
              </a:extLst>
            </p:cNvPr>
            <p:cNvSpPr/>
            <p:nvPr/>
          </p:nvSpPr>
          <p:spPr>
            <a:xfrm>
              <a:off x="9923726" y="303898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22" name="Straight Arrow Connector 221">
              <a:extLst>
                <a:ext uri="{FF2B5EF4-FFF2-40B4-BE49-F238E27FC236}">
                  <a16:creationId xmlns:a16="http://schemas.microsoft.com/office/drawing/2014/main" id="{65B66269-B047-3F47-A03D-00E483EF9B8E}"/>
                </a:ext>
              </a:extLst>
            </p:cNvPr>
            <p:cNvCxnSpPr/>
            <p:nvPr/>
          </p:nvCxnSpPr>
          <p:spPr>
            <a:xfrm flipV="1">
              <a:off x="10048851" y="277956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B84B814-D796-DC48-BEB4-502782188E8E}"/>
                </a:ext>
              </a:extLst>
            </p:cNvPr>
            <p:cNvCxnSpPr>
              <a:stCxn id="201" idx="2"/>
              <a:endCxn id="200" idx="6"/>
            </p:cNvCxnSpPr>
            <p:nvPr/>
          </p:nvCxnSpPr>
          <p:spPr>
            <a:xfrm flipH="1">
              <a:off x="8482378" y="2523189"/>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C619783B-BD57-2D4B-BD74-2351CCAE3706}"/>
                </a:ext>
              </a:extLst>
            </p:cNvPr>
            <p:cNvCxnSpPr>
              <a:stCxn id="208" idx="7"/>
              <a:endCxn id="200" idx="3"/>
            </p:cNvCxnSpPr>
            <p:nvPr/>
          </p:nvCxnSpPr>
          <p:spPr>
            <a:xfrm flipV="1">
              <a:off x="8195480" y="2748169"/>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F6634E49-7940-7A46-A831-E69DDF399173}"/>
                </a:ext>
              </a:extLst>
            </p:cNvPr>
            <p:cNvCxnSpPr>
              <a:stCxn id="201" idx="1"/>
              <a:endCxn id="209" idx="5"/>
            </p:cNvCxnSpPr>
            <p:nvPr/>
          </p:nvCxnSpPr>
          <p:spPr>
            <a:xfrm flipH="1" flipV="1">
              <a:off x="8467039" y="2350749"/>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EC0ACF76-C640-9B40-8F97-80DCD8C66C28}"/>
                </a:ext>
              </a:extLst>
            </p:cNvPr>
            <p:cNvCxnSpPr>
              <a:stCxn id="256" idx="2"/>
              <a:endCxn id="209" idx="6"/>
            </p:cNvCxnSpPr>
            <p:nvPr/>
          </p:nvCxnSpPr>
          <p:spPr>
            <a:xfrm flipH="1">
              <a:off x="8503684" y="2138612"/>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EEB0A6B-4E52-BB4E-BE01-1BD76BB1621A}"/>
                </a:ext>
              </a:extLst>
            </p:cNvPr>
            <p:cNvCxnSpPr>
              <a:stCxn id="208" idx="6"/>
              <a:endCxn id="212" idx="2"/>
            </p:cNvCxnSpPr>
            <p:nvPr/>
          </p:nvCxnSpPr>
          <p:spPr>
            <a:xfrm>
              <a:off x="8232129" y="3030612"/>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87FE3B22-9447-A846-8846-2362FCAB8F62}"/>
                </a:ext>
              </a:extLst>
            </p:cNvPr>
            <p:cNvCxnSpPr>
              <a:stCxn id="201" idx="6"/>
              <a:endCxn id="217" idx="2"/>
            </p:cNvCxnSpPr>
            <p:nvPr/>
          </p:nvCxnSpPr>
          <p:spPr>
            <a:xfrm>
              <a:off x="8954795" y="2523190"/>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DBF2810B-9711-864D-8CDF-2B162F306D4C}"/>
                </a:ext>
              </a:extLst>
            </p:cNvPr>
            <p:cNvCxnSpPr>
              <a:stCxn id="212" idx="6"/>
              <a:endCxn id="218" idx="2"/>
            </p:cNvCxnSpPr>
            <p:nvPr/>
          </p:nvCxnSpPr>
          <p:spPr>
            <a:xfrm flipV="1">
              <a:off x="8910942" y="3038988"/>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98EA960B-CD45-5143-AAE2-11263F7AE419}"/>
                </a:ext>
              </a:extLst>
            </p:cNvPr>
            <p:cNvCxnSpPr>
              <a:stCxn id="221" idx="2"/>
              <a:endCxn id="218" idx="6"/>
            </p:cNvCxnSpPr>
            <p:nvPr/>
          </p:nvCxnSpPr>
          <p:spPr>
            <a:xfrm flipH="1" flipV="1">
              <a:off x="9589755" y="303898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5F23458-CE3D-7246-ACF7-A7588B2180B2}"/>
                </a:ext>
              </a:extLst>
            </p:cNvPr>
            <p:cNvSpPr/>
            <p:nvPr/>
          </p:nvSpPr>
          <p:spPr>
            <a:xfrm>
              <a:off x="6515601" y="2637205"/>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32" name="Oval 231">
              <a:extLst>
                <a:ext uri="{FF2B5EF4-FFF2-40B4-BE49-F238E27FC236}">
                  <a16:creationId xmlns:a16="http://schemas.microsoft.com/office/drawing/2014/main" id="{27127220-ABD6-914A-B892-3D8436DA4965}"/>
                </a:ext>
              </a:extLst>
            </p:cNvPr>
            <p:cNvSpPr/>
            <p:nvPr/>
          </p:nvSpPr>
          <p:spPr>
            <a:xfrm>
              <a:off x="6059923" y="2278401"/>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33" name="Straight Arrow Connector 232">
              <a:extLst>
                <a:ext uri="{FF2B5EF4-FFF2-40B4-BE49-F238E27FC236}">
                  <a16:creationId xmlns:a16="http://schemas.microsoft.com/office/drawing/2014/main" id="{FCDB93E1-830F-C44E-A969-9F7B8CCB49F3}"/>
                </a:ext>
              </a:extLst>
            </p:cNvPr>
            <p:cNvCxnSpPr/>
            <p:nvPr/>
          </p:nvCxnSpPr>
          <p:spPr>
            <a:xfrm flipH="1">
              <a:off x="6310170" y="234879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79075E0A-5CB6-854F-AA0C-DEAB1AC8E8E1}"/>
                </a:ext>
              </a:extLst>
            </p:cNvPr>
            <p:cNvSpPr/>
            <p:nvPr/>
          </p:nvSpPr>
          <p:spPr>
            <a:xfrm>
              <a:off x="5462950" y="233528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35" name="Oval 234">
              <a:extLst>
                <a:ext uri="{FF2B5EF4-FFF2-40B4-BE49-F238E27FC236}">
                  <a16:creationId xmlns:a16="http://schemas.microsoft.com/office/drawing/2014/main" id="{E2963942-6142-5346-9C28-CCC283452EA8}"/>
                </a:ext>
              </a:extLst>
            </p:cNvPr>
            <p:cNvSpPr/>
            <p:nvPr/>
          </p:nvSpPr>
          <p:spPr>
            <a:xfrm>
              <a:off x="5840337" y="2672869"/>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36" name="Straight Arrow Connector 235">
              <a:extLst>
                <a:ext uri="{FF2B5EF4-FFF2-40B4-BE49-F238E27FC236}">
                  <a16:creationId xmlns:a16="http://schemas.microsoft.com/office/drawing/2014/main" id="{79CBCAF9-1FB9-6E4C-A073-3AA8D76C3C5A}"/>
                </a:ext>
              </a:extLst>
            </p:cNvPr>
            <p:cNvCxnSpPr/>
            <p:nvPr/>
          </p:nvCxnSpPr>
          <p:spPr>
            <a:xfrm flipV="1">
              <a:off x="5713196" y="2387410"/>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6B7D5C27-2D55-C547-A117-E1C6BC3C810D}"/>
                </a:ext>
              </a:extLst>
            </p:cNvPr>
            <p:cNvCxnSpPr/>
            <p:nvPr/>
          </p:nvCxnSpPr>
          <p:spPr>
            <a:xfrm>
              <a:off x="5676550" y="252137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566DE68D-D501-0647-890A-EC296C4F5846}"/>
                </a:ext>
              </a:extLst>
            </p:cNvPr>
            <p:cNvSpPr/>
            <p:nvPr/>
          </p:nvSpPr>
          <p:spPr>
            <a:xfrm>
              <a:off x="6265354" y="299673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39" name="Oval 238">
              <a:extLst>
                <a:ext uri="{FF2B5EF4-FFF2-40B4-BE49-F238E27FC236}">
                  <a16:creationId xmlns:a16="http://schemas.microsoft.com/office/drawing/2014/main" id="{B27C0AE6-C55D-3848-BD95-DFE6268D846D}"/>
                </a:ext>
              </a:extLst>
            </p:cNvPr>
            <p:cNvSpPr/>
            <p:nvPr/>
          </p:nvSpPr>
          <p:spPr>
            <a:xfrm>
              <a:off x="6536909" y="223978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40" name="Straight Arrow Connector 239">
              <a:extLst>
                <a:ext uri="{FF2B5EF4-FFF2-40B4-BE49-F238E27FC236}">
                  <a16:creationId xmlns:a16="http://schemas.microsoft.com/office/drawing/2014/main" id="{D39E592B-BF3C-3A49-A008-15973347F55D}"/>
                </a:ext>
              </a:extLst>
            </p:cNvPr>
            <p:cNvCxnSpPr/>
            <p:nvPr/>
          </p:nvCxnSpPr>
          <p:spPr>
            <a:xfrm flipH="1" flipV="1">
              <a:off x="6053936" y="2858960"/>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95962A-8D78-D140-9A62-E86F488610EC}"/>
                </a:ext>
              </a:extLst>
            </p:cNvPr>
            <p:cNvCxnSpPr/>
            <p:nvPr/>
          </p:nvCxnSpPr>
          <p:spPr>
            <a:xfrm flipH="1" flipV="1">
              <a:off x="6273522" y="2464490"/>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8324B07A-4F77-B948-AB4A-723CA420D7A6}"/>
                </a:ext>
              </a:extLst>
            </p:cNvPr>
            <p:cNvCxnSpPr>
              <a:stCxn id="247" idx="7"/>
            </p:cNvCxnSpPr>
            <p:nvPr/>
          </p:nvCxnSpPr>
          <p:spPr>
            <a:xfrm flipV="1">
              <a:off x="7178592" y="2720631"/>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3FF5AF14-90DF-0F4E-88D0-212FC76343A3}"/>
                </a:ext>
              </a:extLst>
            </p:cNvPr>
            <p:cNvCxnSpPr>
              <a:stCxn id="204" idx="3"/>
            </p:cNvCxnSpPr>
            <p:nvPr/>
          </p:nvCxnSpPr>
          <p:spPr>
            <a:xfrm flipH="1">
              <a:off x="6765849" y="2446245"/>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E33D1C6-5E19-784C-B37B-122C730DE4BE}"/>
                </a:ext>
              </a:extLst>
            </p:cNvPr>
            <p:cNvCxnSpPr/>
            <p:nvPr/>
          </p:nvCxnSpPr>
          <p:spPr>
            <a:xfrm flipV="1">
              <a:off x="6478952" y="2823296"/>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7553D87-AB8C-F34C-A079-CCC4E0E65A58}"/>
                </a:ext>
              </a:extLst>
            </p:cNvPr>
            <p:cNvCxnSpPr>
              <a:stCxn id="204" idx="2"/>
            </p:cNvCxnSpPr>
            <p:nvPr/>
          </p:nvCxnSpPr>
          <p:spPr>
            <a:xfrm flipH="1">
              <a:off x="6750511" y="2369164"/>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F9975C98-0D9B-E544-A0A7-B3DC2460168E}"/>
                </a:ext>
              </a:extLst>
            </p:cNvPr>
            <p:cNvCxnSpPr>
              <a:endCxn id="247" idx="2"/>
            </p:cNvCxnSpPr>
            <p:nvPr/>
          </p:nvCxnSpPr>
          <p:spPr>
            <a:xfrm>
              <a:off x="6515602" y="3105739"/>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a:extLst>
                <a:ext uri="{FF2B5EF4-FFF2-40B4-BE49-F238E27FC236}">
                  <a16:creationId xmlns:a16="http://schemas.microsoft.com/office/drawing/2014/main" id="{D8223655-0ED2-FF49-9357-B137F8643733}"/>
                </a:ext>
              </a:extLst>
            </p:cNvPr>
            <p:cNvSpPr/>
            <p:nvPr/>
          </p:nvSpPr>
          <p:spPr>
            <a:xfrm>
              <a:off x="6964994" y="312067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48" name="Oval 247">
              <a:extLst>
                <a:ext uri="{FF2B5EF4-FFF2-40B4-BE49-F238E27FC236}">
                  <a16:creationId xmlns:a16="http://schemas.microsoft.com/office/drawing/2014/main" id="{FBB28E8E-0BF7-7541-A7F9-5B478BBA0323}"/>
                </a:ext>
              </a:extLst>
            </p:cNvPr>
            <p:cNvSpPr/>
            <p:nvPr/>
          </p:nvSpPr>
          <p:spPr>
            <a:xfrm>
              <a:off x="7535999" y="30803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49" name="Straight Arrow Connector 248">
              <a:extLst>
                <a:ext uri="{FF2B5EF4-FFF2-40B4-BE49-F238E27FC236}">
                  <a16:creationId xmlns:a16="http://schemas.microsoft.com/office/drawing/2014/main" id="{4514EFA9-D41D-8948-82DD-41C2FF8D973B}"/>
                </a:ext>
              </a:extLst>
            </p:cNvPr>
            <p:cNvCxnSpPr>
              <a:stCxn id="248" idx="0"/>
              <a:endCxn id="205" idx="4"/>
            </p:cNvCxnSpPr>
            <p:nvPr/>
          </p:nvCxnSpPr>
          <p:spPr>
            <a:xfrm flipV="1">
              <a:off x="7661123" y="2815760"/>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0E29BB7C-C000-6447-95D1-44D9E1836527}"/>
                </a:ext>
              </a:extLst>
            </p:cNvPr>
            <p:cNvSpPr/>
            <p:nvPr/>
          </p:nvSpPr>
          <p:spPr>
            <a:xfrm>
              <a:off x="7267955" y="1805779"/>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51" name="Straight Arrow Connector 250">
              <a:extLst>
                <a:ext uri="{FF2B5EF4-FFF2-40B4-BE49-F238E27FC236}">
                  <a16:creationId xmlns:a16="http://schemas.microsoft.com/office/drawing/2014/main" id="{2118B137-3FC7-574C-B833-2991F7657E73}"/>
                </a:ext>
              </a:extLst>
            </p:cNvPr>
            <p:cNvCxnSpPr/>
            <p:nvPr/>
          </p:nvCxnSpPr>
          <p:spPr>
            <a:xfrm>
              <a:off x="7487769" y="1987433"/>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CA8225CB-43E3-7C44-852B-3A54724179E2}"/>
                </a:ext>
              </a:extLst>
            </p:cNvPr>
            <p:cNvSpPr/>
            <p:nvPr/>
          </p:nvSpPr>
          <p:spPr>
            <a:xfrm>
              <a:off x="7782553" y="178351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53" name="Straight Arrow Connector 252">
              <a:extLst>
                <a:ext uri="{FF2B5EF4-FFF2-40B4-BE49-F238E27FC236}">
                  <a16:creationId xmlns:a16="http://schemas.microsoft.com/office/drawing/2014/main" id="{B514E3CF-6420-E541-A769-59AE0A3CF0F3}"/>
                </a:ext>
              </a:extLst>
            </p:cNvPr>
            <p:cNvCxnSpPr>
              <a:stCxn id="252" idx="4"/>
              <a:endCxn id="202" idx="0"/>
            </p:cNvCxnSpPr>
            <p:nvPr/>
          </p:nvCxnSpPr>
          <p:spPr>
            <a:xfrm flipH="1">
              <a:off x="7901575" y="2001530"/>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2A7B3E4F-B34F-2F47-85C2-D3B4EC688D07}"/>
                </a:ext>
              </a:extLst>
            </p:cNvPr>
            <p:cNvSpPr/>
            <p:nvPr/>
          </p:nvSpPr>
          <p:spPr>
            <a:xfrm>
              <a:off x="8169577" y="18115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55" name="Straight Arrow Connector 254">
              <a:extLst>
                <a:ext uri="{FF2B5EF4-FFF2-40B4-BE49-F238E27FC236}">
                  <a16:creationId xmlns:a16="http://schemas.microsoft.com/office/drawing/2014/main" id="{547D4802-5136-7942-8AF7-22D3D69343B8}"/>
                </a:ext>
              </a:extLst>
            </p:cNvPr>
            <p:cNvCxnSpPr>
              <a:stCxn id="254" idx="3"/>
              <a:endCxn id="202" idx="7"/>
            </p:cNvCxnSpPr>
            <p:nvPr/>
          </p:nvCxnSpPr>
          <p:spPr>
            <a:xfrm flipH="1">
              <a:off x="7990051" y="1997675"/>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7477E05C-EEB9-024E-8B18-BA8476A9B98D}"/>
                </a:ext>
              </a:extLst>
            </p:cNvPr>
            <p:cNvSpPr/>
            <p:nvPr/>
          </p:nvSpPr>
          <p:spPr>
            <a:xfrm>
              <a:off x="8947507" y="202960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57" name="Straight Arrow Connector 256">
              <a:extLst>
                <a:ext uri="{FF2B5EF4-FFF2-40B4-BE49-F238E27FC236}">
                  <a16:creationId xmlns:a16="http://schemas.microsoft.com/office/drawing/2014/main" id="{34D65D22-6E08-574E-AED0-629EDEE21EBE}"/>
                </a:ext>
              </a:extLst>
            </p:cNvPr>
            <p:cNvCxnSpPr>
              <a:stCxn id="256" idx="6"/>
              <a:endCxn id="214" idx="2"/>
            </p:cNvCxnSpPr>
            <p:nvPr/>
          </p:nvCxnSpPr>
          <p:spPr>
            <a:xfrm flipV="1">
              <a:off x="9197756" y="2130502"/>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2F0057A2-EDF3-5241-8807-ED95A03C6F0E}"/>
              </a:ext>
            </a:extLst>
          </p:cNvPr>
          <p:cNvGrpSpPr/>
          <p:nvPr/>
        </p:nvGrpSpPr>
        <p:grpSpPr>
          <a:xfrm rot="10800000">
            <a:off x="8213743" y="6373829"/>
            <a:ext cx="4998079" cy="1915783"/>
            <a:chOff x="5462950" y="1783512"/>
            <a:chExt cx="4746904" cy="1555183"/>
          </a:xfrm>
        </p:grpSpPr>
        <p:sp>
          <p:nvSpPr>
            <p:cNvPr id="259" name="Oval 258">
              <a:extLst>
                <a:ext uri="{FF2B5EF4-FFF2-40B4-BE49-F238E27FC236}">
                  <a16:creationId xmlns:a16="http://schemas.microsoft.com/office/drawing/2014/main" id="{70DCDDC9-C75F-494A-AD54-F4E003FB0896}"/>
                </a:ext>
              </a:extLst>
            </p:cNvPr>
            <p:cNvSpPr/>
            <p:nvPr/>
          </p:nvSpPr>
          <p:spPr>
            <a:xfrm>
              <a:off x="8232129" y="256207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60" name="Oval 259">
              <a:extLst>
                <a:ext uri="{FF2B5EF4-FFF2-40B4-BE49-F238E27FC236}">
                  <a16:creationId xmlns:a16="http://schemas.microsoft.com/office/drawing/2014/main" id="{A4F5788F-6C24-2A41-96E1-6BA10D79D8D4}"/>
                </a:ext>
              </a:extLst>
            </p:cNvPr>
            <p:cNvSpPr/>
            <p:nvPr/>
          </p:nvSpPr>
          <p:spPr>
            <a:xfrm>
              <a:off x="8704549" y="241418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61" name="Oval 260">
              <a:extLst>
                <a:ext uri="{FF2B5EF4-FFF2-40B4-BE49-F238E27FC236}">
                  <a16:creationId xmlns:a16="http://schemas.microsoft.com/office/drawing/2014/main" id="{FDDFCEE2-C392-784F-AF27-E6D7214855DF}"/>
                </a:ext>
              </a:extLst>
            </p:cNvPr>
            <p:cNvSpPr/>
            <p:nvPr/>
          </p:nvSpPr>
          <p:spPr>
            <a:xfrm>
              <a:off x="7776452" y="2203273"/>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62" name="Straight Arrow Connector 261">
              <a:extLst>
                <a:ext uri="{FF2B5EF4-FFF2-40B4-BE49-F238E27FC236}">
                  <a16:creationId xmlns:a16="http://schemas.microsoft.com/office/drawing/2014/main" id="{7C972EB5-42C0-D841-BE63-39244864315A}"/>
                </a:ext>
              </a:extLst>
            </p:cNvPr>
            <p:cNvCxnSpPr>
              <a:stCxn id="268" idx="2"/>
              <a:endCxn id="261" idx="6"/>
            </p:cNvCxnSpPr>
            <p:nvPr/>
          </p:nvCxnSpPr>
          <p:spPr>
            <a:xfrm flipH="1">
              <a:off x="8026699" y="2273668"/>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9E654B38-08FE-B342-A977-EC1474158120}"/>
                </a:ext>
              </a:extLst>
            </p:cNvPr>
            <p:cNvSpPr/>
            <p:nvPr/>
          </p:nvSpPr>
          <p:spPr>
            <a:xfrm>
              <a:off x="7179479" y="2260155"/>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64" name="Oval 263">
              <a:extLst>
                <a:ext uri="{FF2B5EF4-FFF2-40B4-BE49-F238E27FC236}">
                  <a16:creationId xmlns:a16="http://schemas.microsoft.com/office/drawing/2014/main" id="{CFF5EBE7-A1B9-844A-B4E1-E26DDEFFC340}"/>
                </a:ext>
              </a:extLst>
            </p:cNvPr>
            <p:cNvSpPr/>
            <p:nvPr/>
          </p:nvSpPr>
          <p:spPr>
            <a:xfrm>
              <a:off x="7556866" y="259774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65" name="Straight Arrow Connector 264">
              <a:extLst>
                <a:ext uri="{FF2B5EF4-FFF2-40B4-BE49-F238E27FC236}">
                  <a16:creationId xmlns:a16="http://schemas.microsoft.com/office/drawing/2014/main" id="{42A07F42-9E62-6F4D-8023-3458AB82D937}"/>
                </a:ext>
              </a:extLst>
            </p:cNvPr>
            <p:cNvCxnSpPr>
              <a:stCxn id="263" idx="6"/>
              <a:endCxn id="261" idx="2"/>
            </p:cNvCxnSpPr>
            <p:nvPr/>
          </p:nvCxnSpPr>
          <p:spPr>
            <a:xfrm flipV="1">
              <a:off x="7429725" y="2312283"/>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9294E84F-6915-134C-BD1C-8283F206BF4C}"/>
                </a:ext>
              </a:extLst>
            </p:cNvPr>
            <p:cNvCxnSpPr>
              <a:stCxn id="263" idx="5"/>
              <a:endCxn id="264" idx="1"/>
            </p:cNvCxnSpPr>
            <p:nvPr/>
          </p:nvCxnSpPr>
          <p:spPr>
            <a:xfrm>
              <a:off x="7393078" y="2446246"/>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7" name="Oval 266">
              <a:extLst>
                <a:ext uri="{FF2B5EF4-FFF2-40B4-BE49-F238E27FC236}">
                  <a16:creationId xmlns:a16="http://schemas.microsoft.com/office/drawing/2014/main" id="{033293F5-C690-F447-8537-C7F02E51A6A9}"/>
                </a:ext>
              </a:extLst>
            </p:cNvPr>
            <p:cNvSpPr/>
            <p:nvPr/>
          </p:nvSpPr>
          <p:spPr>
            <a:xfrm>
              <a:off x="7981882" y="2921602"/>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68" name="Oval 267">
              <a:extLst>
                <a:ext uri="{FF2B5EF4-FFF2-40B4-BE49-F238E27FC236}">
                  <a16:creationId xmlns:a16="http://schemas.microsoft.com/office/drawing/2014/main" id="{77ADCDB7-5773-D140-9554-C45A44A86894}"/>
                </a:ext>
              </a:extLst>
            </p:cNvPr>
            <p:cNvSpPr/>
            <p:nvPr/>
          </p:nvSpPr>
          <p:spPr>
            <a:xfrm>
              <a:off x="8253438" y="216465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69" name="Straight Arrow Connector 268">
              <a:extLst>
                <a:ext uri="{FF2B5EF4-FFF2-40B4-BE49-F238E27FC236}">
                  <a16:creationId xmlns:a16="http://schemas.microsoft.com/office/drawing/2014/main" id="{EBECD9C7-5120-8241-B431-2911AE55B957}"/>
                </a:ext>
              </a:extLst>
            </p:cNvPr>
            <p:cNvCxnSpPr>
              <a:stCxn id="267" idx="1"/>
              <a:endCxn id="264" idx="5"/>
            </p:cNvCxnSpPr>
            <p:nvPr/>
          </p:nvCxnSpPr>
          <p:spPr>
            <a:xfrm flipH="1" flipV="1">
              <a:off x="7770465" y="2783833"/>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30E926-EAB9-7F41-A72A-2ACEEAF13FEC}"/>
                </a:ext>
              </a:extLst>
            </p:cNvPr>
            <p:cNvCxnSpPr>
              <a:stCxn id="259" idx="1"/>
              <a:endCxn id="261" idx="5"/>
            </p:cNvCxnSpPr>
            <p:nvPr/>
          </p:nvCxnSpPr>
          <p:spPr>
            <a:xfrm flipH="1" flipV="1">
              <a:off x="7990050" y="2389363"/>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CD4237BE-EC3C-0049-8287-0F39C15615B9}"/>
                </a:ext>
              </a:extLst>
            </p:cNvPr>
            <p:cNvSpPr/>
            <p:nvPr/>
          </p:nvSpPr>
          <p:spPr>
            <a:xfrm>
              <a:off x="8660695" y="303004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72" name="Straight Arrow Connector 271">
              <a:extLst>
                <a:ext uri="{FF2B5EF4-FFF2-40B4-BE49-F238E27FC236}">
                  <a16:creationId xmlns:a16="http://schemas.microsoft.com/office/drawing/2014/main" id="{B53E010E-D5F2-9440-ADEA-A6BE7F8F905A}"/>
                </a:ext>
              </a:extLst>
            </p:cNvPr>
            <p:cNvCxnSpPr>
              <a:stCxn id="259" idx="4"/>
              <a:endCxn id="271" idx="1"/>
            </p:cNvCxnSpPr>
            <p:nvPr/>
          </p:nvCxnSpPr>
          <p:spPr>
            <a:xfrm>
              <a:off x="8357253" y="2780096"/>
              <a:ext cx="340089" cy="281881"/>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3" name="Oval 272">
              <a:extLst>
                <a:ext uri="{FF2B5EF4-FFF2-40B4-BE49-F238E27FC236}">
                  <a16:creationId xmlns:a16="http://schemas.microsoft.com/office/drawing/2014/main" id="{7DF3A618-6468-CD46-9F7B-FC09BD17DF07}"/>
                </a:ext>
              </a:extLst>
            </p:cNvPr>
            <p:cNvSpPr/>
            <p:nvPr/>
          </p:nvSpPr>
          <p:spPr>
            <a:xfrm>
              <a:off x="9626937" y="2021493"/>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74" name="Oval 273">
              <a:extLst>
                <a:ext uri="{FF2B5EF4-FFF2-40B4-BE49-F238E27FC236}">
                  <a16:creationId xmlns:a16="http://schemas.microsoft.com/office/drawing/2014/main" id="{A2B9DA45-B5C4-C84E-AB3D-8EAE6988E24A}"/>
                </a:ext>
              </a:extLst>
            </p:cNvPr>
            <p:cNvSpPr/>
            <p:nvPr/>
          </p:nvSpPr>
          <p:spPr>
            <a:xfrm>
              <a:off x="9959607" y="2561544"/>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75" name="Straight Arrow Connector 274">
              <a:extLst>
                <a:ext uri="{FF2B5EF4-FFF2-40B4-BE49-F238E27FC236}">
                  <a16:creationId xmlns:a16="http://schemas.microsoft.com/office/drawing/2014/main" id="{8E8B0354-B556-A443-8034-9330C540DE7C}"/>
                </a:ext>
              </a:extLst>
            </p:cNvPr>
            <p:cNvCxnSpPr>
              <a:stCxn id="273" idx="5"/>
            </p:cNvCxnSpPr>
            <p:nvPr/>
          </p:nvCxnSpPr>
          <p:spPr>
            <a:xfrm>
              <a:off x="9840537" y="2207583"/>
              <a:ext cx="160855" cy="401212"/>
            </a:xfrm>
            <a:prstGeom prst="straightConnector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276" name="Oval 275">
              <a:extLst>
                <a:ext uri="{FF2B5EF4-FFF2-40B4-BE49-F238E27FC236}">
                  <a16:creationId xmlns:a16="http://schemas.microsoft.com/office/drawing/2014/main" id="{267A33A7-0B13-CE46-9901-A7CDD00D9E57}"/>
                </a:ext>
              </a:extLst>
            </p:cNvPr>
            <p:cNvSpPr/>
            <p:nvPr/>
          </p:nvSpPr>
          <p:spPr>
            <a:xfrm>
              <a:off x="9151899" y="2486187"/>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77" name="Oval 276">
              <a:extLst>
                <a:ext uri="{FF2B5EF4-FFF2-40B4-BE49-F238E27FC236}">
                  <a16:creationId xmlns:a16="http://schemas.microsoft.com/office/drawing/2014/main" id="{2BFC65B7-3267-F84D-9D33-88FD6CDB7AA9}"/>
                </a:ext>
              </a:extLst>
            </p:cNvPr>
            <p:cNvSpPr/>
            <p:nvPr/>
          </p:nvSpPr>
          <p:spPr>
            <a:xfrm>
              <a:off x="9339508" y="2929979"/>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78" name="Straight Arrow Connector 277">
              <a:extLst>
                <a:ext uri="{FF2B5EF4-FFF2-40B4-BE49-F238E27FC236}">
                  <a16:creationId xmlns:a16="http://schemas.microsoft.com/office/drawing/2014/main" id="{79F510BF-EE7B-6142-A7E2-C2B9AD246E1B}"/>
                </a:ext>
              </a:extLst>
            </p:cNvPr>
            <p:cNvCxnSpPr/>
            <p:nvPr/>
          </p:nvCxnSpPr>
          <p:spPr>
            <a:xfrm>
              <a:off x="9402146" y="2595197"/>
              <a:ext cx="557462" cy="7535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35BE746-8A2D-E240-9458-B7AB0F72B565}"/>
                </a:ext>
              </a:extLst>
            </p:cNvPr>
            <p:cNvCxnSpPr/>
            <p:nvPr/>
          </p:nvCxnSpPr>
          <p:spPr>
            <a:xfrm>
              <a:off x="9365497" y="2672278"/>
              <a:ext cx="99134" cy="25770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0" name="Oval 279">
              <a:extLst>
                <a:ext uri="{FF2B5EF4-FFF2-40B4-BE49-F238E27FC236}">
                  <a16:creationId xmlns:a16="http://schemas.microsoft.com/office/drawing/2014/main" id="{6F6AFC73-B08E-CA44-984F-4E8DC4A8FD37}"/>
                </a:ext>
              </a:extLst>
            </p:cNvPr>
            <p:cNvSpPr/>
            <p:nvPr/>
          </p:nvSpPr>
          <p:spPr>
            <a:xfrm>
              <a:off x="9923726" y="3038987"/>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81" name="Straight Arrow Connector 280">
              <a:extLst>
                <a:ext uri="{FF2B5EF4-FFF2-40B4-BE49-F238E27FC236}">
                  <a16:creationId xmlns:a16="http://schemas.microsoft.com/office/drawing/2014/main" id="{7BD27268-6719-0745-835B-021E9A1F8961}"/>
                </a:ext>
              </a:extLst>
            </p:cNvPr>
            <p:cNvCxnSpPr/>
            <p:nvPr/>
          </p:nvCxnSpPr>
          <p:spPr>
            <a:xfrm flipV="1">
              <a:off x="10048851" y="2779561"/>
              <a:ext cx="35881" cy="25942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Straight Arrow Connector 281">
              <a:extLst>
                <a:ext uri="{FF2B5EF4-FFF2-40B4-BE49-F238E27FC236}">
                  <a16:creationId xmlns:a16="http://schemas.microsoft.com/office/drawing/2014/main" id="{88E40150-37D6-3649-8A52-B8E355C91185}"/>
                </a:ext>
              </a:extLst>
            </p:cNvPr>
            <p:cNvCxnSpPr>
              <a:stCxn id="260" idx="2"/>
              <a:endCxn id="259" idx="6"/>
            </p:cNvCxnSpPr>
            <p:nvPr/>
          </p:nvCxnSpPr>
          <p:spPr>
            <a:xfrm flipH="1">
              <a:off x="8482378" y="2523189"/>
              <a:ext cx="222173" cy="14789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C15A7199-E7D8-9D4F-9A17-54AEEEF098C2}"/>
                </a:ext>
              </a:extLst>
            </p:cNvPr>
            <p:cNvCxnSpPr>
              <a:stCxn id="267" idx="7"/>
              <a:endCxn id="259" idx="3"/>
            </p:cNvCxnSpPr>
            <p:nvPr/>
          </p:nvCxnSpPr>
          <p:spPr>
            <a:xfrm flipV="1">
              <a:off x="8195480" y="2748169"/>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3D96339D-DAE8-5D40-8982-B015C6D2CDFC}"/>
                </a:ext>
              </a:extLst>
            </p:cNvPr>
            <p:cNvCxnSpPr>
              <a:stCxn id="260" idx="1"/>
              <a:endCxn id="268" idx="5"/>
            </p:cNvCxnSpPr>
            <p:nvPr/>
          </p:nvCxnSpPr>
          <p:spPr>
            <a:xfrm flipH="1" flipV="1">
              <a:off x="8467039" y="2350749"/>
              <a:ext cx="274159" cy="9536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43808180-AAB0-9444-BA2B-6F560B795D9B}"/>
                </a:ext>
              </a:extLst>
            </p:cNvPr>
            <p:cNvCxnSpPr>
              <a:stCxn id="315" idx="2"/>
              <a:endCxn id="268" idx="6"/>
            </p:cNvCxnSpPr>
            <p:nvPr/>
          </p:nvCxnSpPr>
          <p:spPr>
            <a:xfrm flipH="1">
              <a:off x="8503684" y="2138612"/>
              <a:ext cx="443822" cy="13505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CFB13CA4-6DE4-374A-9C52-A45DDE352FF8}"/>
                </a:ext>
              </a:extLst>
            </p:cNvPr>
            <p:cNvCxnSpPr>
              <a:stCxn id="267" idx="6"/>
              <a:endCxn id="271" idx="2"/>
            </p:cNvCxnSpPr>
            <p:nvPr/>
          </p:nvCxnSpPr>
          <p:spPr>
            <a:xfrm>
              <a:off x="8232129" y="3030612"/>
              <a:ext cx="428565" cy="1084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F70AD383-2A42-BA4C-A40C-9DED7F00DCA6}"/>
                </a:ext>
              </a:extLst>
            </p:cNvPr>
            <p:cNvCxnSpPr>
              <a:stCxn id="260" idx="6"/>
              <a:endCxn id="276" idx="2"/>
            </p:cNvCxnSpPr>
            <p:nvPr/>
          </p:nvCxnSpPr>
          <p:spPr>
            <a:xfrm>
              <a:off x="8954795" y="2523190"/>
              <a:ext cx="197102" cy="7200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3889CA03-CF4B-464F-9826-8D073D1CCF78}"/>
                </a:ext>
              </a:extLst>
            </p:cNvPr>
            <p:cNvCxnSpPr>
              <a:stCxn id="271" idx="6"/>
              <a:endCxn id="277" idx="2"/>
            </p:cNvCxnSpPr>
            <p:nvPr/>
          </p:nvCxnSpPr>
          <p:spPr>
            <a:xfrm flipV="1">
              <a:off x="8910942" y="3038988"/>
              <a:ext cx="428566" cy="10006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C60D2644-D218-FF43-8C0C-8687F64F16CC}"/>
                </a:ext>
              </a:extLst>
            </p:cNvPr>
            <p:cNvCxnSpPr>
              <a:stCxn id="280" idx="2"/>
              <a:endCxn id="277" idx="6"/>
            </p:cNvCxnSpPr>
            <p:nvPr/>
          </p:nvCxnSpPr>
          <p:spPr>
            <a:xfrm flipH="1" flipV="1">
              <a:off x="9589755" y="3038988"/>
              <a:ext cx="333971" cy="10900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0" name="Oval 289">
              <a:extLst>
                <a:ext uri="{FF2B5EF4-FFF2-40B4-BE49-F238E27FC236}">
                  <a16:creationId xmlns:a16="http://schemas.microsoft.com/office/drawing/2014/main" id="{1822375E-253D-1743-B263-8268FCB1AD67}"/>
                </a:ext>
              </a:extLst>
            </p:cNvPr>
            <p:cNvSpPr/>
            <p:nvPr/>
          </p:nvSpPr>
          <p:spPr>
            <a:xfrm>
              <a:off x="6515601" y="2637205"/>
              <a:ext cx="250247" cy="218016"/>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91" name="Oval 290">
              <a:extLst>
                <a:ext uri="{FF2B5EF4-FFF2-40B4-BE49-F238E27FC236}">
                  <a16:creationId xmlns:a16="http://schemas.microsoft.com/office/drawing/2014/main" id="{E9DE81AE-6544-A04D-9815-90B8495AE4A6}"/>
                </a:ext>
              </a:extLst>
            </p:cNvPr>
            <p:cNvSpPr/>
            <p:nvPr/>
          </p:nvSpPr>
          <p:spPr>
            <a:xfrm>
              <a:off x="6059923" y="2278401"/>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92" name="Straight Arrow Connector 291">
              <a:extLst>
                <a:ext uri="{FF2B5EF4-FFF2-40B4-BE49-F238E27FC236}">
                  <a16:creationId xmlns:a16="http://schemas.microsoft.com/office/drawing/2014/main" id="{08FE809D-31D2-B94A-A5A3-F179E28EE5DD}"/>
                </a:ext>
              </a:extLst>
            </p:cNvPr>
            <p:cNvCxnSpPr/>
            <p:nvPr/>
          </p:nvCxnSpPr>
          <p:spPr>
            <a:xfrm flipH="1">
              <a:off x="6310170" y="2348796"/>
              <a:ext cx="226739" cy="38614"/>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89689C38-2B94-DE4D-AFA8-760DB4999352}"/>
                </a:ext>
              </a:extLst>
            </p:cNvPr>
            <p:cNvSpPr/>
            <p:nvPr/>
          </p:nvSpPr>
          <p:spPr>
            <a:xfrm>
              <a:off x="5462950" y="233528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94" name="Oval 293">
              <a:extLst>
                <a:ext uri="{FF2B5EF4-FFF2-40B4-BE49-F238E27FC236}">
                  <a16:creationId xmlns:a16="http://schemas.microsoft.com/office/drawing/2014/main" id="{8B3AB8BA-D1E7-2C45-943F-E20503723B97}"/>
                </a:ext>
              </a:extLst>
            </p:cNvPr>
            <p:cNvSpPr/>
            <p:nvPr/>
          </p:nvSpPr>
          <p:spPr>
            <a:xfrm>
              <a:off x="5840337" y="2672869"/>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95" name="Straight Arrow Connector 294">
              <a:extLst>
                <a:ext uri="{FF2B5EF4-FFF2-40B4-BE49-F238E27FC236}">
                  <a16:creationId xmlns:a16="http://schemas.microsoft.com/office/drawing/2014/main" id="{3AFDECFE-DFAF-2C4E-B9DB-F02A61047810}"/>
                </a:ext>
              </a:extLst>
            </p:cNvPr>
            <p:cNvCxnSpPr/>
            <p:nvPr/>
          </p:nvCxnSpPr>
          <p:spPr>
            <a:xfrm flipV="1">
              <a:off x="5713196" y="2387410"/>
              <a:ext cx="346726" cy="56882"/>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297D2E59-A10E-A447-93EF-2B0AA1C324AA}"/>
                </a:ext>
              </a:extLst>
            </p:cNvPr>
            <p:cNvCxnSpPr/>
            <p:nvPr/>
          </p:nvCxnSpPr>
          <p:spPr>
            <a:xfrm>
              <a:off x="5676550" y="2521374"/>
              <a:ext cx="200435" cy="18342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7" name="Oval 296">
              <a:extLst>
                <a:ext uri="{FF2B5EF4-FFF2-40B4-BE49-F238E27FC236}">
                  <a16:creationId xmlns:a16="http://schemas.microsoft.com/office/drawing/2014/main" id="{49D44F9E-456E-AC43-BD66-57CC5BF4B118}"/>
                </a:ext>
              </a:extLst>
            </p:cNvPr>
            <p:cNvSpPr/>
            <p:nvPr/>
          </p:nvSpPr>
          <p:spPr>
            <a:xfrm>
              <a:off x="6265354" y="2996730"/>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298" name="Oval 297">
              <a:extLst>
                <a:ext uri="{FF2B5EF4-FFF2-40B4-BE49-F238E27FC236}">
                  <a16:creationId xmlns:a16="http://schemas.microsoft.com/office/drawing/2014/main" id="{4F6220B2-9CF9-EC44-92F1-4779E1F778D4}"/>
                </a:ext>
              </a:extLst>
            </p:cNvPr>
            <p:cNvSpPr/>
            <p:nvPr/>
          </p:nvSpPr>
          <p:spPr>
            <a:xfrm>
              <a:off x="6536909" y="2239786"/>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299" name="Straight Arrow Connector 298">
              <a:extLst>
                <a:ext uri="{FF2B5EF4-FFF2-40B4-BE49-F238E27FC236}">
                  <a16:creationId xmlns:a16="http://schemas.microsoft.com/office/drawing/2014/main" id="{9CA2EF71-8E41-FC4B-8C9A-B7A778AB471A}"/>
                </a:ext>
              </a:extLst>
            </p:cNvPr>
            <p:cNvCxnSpPr/>
            <p:nvPr/>
          </p:nvCxnSpPr>
          <p:spPr>
            <a:xfrm flipH="1" flipV="1">
              <a:off x="6053936" y="2858960"/>
              <a:ext cx="248065" cy="16969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7BBBC69E-5CE3-214A-8982-B93639AC7C95}"/>
                </a:ext>
              </a:extLst>
            </p:cNvPr>
            <p:cNvCxnSpPr/>
            <p:nvPr/>
          </p:nvCxnSpPr>
          <p:spPr>
            <a:xfrm flipH="1" flipV="1">
              <a:off x="6273522" y="2464490"/>
              <a:ext cx="278726" cy="20464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4DD6B68C-0407-DB45-9170-F942EE63A468}"/>
                </a:ext>
              </a:extLst>
            </p:cNvPr>
            <p:cNvCxnSpPr>
              <a:stCxn id="306" idx="7"/>
            </p:cNvCxnSpPr>
            <p:nvPr/>
          </p:nvCxnSpPr>
          <p:spPr>
            <a:xfrm flipV="1">
              <a:off x="7178592" y="2720631"/>
              <a:ext cx="378106" cy="431977"/>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69B32B2D-3661-384C-87DF-D10E4435DB6C}"/>
                </a:ext>
              </a:extLst>
            </p:cNvPr>
            <p:cNvCxnSpPr>
              <a:stCxn id="263" idx="3"/>
            </p:cNvCxnSpPr>
            <p:nvPr/>
          </p:nvCxnSpPr>
          <p:spPr>
            <a:xfrm flipH="1">
              <a:off x="6765849" y="2446245"/>
              <a:ext cx="450278" cy="29996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E43D74A7-ACD6-5540-BC3D-E546F0FF5426}"/>
                </a:ext>
              </a:extLst>
            </p:cNvPr>
            <p:cNvCxnSpPr/>
            <p:nvPr/>
          </p:nvCxnSpPr>
          <p:spPr>
            <a:xfrm flipV="1">
              <a:off x="6478952" y="2823296"/>
              <a:ext cx="73296" cy="20536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417C29A0-2E3F-9540-9BB9-AD11F374A85C}"/>
                </a:ext>
              </a:extLst>
            </p:cNvPr>
            <p:cNvCxnSpPr>
              <a:stCxn id="263" idx="2"/>
            </p:cNvCxnSpPr>
            <p:nvPr/>
          </p:nvCxnSpPr>
          <p:spPr>
            <a:xfrm flipH="1">
              <a:off x="6750511" y="2369164"/>
              <a:ext cx="428969" cy="5671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5" name="Straight Arrow Connector 304">
              <a:extLst>
                <a:ext uri="{FF2B5EF4-FFF2-40B4-BE49-F238E27FC236}">
                  <a16:creationId xmlns:a16="http://schemas.microsoft.com/office/drawing/2014/main" id="{9787A1B8-CC19-BD46-BE12-CC123C121798}"/>
                </a:ext>
              </a:extLst>
            </p:cNvPr>
            <p:cNvCxnSpPr>
              <a:endCxn id="306" idx="2"/>
            </p:cNvCxnSpPr>
            <p:nvPr/>
          </p:nvCxnSpPr>
          <p:spPr>
            <a:xfrm>
              <a:off x="6515602" y="3105739"/>
              <a:ext cx="449393" cy="123949"/>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6" name="Oval 305">
              <a:extLst>
                <a:ext uri="{FF2B5EF4-FFF2-40B4-BE49-F238E27FC236}">
                  <a16:creationId xmlns:a16="http://schemas.microsoft.com/office/drawing/2014/main" id="{7F768202-6A15-B04F-B8EA-A2CAE2C1CB4D}"/>
                </a:ext>
              </a:extLst>
            </p:cNvPr>
            <p:cNvSpPr/>
            <p:nvPr/>
          </p:nvSpPr>
          <p:spPr>
            <a:xfrm>
              <a:off x="6964994" y="3120679"/>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sp>
          <p:nvSpPr>
            <p:cNvPr id="307" name="Oval 306">
              <a:extLst>
                <a:ext uri="{FF2B5EF4-FFF2-40B4-BE49-F238E27FC236}">
                  <a16:creationId xmlns:a16="http://schemas.microsoft.com/office/drawing/2014/main" id="{B1D028DE-4147-0948-8511-B7EC3CAFFE93}"/>
                </a:ext>
              </a:extLst>
            </p:cNvPr>
            <p:cNvSpPr/>
            <p:nvPr/>
          </p:nvSpPr>
          <p:spPr>
            <a:xfrm>
              <a:off x="7535999" y="3080307"/>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08" name="Straight Arrow Connector 307">
              <a:extLst>
                <a:ext uri="{FF2B5EF4-FFF2-40B4-BE49-F238E27FC236}">
                  <a16:creationId xmlns:a16="http://schemas.microsoft.com/office/drawing/2014/main" id="{B279DE15-8B51-F146-9EC0-8897B2154B3B}"/>
                </a:ext>
              </a:extLst>
            </p:cNvPr>
            <p:cNvCxnSpPr>
              <a:stCxn id="307" idx="0"/>
              <a:endCxn id="264" idx="4"/>
            </p:cNvCxnSpPr>
            <p:nvPr/>
          </p:nvCxnSpPr>
          <p:spPr>
            <a:xfrm flipV="1">
              <a:off x="7661123" y="2815760"/>
              <a:ext cx="20866" cy="264548"/>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9" name="Oval 308">
              <a:extLst>
                <a:ext uri="{FF2B5EF4-FFF2-40B4-BE49-F238E27FC236}">
                  <a16:creationId xmlns:a16="http://schemas.microsoft.com/office/drawing/2014/main" id="{0C69C845-DCAC-AF49-9FB8-EF12E5A375FD}"/>
                </a:ext>
              </a:extLst>
            </p:cNvPr>
            <p:cNvSpPr/>
            <p:nvPr/>
          </p:nvSpPr>
          <p:spPr>
            <a:xfrm>
              <a:off x="7267955" y="1805779"/>
              <a:ext cx="250247" cy="21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10" name="Straight Arrow Connector 309">
              <a:extLst>
                <a:ext uri="{FF2B5EF4-FFF2-40B4-BE49-F238E27FC236}">
                  <a16:creationId xmlns:a16="http://schemas.microsoft.com/office/drawing/2014/main" id="{C4855005-B98C-F045-A507-CA1D675D8684}"/>
                </a:ext>
              </a:extLst>
            </p:cNvPr>
            <p:cNvCxnSpPr/>
            <p:nvPr/>
          </p:nvCxnSpPr>
          <p:spPr>
            <a:xfrm>
              <a:off x="7487769" y="1987433"/>
              <a:ext cx="331546" cy="243333"/>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1" name="Oval 310">
              <a:extLst>
                <a:ext uri="{FF2B5EF4-FFF2-40B4-BE49-F238E27FC236}">
                  <a16:creationId xmlns:a16="http://schemas.microsoft.com/office/drawing/2014/main" id="{2230C0F4-781B-884F-8FA4-1983EDE56220}"/>
                </a:ext>
              </a:extLst>
            </p:cNvPr>
            <p:cNvSpPr/>
            <p:nvPr/>
          </p:nvSpPr>
          <p:spPr>
            <a:xfrm>
              <a:off x="7782553" y="1783512"/>
              <a:ext cx="250247" cy="2180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12" name="Straight Arrow Connector 311">
              <a:extLst>
                <a:ext uri="{FF2B5EF4-FFF2-40B4-BE49-F238E27FC236}">
                  <a16:creationId xmlns:a16="http://schemas.microsoft.com/office/drawing/2014/main" id="{DFADFA11-93EB-FE4E-9158-911BF5407B47}"/>
                </a:ext>
              </a:extLst>
            </p:cNvPr>
            <p:cNvCxnSpPr>
              <a:stCxn id="311" idx="4"/>
              <a:endCxn id="261" idx="0"/>
            </p:cNvCxnSpPr>
            <p:nvPr/>
          </p:nvCxnSpPr>
          <p:spPr>
            <a:xfrm flipH="1">
              <a:off x="7901575" y="2001530"/>
              <a:ext cx="6101" cy="20174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3" name="Oval 312">
              <a:extLst>
                <a:ext uri="{FF2B5EF4-FFF2-40B4-BE49-F238E27FC236}">
                  <a16:creationId xmlns:a16="http://schemas.microsoft.com/office/drawing/2014/main" id="{62D17358-D65E-FE4C-95BC-917BFBF82227}"/>
                </a:ext>
              </a:extLst>
            </p:cNvPr>
            <p:cNvSpPr/>
            <p:nvPr/>
          </p:nvSpPr>
          <p:spPr>
            <a:xfrm>
              <a:off x="8169577" y="1811586"/>
              <a:ext cx="250247" cy="21801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14" name="Straight Arrow Connector 313">
              <a:extLst>
                <a:ext uri="{FF2B5EF4-FFF2-40B4-BE49-F238E27FC236}">
                  <a16:creationId xmlns:a16="http://schemas.microsoft.com/office/drawing/2014/main" id="{4D7CB49A-686B-264B-B911-382EA1303A0F}"/>
                </a:ext>
              </a:extLst>
            </p:cNvPr>
            <p:cNvCxnSpPr>
              <a:stCxn id="313" idx="3"/>
              <a:endCxn id="261" idx="7"/>
            </p:cNvCxnSpPr>
            <p:nvPr/>
          </p:nvCxnSpPr>
          <p:spPr>
            <a:xfrm flipH="1">
              <a:off x="7990051" y="1997675"/>
              <a:ext cx="216173" cy="237526"/>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5" name="Oval 314">
              <a:extLst>
                <a:ext uri="{FF2B5EF4-FFF2-40B4-BE49-F238E27FC236}">
                  <a16:creationId xmlns:a16="http://schemas.microsoft.com/office/drawing/2014/main" id="{8F175A56-808E-C54A-8820-F0B456AEC70D}"/>
                </a:ext>
              </a:extLst>
            </p:cNvPr>
            <p:cNvSpPr/>
            <p:nvPr/>
          </p:nvSpPr>
          <p:spPr>
            <a:xfrm>
              <a:off x="8947507" y="2029603"/>
              <a:ext cx="250247" cy="21801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6585" tIns="58293" rIns="116585" bIns="58293" numCol="1" spcCol="0" rtlCol="0" fromWordArt="0" anchor="ctr" anchorCtr="0" forceAA="0" compatLnSpc="1">
              <a:prstTxWarp prst="textNoShape">
                <a:avLst/>
              </a:prstTxWarp>
              <a:noAutofit/>
            </a:bodyPr>
            <a:lstStyle/>
            <a:p>
              <a:pPr algn="ctr" defTabSz="1341150"/>
              <a:endParaRPr lang="en-US" sz="3084" dirty="0" err="1">
                <a:solidFill>
                  <a:prstClr val="white"/>
                </a:solidFill>
              </a:endParaRPr>
            </a:p>
          </p:txBody>
        </p:sp>
        <p:cxnSp>
          <p:nvCxnSpPr>
            <p:cNvPr id="316" name="Straight Arrow Connector 315">
              <a:extLst>
                <a:ext uri="{FF2B5EF4-FFF2-40B4-BE49-F238E27FC236}">
                  <a16:creationId xmlns:a16="http://schemas.microsoft.com/office/drawing/2014/main" id="{98C37B32-8844-F147-9A1F-2BD96B3846F2}"/>
                </a:ext>
              </a:extLst>
            </p:cNvPr>
            <p:cNvCxnSpPr>
              <a:stCxn id="315" idx="6"/>
              <a:endCxn id="273" idx="2"/>
            </p:cNvCxnSpPr>
            <p:nvPr/>
          </p:nvCxnSpPr>
          <p:spPr>
            <a:xfrm flipV="1">
              <a:off x="9197756" y="2130502"/>
              <a:ext cx="429183" cy="8110"/>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7" name="TextBox 316">
            <a:extLst>
              <a:ext uri="{FF2B5EF4-FFF2-40B4-BE49-F238E27FC236}">
                <a16:creationId xmlns:a16="http://schemas.microsoft.com/office/drawing/2014/main" id="{7C5706EC-FA23-B144-9CDF-F8AF498034E2}"/>
              </a:ext>
            </a:extLst>
          </p:cNvPr>
          <p:cNvSpPr txBox="1"/>
          <p:nvPr/>
        </p:nvSpPr>
        <p:spPr>
          <a:xfrm>
            <a:off x="8639827" y="1615584"/>
            <a:ext cx="3060287" cy="498598"/>
          </a:xfrm>
          <a:prstGeom prst="rect">
            <a:avLst/>
          </a:prstGeom>
          <a:noFill/>
        </p:spPr>
        <p:txBody>
          <a:bodyPr wrap="square" rtlCol="0">
            <a:spAutoFit/>
          </a:bodyPr>
          <a:lstStyle/>
          <a:p>
            <a:pPr algn="ctr" defTabSz="1341150"/>
            <a:r>
              <a:rPr lang="en-US" sz="2640" b="1" dirty="0">
                <a:solidFill>
                  <a:prstClr val="black"/>
                </a:solidFill>
              </a:rPr>
              <a:t>Production Graph</a:t>
            </a:r>
          </a:p>
        </p:txBody>
      </p:sp>
      <p:sp>
        <p:nvSpPr>
          <p:cNvPr id="325" name="Rectangle 324">
            <a:extLst>
              <a:ext uri="{FF2B5EF4-FFF2-40B4-BE49-F238E27FC236}">
                <a16:creationId xmlns:a16="http://schemas.microsoft.com/office/drawing/2014/main" id="{4B7419E7-AC5C-FC49-961F-C6E3AF7AB16A}"/>
              </a:ext>
            </a:extLst>
          </p:cNvPr>
          <p:cNvSpPr/>
          <p:nvPr/>
        </p:nvSpPr>
        <p:spPr>
          <a:xfrm>
            <a:off x="14978082" y="2288229"/>
            <a:ext cx="1932360" cy="9054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b="1" dirty="0">
                <a:solidFill>
                  <a:prstClr val="white"/>
                </a:solidFill>
              </a:rPr>
              <a:t>User</a:t>
            </a:r>
          </a:p>
          <a:p>
            <a:pPr algn="ctr" defTabSz="1341150"/>
            <a:r>
              <a:rPr lang="en-US" sz="2640" b="1" dirty="0">
                <a:solidFill>
                  <a:prstClr val="white"/>
                </a:solidFill>
              </a:rPr>
              <a:t>Interface</a:t>
            </a:r>
          </a:p>
        </p:txBody>
      </p:sp>
      <p:sp>
        <p:nvSpPr>
          <p:cNvPr id="326" name="Rectangle 325">
            <a:extLst>
              <a:ext uri="{FF2B5EF4-FFF2-40B4-BE49-F238E27FC236}">
                <a16:creationId xmlns:a16="http://schemas.microsoft.com/office/drawing/2014/main" id="{1F1C0D18-BCA2-0148-B422-732CC66E3F92}"/>
              </a:ext>
            </a:extLst>
          </p:cNvPr>
          <p:cNvSpPr/>
          <p:nvPr/>
        </p:nvSpPr>
        <p:spPr>
          <a:xfrm>
            <a:off x="14978082" y="3299566"/>
            <a:ext cx="1932361" cy="9054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341150"/>
            <a:r>
              <a:rPr lang="en-US" sz="2400" b="1" dirty="0">
                <a:solidFill>
                  <a:prstClr val="white"/>
                </a:solidFill>
              </a:rPr>
              <a:t>Dashboards</a:t>
            </a:r>
          </a:p>
        </p:txBody>
      </p:sp>
      <p:sp>
        <p:nvSpPr>
          <p:cNvPr id="327" name="Rectangle 326">
            <a:extLst>
              <a:ext uri="{FF2B5EF4-FFF2-40B4-BE49-F238E27FC236}">
                <a16:creationId xmlns:a16="http://schemas.microsoft.com/office/drawing/2014/main" id="{8F9B655B-2C41-7E42-AC99-033260E6B93F}"/>
              </a:ext>
            </a:extLst>
          </p:cNvPr>
          <p:cNvSpPr/>
          <p:nvPr/>
        </p:nvSpPr>
        <p:spPr>
          <a:xfrm>
            <a:off x="14978082" y="4338635"/>
            <a:ext cx="1932361" cy="90542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41150"/>
            <a:r>
              <a:rPr lang="en-US" sz="2640" b="1" dirty="0">
                <a:solidFill>
                  <a:prstClr val="white"/>
                </a:solidFill>
              </a:rPr>
              <a:t>Agents</a:t>
            </a:r>
          </a:p>
        </p:txBody>
      </p:sp>
      <p:cxnSp>
        <p:nvCxnSpPr>
          <p:cNvPr id="328" name="Straight Arrow Connector 327">
            <a:extLst>
              <a:ext uri="{FF2B5EF4-FFF2-40B4-BE49-F238E27FC236}">
                <a16:creationId xmlns:a16="http://schemas.microsoft.com/office/drawing/2014/main" id="{61E70F17-9B9F-B440-839D-6F0CB9F2CBA9}"/>
              </a:ext>
            </a:extLst>
          </p:cNvPr>
          <p:cNvCxnSpPr>
            <a:cxnSpLocks/>
            <a:endCxn id="325" idx="1"/>
          </p:cNvCxnSpPr>
          <p:nvPr/>
        </p:nvCxnSpPr>
        <p:spPr>
          <a:xfrm>
            <a:off x="14228204" y="2740943"/>
            <a:ext cx="7498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Straight Arrow Connector 329">
            <a:extLst>
              <a:ext uri="{FF2B5EF4-FFF2-40B4-BE49-F238E27FC236}">
                <a16:creationId xmlns:a16="http://schemas.microsoft.com/office/drawing/2014/main" id="{5ED9D5E5-28E3-C445-83AF-6A4898D4E5AC}"/>
              </a:ext>
            </a:extLst>
          </p:cNvPr>
          <p:cNvCxnSpPr>
            <a:cxnSpLocks/>
          </p:cNvCxnSpPr>
          <p:nvPr/>
        </p:nvCxnSpPr>
        <p:spPr>
          <a:xfrm>
            <a:off x="14228204" y="3752280"/>
            <a:ext cx="7498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8575B784-DDD0-2346-8F84-B49C1C3648B9}"/>
              </a:ext>
            </a:extLst>
          </p:cNvPr>
          <p:cNvCxnSpPr>
            <a:cxnSpLocks/>
          </p:cNvCxnSpPr>
          <p:nvPr/>
        </p:nvCxnSpPr>
        <p:spPr>
          <a:xfrm>
            <a:off x="14228204" y="4823635"/>
            <a:ext cx="74987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D1957A4A-1072-FD44-90F0-DCA58E71EA5B}"/>
              </a:ext>
            </a:extLst>
          </p:cNvPr>
          <p:cNvSpPr txBox="1"/>
          <p:nvPr/>
        </p:nvSpPr>
        <p:spPr>
          <a:xfrm>
            <a:off x="10465036" y="9017592"/>
            <a:ext cx="6641818" cy="498598"/>
          </a:xfrm>
          <a:prstGeom prst="rect">
            <a:avLst/>
          </a:prstGeom>
          <a:noFill/>
        </p:spPr>
        <p:txBody>
          <a:bodyPr wrap="none" rtlCol="0">
            <a:spAutoFit/>
          </a:bodyPr>
          <a:lstStyle/>
          <a:p>
            <a:pPr defTabSz="1341150"/>
            <a:r>
              <a:rPr lang="en-US" sz="2640" dirty="0">
                <a:solidFill>
                  <a:prstClr val="white">
                    <a:lumMod val="65000"/>
                  </a:prstClr>
                </a:solidFill>
              </a:rPr>
              <a:t>Data Flows Similar to any Data Warehouse</a:t>
            </a:r>
          </a:p>
        </p:txBody>
      </p:sp>
    </p:spTree>
    <p:extLst>
      <p:ext uri="{BB962C8B-B14F-4D97-AF65-F5344CB8AC3E}">
        <p14:creationId xmlns:p14="http://schemas.microsoft.com/office/powerpoint/2010/main" val="6724217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5252C5B-0741-EA48-8119-335EB204E4BB}"/>
              </a:ext>
            </a:extLst>
          </p:cNvPr>
          <p:cNvSpPr/>
          <p:nvPr/>
        </p:nvSpPr>
        <p:spPr>
          <a:xfrm>
            <a:off x="6084025" y="6264414"/>
            <a:ext cx="1865029" cy="171481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endParaRPr lang="en-US" sz="1800" dirty="0" err="1"/>
          </a:p>
        </p:txBody>
      </p:sp>
      <p:sp>
        <p:nvSpPr>
          <p:cNvPr id="2" name="Title 1">
            <a:extLst>
              <a:ext uri="{FF2B5EF4-FFF2-40B4-BE49-F238E27FC236}">
                <a16:creationId xmlns:a16="http://schemas.microsoft.com/office/drawing/2014/main" id="{E1528F71-A24A-5B4E-800F-400124BE5CC4}"/>
              </a:ext>
            </a:extLst>
          </p:cNvPr>
          <p:cNvSpPr>
            <a:spLocks noGrp="1"/>
          </p:cNvSpPr>
          <p:nvPr>
            <p:ph type="title"/>
          </p:nvPr>
        </p:nvSpPr>
        <p:spPr/>
        <p:txBody>
          <a:bodyPr>
            <a:normAutofit/>
          </a:bodyPr>
          <a:lstStyle/>
          <a:p>
            <a:r>
              <a:rPr lang="en-US" dirty="0"/>
              <a:t>Explainable AI Models Leverage Graphs</a:t>
            </a:r>
          </a:p>
        </p:txBody>
      </p:sp>
      <p:sp>
        <p:nvSpPr>
          <p:cNvPr id="4" name="Slide Number Placeholder 3">
            <a:extLst>
              <a:ext uri="{FF2B5EF4-FFF2-40B4-BE49-F238E27FC236}">
                <a16:creationId xmlns:a16="http://schemas.microsoft.com/office/drawing/2014/main" id="{F871066D-91B7-C24E-BD8B-083520D90174}"/>
              </a:ext>
            </a:extLst>
          </p:cNvPr>
          <p:cNvSpPr>
            <a:spLocks noGrp="1"/>
          </p:cNvSpPr>
          <p:nvPr>
            <p:ph type="sldNum" sz="quarter" idx="12"/>
          </p:nvPr>
        </p:nvSpPr>
        <p:spPr/>
        <p:txBody>
          <a:bodyPr/>
          <a:lstStyle/>
          <a:p>
            <a:fld id="{00000000-1234-1234-1234-123412341234}" type="slidenum">
              <a:rPr lang="en" smtClean="0"/>
              <a:pPr/>
              <a:t>99</a:t>
            </a:fld>
            <a:endParaRPr lang="en"/>
          </a:p>
        </p:txBody>
      </p:sp>
      <p:sp>
        <p:nvSpPr>
          <p:cNvPr id="6" name="TextBox 5">
            <a:extLst>
              <a:ext uri="{FF2B5EF4-FFF2-40B4-BE49-F238E27FC236}">
                <a16:creationId xmlns:a16="http://schemas.microsoft.com/office/drawing/2014/main" id="{FD6E471D-6E74-814D-B563-92FC73349FD0}"/>
              </a:ext>
            </a:extLst>
          </p:cNvPr>
          <p:cNvSpPr txBox="1"/>
          <p:nvPr/>
        </p:nvSpPr>
        <p:spPr>
          <a:xfrm>
            <a:off x="9170416" y="9319543"/>
            <a:ext cx="5904052" cy="338554"/>
          </a:xfrm>
          <a:prstGeom prst="rect">
            <a:avLst/>
          </a:prstGeom>
          <a:noFill/>
        </p:spPr>
        <p:txBody>
          <a:bodyPr wrap="none" rtlCol="0">
            <a:spAutoFit/>
          </a:bodyPr>
          <a:lstStyle/>
          <a:p>
            <a:r>
              <a:rPr lang="en-US" sz="1600" dirty="0">
                <a:solidFill>
                  <a:schemeClr val="bg1">
                    <a:lumMod val="65000"/>
                  </a:schemeClr>
                </a:solidFill>
              </a:rPr>
              <a:t>https://</a:t>
            </a:r>
            <a:r>
              <a:rPr lang="en-US" sz="1600" dirty="0" err="1">
                <a:solidFill>
                  <a:schemeClr val="bg1">
                    <a:lumMod val="65000"/>
                  </a:schemeClr>
                </a:solidFill>
              </a:rPr>
              <a:t>www.darpa.mil</a:t>
            </a:r>
            <a:r>
              <a:rPr lang="en-US" sz="1600" dirty="0">
                <a:solidFill>
                  <a:schemeClr val="bg1">
                    <a:lumMod val="65000"/>
                  </a:schemeClr>
                </a:solidFill>
              </a:rPr>
              <a:t>/program/explainable-artificial-intelligence</a:t>
            </a:r>
          </a:p>
        </p:txBody>
      </p:sp>
      <p:grpSp>
        <p:nvGrpSpPr>
          <p:cNvPr id="7" name="Group 242">
            <a:extLst>
              <a:ext uri="{FF2B5EF4-FFF2-40B4-BE49-F238E27FC236}">
                <a16:creationId xmlns:a16="http://schemas.microsoft.com/office/drawing/2014/main" id="{14C0F6BD-102B-1248-AB1B-401A472A1A70}"/>
              </a:ext>
            </a:extLst>
          </p:cNvPr>
          <p:cNvGrpSpPr/>
          <p:nvPr/>
        </p:nvGrpSpPr>
        <p:grpSpPr>
          <a:xfrm>
            <a:off x="6226201" y="6364148"/>
            <a:ext cx="1656442" cy="1468255"/>
            <a:chOff x="3505200" y="4343400"/>
            <a:chExt cx="1676400" cy="1524000"/>
          </a:xfrm>
        </p:grpSpPr>
        <p:sp>
          <p:nvSpPr>
            <p:cNvPr id="8" name="Oval 7">
              <a:extLst>
                <a:ext uri="{FF2B5EF4-FFF2-40B4-BE49-F238E27FC236}">
                  <a16:creationId xmlns:a16="http://schemas.microsoft.com/office/drawing/2014/main" id="{01C935BC-C56B-5C41-9976-DB5816B587FA}"/>
                </a:ext>
              </a:extLst>
            </p:cNvPr>
            <p:cNvSpPr/>
            <p:nvPr/>
          </p:nvSpPr>
          <p:spPr bwMode="auto">
            <a:xfrm>
              <a:off x="4191000" y="43434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9" name="Oval 8">
              <a:extLst>
                <a:ext uri="{FF2B5EF4-FFF2-40B4-BE49-F238E27FC236}">
                  <a16:creationId xmlns:a16="http://schemas.microsoft.com/office/drawing/2014/main" id="{756F1AC4-AC76-DB4A-89E8-AEBCD2059F6E}"/>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0" name="Oval 9">
              <a:extLst>
                <a:ext uri="{FF2B5EF4-FFF2-40B4-BE49-F238E27FC236}">
                  <a16:creationId xmlns:a16="http://schemas.microsoft.com/office/drawing/2014/main" id="{2D1AF310-DE10-D247-83B1-A231083449F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1" name="Oval 10">
              <a:extLst>
                <a:ext uri="{FF2B5EF4-FFF2-40B4-BE49-F238E27FC236}">
                  <a16:creationId xmlns:a16="http://schemas.microsoft.com/office/drawing/2014/main" id="{025B2D06-56C2-2348-A00A-91BCDC002C02}"/>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2" name="Oval 11">
              <a:extLst>
                <a:ext uri="{FF2B5EF4-FFF2-40B4-BE49-F238E27FC236}">
                  <a16:creationId xmlns:a16="http://schemas.microsoft.com/office/drawing/2014/main" id="{8D50C590-B3FD-0D48-A021-AD5E34FB7E56}"/>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3" name="Oval 12">
              <a:extLst>
                <a:ext uri="{FF2B5EF4-FFF2-40B4-BE49-F238E27FC236}">
                  <a16:creationId xmlns:a16="http://schemas.microsoft.com/office/drawing/2014/main" id="{9AA04DD9-9006-FE43-8E8B-59DB02522833}"/>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4" name="Oval 13">
              <a:extLst>
                <a:ext uri="{FF2B5EF4-FFF2-40B4-BE49-F238E27FC236}">
                  <a16:creationId xmlns:a16="http://schemas.microsoft.com/office/drawing/2014/main" id="{44CC4EE4-5A6E-8B4D-99AF-7F4EA2878B4C}"/>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5" name="Oval 14">
              <a:extLst>
                <a:ext uri="{FF2B5EF4-FFF2-40B4-BE49-F238E27FC236}">
                  <a16:creationId xmlns:a16="http://schemas.microsoft.com/office/drawing/2014/main" id="{3839F0CD-99EF-314E-AF16-0B04DAE9844F}"/>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sp>
          <p:nvSpPr>
            <p:cNvPr id="16" name="Oval 15">
              <a:extLst>
                <a:ext uri="{FF2B5EF4-FFF2-40B4-BE49-F238E27FC236}">
                  <a16:creationId xmlns:a16="http://schemas.microsoft.com/office/drawing/2014/main" id="{7BB8C89E-087E-084E-A3E6-682C613A2737}"/>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17" name="Straight Arrow Connector 16">
              <a:extLst>
                <a:ext uri="{FF2B5EF4-FFF2-40B4-BE49-F238E27FC236}">
                  <a16:creationId xmlns:a16="http://schemas.microsoft.com/office/drawing/2014/main" id="{C292F661-751C-6A45-82F9-B86C49C86915}"/>
                </a:ext>
              </a:extLst>
            </p:cNvPr>
            <p:cNvCxnSpPr>
              <a:stCxn id="15" idx="7"/>
              <a:endCxn id="8" idx="2"/>
            </p:cNvCxnSpPr>
            <p:nvPr/>
          </p:nvCxnSpPr>
          <p:spPr>
            <a:xfrm flipV="1">
              <a:off x="3700322" y="4457700"/>
              <a:ext cx="490678" cy="14777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828708-7E54-4E42-9344-EA97C377DA3C}"/>
                </a:ext>
              </a:extLst>
            </p:cNvPr>
            <p:cNvCxnSpPr>
              <a:stCxn id="8" idx="6"/>
              <a:endCxn id="11" idx="2"/>
            </p:cNvCxnSpPr>
            <p:nvPr/>
          </p:nvCxnSpPr>
          <p:spPr>
            <a:xfrm>
              <a:off x="4419599" y="4457700"/>
              <a:ext cx="304801" cy="1524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B972FE-FE4E-C74A-AE24-02B059C768C3}"/>
                </a:ext>
              </a:extLst>
            </p:cNvPr>
            <p:cNvCxnSpPr>
              <a:stCxn id="11" idx="3"/>
              <a:endCxn id="12"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195EC0-FF2E-7C4E-B70B-4F93FD49847C}"/>
                </a:ext>
              </a:extLst>
            </p:cNvPr>
            <p:cNvCxnSpPr>
              <a:stCxn id="12" idx="5"/>
              <a:endCxn id="16"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5FADC8-12EF-394F-BCA8-FF2B36D8D92E}"/>
                </a:ext>
              </a:extLst>
            </p:cNvPr>
            <p:cNvCxnSpPr>
              <a:stCxn id="16" idx="2"/>
              <a:endCxn id="14"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67DA363-285F-B94F-8432-3EB51B6102F0}"/>
                </a:ext>
              </a:extLst>
            </p:cNvPr>
            <p:cNvCxnSpPr>
              <a:endCxn id="10"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4EC393E-64BD-3449-A03F-7CF0F7257E7C}"/>
                </a:ext>
              </a:extLst>
            </p:cNvPr>
            <p:cNvCxnSpPr>
              <a:stCxn id="10" idx="1"/>
              <a:endCxn id="9"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C7CD256-D256-9C41-9E52-A6F8C9D83597}"/>
                </a:ext>
              </a:extLst>
            </p:cNvPr>
            <p:cNvCxnSpPr>
              <a:stCxn id="9" idx="3"/>
              <a:endCxn id="13"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F95BB5-B49B-B14A-97F4-06848D692C06}"/>
                </a:ext>
              </a:extLst>
            </p:cNvPr>
            <p:cNvCxnSpPr>
              <a:stCxn id="15" idx="4"/>
              <a:endCxn id="13"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B772F93-3C58-6447-9782-153A4760AC5B}"/>
                </a:ext>
              </a:extLst>
            </p:cNvPr>
            <p:cNvCxnSpPr>
              <a:stCxn id="10" idx="7"/>
              <a:endCxn id="8" idx="4"/>
            </p:cNvCxnSpPr>
            <p:nvPr/>
          </p:nvCxnSpPr>
          <p:spPr>
            <a:xfrm flipH="1" flipV="1">
              <a:off x="4305299" y="4572000"/>
              <a:ext cx="80822" cy="5668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64A4A19-0537-A440-A9A2-776B37386DCA}"/>
                </a:ext>
              </a:extLst>
            </p:cNvPr>
            <p:cNvCxnSpPr>
              <a:stCxn id="10" idx="3"/>
              <a:endCxn id="13"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2BC9F27C-19FA-3049-9097-017217AB601B}"/>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116616" tIns="58307" rIns="116616" bIns="58307" numCol="1" rtlCol="0" anchor="t" anchorCtr="0" compatLnSpc="1">
              <a:prstTxWarp prst="textNoShape">
                <a:avLst/>
              </a:prstTxWarp>
            </a:bodyPr>
            <a:lstStyle/>
            <a:p>
              <a:pPr algn="ctr" defTabSz="1166031" fontAlgn="base">
                <a:spcBef>
                  <a:spcPct val="0"/>
                </a:spcBef>
                <a:spcAft>
                  <a:spcPct val="0"/>
                </a:spcAft>
              </a:pPr>
              <a:endParaRPr lang="en-US" sz="3061" b="1">
                <a:latin typeface="Arial Narrow" charset="0"/>
              </a:endParaRPr>
            </a:p>
          </p:txBody>
        </p:sp>
        <p:cxnSp>
          <p:nvCxnSpPr>
            <p:cNvPr id="29" name="Straight Arrow Connector 28">
              <a:extLst>
                <a:ext uri="{FF2B5EF4-FFF2-40B4-BE49-F238E27FC236}">
                  <a16:creationId xmlns:a16="http://schemas.microsoft.com/office/drawing/2014/main" id="{DED3D4A2-DAB5-1045-9D08-1EDD27189F59}"/>
                </a:ext>
              </a:extLst>
            </p:cNvPr>
            <p:cNvCxnSpPr>
              <a:stCxn id="28" idx="7"/>
              <a:endCxn id="10"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D16532E9-53EF-7941-92AD-9521FD2078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111894" y="2875506"/>
            <a:ext cx="2010548" cy="1796209"/>
          </a:xfrm>
          <a:prstGeom prst="rect">
            <a:avLst/>
          </a:prstGeom>
        </p:spPr>
      </p:pic>
      <p:pic>
        <p:nvPicPr>
          <p:cNvPr id="35" name="Picture 34">
            <a:extLst>
              <a:ext uri="{FF2B5EF4-FFF2-40B4-BE49-F238E27FC236}">
                <a16:creationId xmlns:a16="http://schemas.microsoft.com/office/drawing/2014/main" id="{BA974D93-459E-BA4B-888F-0734B8473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481" y="6437560"/>
            <a:ext cx="1725199" cy="1541668"/>
          </a:xfrm>
          <a:prstGeom prst="rect">
            <a:avLst/>
          </a:prstGeom>
        </p:spPr>
      </p:pic>
      <p:sp>
        <p:nvSpPr>
          <p:cNvPr id="3" name="Rectangle 2">
            <a:extLst>
              <a:ext uri="{FF2B5EF4-FFF2-40B4-BE49-F238E27FC236}">
                <a16:creationId xmlns:a16="http://schemas.microsoft.com/office/drawing/2014/main" id="{2D824833-4DA3-0D47-8EBB-CF3E101A7041}"/>
              </a:ext>
            </a:extLst>
          </p:cNvPr>
          <p:cNvSpPr/>
          <p:nvPr/>
        </p:nvSpPr>
        <p:spPr>
          <a:xfrm>
            <a:off x="2057122" y="3121686"/>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Training</a:t>
            </a:r>
          </a:p>
          <a:p>
            <a:pPr algn="ctr"/>
            <a:r>
              <a:rPr lang="en-US" sz="2347" dirty="0"/>
              <a:t>Data</a:t>
            </a:r>
          </a:p>
        </p:txBody>
      </p:sp>
      <p:sp>
        <p:nvSpPr>
          <p:cNvPr id="34" name="Rectangle 33">
            <a:extLst>
              <a:ext uri="{FF2B5EF4-FFF2-40B4-BE49-F238E27FC236}">
                <a16:creationId xmlns:a16="http://schemas.microsoft.com/office/drawing/2014/main" id="{6ECDECC2-D578-7243-BD34-1948FDB9D6FC}"/>
              </a:ext>
            </a:extLst>
          </p:cNvPr>
          <p:cNvSpPr/>
          <p:nvPr/>
        </p:nvSpPr>
        <p:spPr>
          <a:xfrm>
            <a:off x="2017792" y="6294942"/>
            <a:ext cx="1729408" cy="1684285"/>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53" dirty="0"/>
              <a:t>Training</a:t>
            </a:r>
          </a:p>
          <a:p>
            <a:pPr algn="ctr"/>
            <a:r>
              <a:rPr lang="en-US" sz="2053" dirty="0"/>
              <a:t>Data</a:t>
            </a:r>
          </a:p>
        </p:txBody>
      </p:sp>
      <p:sp>
        <p:nvSpPr>
          <p:cNvPr id="36" name="Rectangle 35">
            <a:extLst>
              <a:ext uri="{FF2B5EF4-FFF2-40B4-BE49-F238E27FC236}">
                <a16:creationId xmlns:a16="http://schemas.microsoft.com/office/drawing/2014/main" id="{1759E7B9-B49F-4244-8633-32106D8E5CAD}"/>
              </a:ext>
            </a:extLst>
          </p:cNvPr>
          <p:cNvSpPr/>
          <p:nvPr/>
        </p:nvSpPr>
        <p:spPr>
          <a:xfrm>
            <a:off x="4104597"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Machine</a:t>
            </a:r>
          </a:p>
          <a:p>
            <a:pPr algn="ctr"/>
            <a:r>
              <a:rPr lang="en-US" sz="2347" dirty="0"/>
              <a:t>Learning</a:t>
            </a:r>
          </a:p>
          <a:p>
            <a:pPr algn="ctr"/>
            <a:r>
              <a:rPr lang="en-US" sz="2347" dirty="0"/>
              <a:t>Process</a:t>
            </a:r>
          </a:p>
        </p:txBody>
      </p:sp>
      <p:sp>
        <p:nvSpPr>
          <p:cNvPr id="37" name="Rectangle 36">
            <a:extLst>
              <a:ext uri="{FF2B5EF4-FFF2-40B4-BE49-F238E27FC236}">
                <a16:creationId xmlns:a16="http://schemas.microsoft.com/office/drawing/2014/main" id="{DB3FAE32-6ECE-5944-976D-5C083AF55143}"/>
              </a:ext>
            </a:extLst>
          </p:cNvPr>
          <p:cNvSpPr/>
          <p:nvPr/>
        </p:nvSpPr>
        <p:spPr>
          <a:xfrm>
            <a:off x="4048427" y="6264414"/>
            <a:ext cx="1729408" cy="1714813"/>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053" dirty="0"/>
              <a:t>New</a:t>
            </a:r>
          </a:p>
          <a:p>
            <a:pPr algn="ctr"/>
            <a:r>
              <a:rPr lang="en-US" sz="2053" dirty="0"/>
              <a:t>Machine</a:t>
            </a:r>
          </a:p>
          <a:p>
            <a:pPr algn="ctr"/>
            <a:r>
              <a:rPr lang="en-US" sz="2053" dirty="0"/>
              <a:t>Learning</a:t>
            </a:r>
          </a:p>
          <a:p>
            <a:pPr algn="ctr"/>
            <a:r>
              <a:rPr lang="en-US" sz="2053" dirty="0"/>
              <a:t>Process</a:t>
            </a:r>
          </a:p>
        </p:txBody>
      </p:sp>
      <p:sp>
        <p:nvSpPr>
          <p:cNvPr id="38" name="Rectangle 37">
            <a:extLst>
              <a:ext uri="{FF2B5EF4-FFF2-40B4-BE49-F238E27FC236}">
                <a16:creationId xmlns:a16="http://schemas.microsoft.com/office/drawing/2014/main" id="{AFCDC22E-BD51-F44D-BDAA-85179E6D843E}"/>
              </a:ext>
            </a:extLst>
          </p:cNvPr>
          <p:cNvSpPr/>
          <p:nvPr/>
        </p:nvSpPr>
        <p:spPr>
          <a:xfrm>
            <a:off x="6152071" y="3105048"/>
            <a:ext cx="1729408" cy="1557798"/>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347" dirty="0"/>
              <a:t>Learned</a:t>
            </a:r>
          </a:p>
          <a:p>
            <a:pPr algn="ctr"/>
            <a:r>
              <a:rPr lang="en-US" sz="2347" dirty="0"/>
              <a:t>Function</a:t>
            </a:r>
          </a:p>
        </p:txBody>
      </p:sp>
      <p:cxnSp>
        <p:nvCxnSpPr>
          <p:cNvPr id="39" name="Straight Arrow Connector 38">
            <a:extLst>
              <a:ext uri="{FF2B5EF4-FFF2-40B4-BE49-F238E27FC236}">
                <a16:creationId xmlns:a16="http://schemas.microsoft.com/office/drawing/2014/main" id="{4C09D075-6B76-3C40-88A5-340D6E7204DC}"/>
              </a:ext>
            </a:extLst>
          </p:cNvPr>
          <p:cNvCxnSpPr>
            <a:stCxn id="3" idx="3"/>
            <a:endCxn id="36" idx="1"/>
          </p:cNvCxnSpPr>
          <p:nvPr/>
        </p:nvCxnSpPr>
        <p:spPr>
          <a:xfrm flipV="1">
            <a:off x="3786530" y="3883946"/>
            <a:ext cx="318067" cy="16638"/>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C6938A7-2E6A-B943-9C56-97A1D717FD68}"/>
              </a:ext>
            </a:extLst>
          </p:cNvPr>
          <p:cNvCxnSpPr/>
          <p:nvPr/>
        </p:nvCxnSpPr>
        <p:spPr>
          <a:xfrm>
            <a:off x="5844584" y="3883946"/>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F6B4EBB-09F4-F046-8D61-E410D7CD971C}"/>
              </a:ext>
            </a:extLst>
          </p:cNvPr>
          <p:cNvCxnSpPr>
            <a:cxnSpLocks/>
          </p:cNvCxnSpPr>
          <p:nvPr/>
        </p:nvCxnSpPr>
        <p:spPr>
          <a:xfrm>
            <a:off x="7881479" y="3892604"/>
            <a:ext cx="2246435"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82AA894-F2A2-3C4D-8C33-814CE20C35CD}"/>
              </a:ext>
            </a:extLst>
          </p:cNvPr>
          <p:cNvSpPr txBox="1"/>
          <p:nvPr/>
        </p:nvSpPr>
        <p:spPr>
          <a:xfrm>
            <a:off x="2057122" y="2248159"/>
            <a:ext cx="1415900" cy="646203"/>
          </a:xfrm>
          <a:prstGeom prst="rect">
            <a:avLst/>
          </a:prstGeom>
          <a:noFill/>
        </p:spPr>
        <p:txBody>
          <a:bodyPr wrap="none" rtlCol="0">
            <a:spAutoFit/>
          </a:bodyPr>
          <a:lstStyle/>
          <a:p>
            <a:r>
              <a:rPr lang="en-US" sz="3599" dirty="0"/>
              <a:t>Today</a:t>
            </a:r>
          </a:p>
        </p:txBody>
      </p:sp>
      <p:sp>
        <p:nvSpPr>
          <p:cNvPr id="43" name="TextBox 42">
            <a:extLst>
              <a:ext uri="{FF2B5EF4-FFF2-40B4-BE49-F238E27FC236}">
                <a16:creationId xmlns:a16="http://schemas.microsoft.com/office/drawing/2014/main" id="{E3C738CE-6434-E643-8A0A-42FC0BB12C23}"/>
              </a:ext>
            </a:extLst>
          </p:cNvPr>
          <p:cNvSpPr txBox="1"/>
          <p:nvPr/>
        </p:nvSpPr>
        <p:spPr>
          <a:xfrm>
            <a:off x="1961309" y="5522126"/>
            <a:ext cx="3108736" cy="646203"/>
          </a:xfrm>
          <a:prstGeom prst="rect">
            <a:avLst/>
          </a:prstGeom>
          <a:noFill/>
        </p:spPr>
        <p:txBody>
          <a:bodyPr wrap="none" rtlCol="0">
            <a:spAutoFit/>
          </a:bodyPr>
          <a:lstStyle/>
          <a:p>
            <a:r>
              <a:rPr lang="en-US" sz="3599" dirty="0"/>
              <a:t>Explainable AI</a:t>
            </a:r>
          </a:p>
        </p:txBody>
      </p:sp>
      <p:sp>
        <p:nvSpPr>
          <p:cNvPr id="44" name="TextBox 43">
            <a:extLst>
              <a:ext uri="{FF2B5EF4-FFF2-40B4-BE49-F238E27FC236}">
                <a16:creationId xmlns:a16="http://schemas.microsoft.com/office/drawing/2014/main" id="{0CC262AF-75E3-AE46-8B49-E73DEBAFD300}"/>
              </a:ext>
            </a:extLst>
          </p:cNvPr>
          <p:cNvSpPr txBox="1"/>
          <p:nvPr/>
        </p:nvSpPr>
        <p:spPr>
          <a:xfrm>
            <a:off x="12681990" y="2370420"/>
            <a:ext cx="4260064" cy="2308324"/>
          </a:xfrm>
          <a:prstGeom prst="rect">
            <a:avLst/>
          </a:prstGeom>
          <a:noFill/>
        </p:spPr>
        <p:txBody>
          <a:bodyPr wrap="square" rtlCol="0">
            <a:spAutoFit/>
          </a:bodyPr>
          <a:lstStyle/>
          <a:p>
            <a:pPr marL="285748" indent="-285748">
              <a:buFont typeface="Arial" panose="020B0604020202020204" pitchFamily="34" charset="0"/>
              <a:buChar char="•"/>
            </a:pPr>
            <a:r>
              <a:rPr lang="en-US" sz="2400" dirty="0"/>
              <a:t>Why did you do that?</a:t>
            </a:r>
          </a:p>
          <a:p>
            <a:pPr marL="285748" indent="-285748">
              <a:buFont typeface="Arial" panose="020B0604020202020204" pitchFamily="34" charset="0"/>
              <a:buChar char="•"/>
            </a:pPr>
            <a:r>
              <a:rPr lang="en-US" sz="2400" dirty="0"/>
              <a:t>Why not something else?</a:t>
            </a:r>
          </a:p>
          <a:p>
            <a:pPr marL="285748" indent="-285748">
              <a:buFont typeface="Arial" panose="020B0604020202020204" pitchFamily="34" charset="0"/>
              <a:buChar char="•"/>
            </a:pPr>
            <a:r>
              <a:rPr lang="en-US" sz="2400" dirty="0"/>
              <a:t>When do you succeed?</a:t>
            </a:r>
          </a:p>
          <a:p>
            <a:pPr marL="285748" indent="-285748">
              <a:buFont typeface="Arial" panose="020B0604020202020204" pitchFamily="34" charset="0"/>
              <a:buChar char="•"/>
            </a:pPr>
            <a:r>
              <a:rPr lang="en-US" sz="2400" dirty="0"/>
              <a:t>When do you fail?</a:t>
            </a:r>
          </a:p>
          <a:p>
            <a:pPr marL="285748" indent="-285748">
              <a:buFont typeface="Arial" panose="020B0604020202020204" pitchFamily="34" charset="0"/>
              <a:buChar char="•"/>
            </a:pPr>
            <a:r>
              <a:rPr lang="en-US" sz="2400" dirty="0"/>
              <a:t>When can I trust you?</a:t>
            </a:r>
          </a:p>
          <a:p>
            <a:pPr marL="285748" indent="-285748">
              <a:buFont typeface="Arial" panose="020B0604020202020204" pitchFamily="34" charset="0"/>
              <a:buChar char="•"/>
            </a:pPr>
            <a:r>
              <a:rPr lang="en-US" sz="2400" dirty="0"/>
              <a:t>How to I correct an error?</a:t>
            </a:r>
          </a:p>
        </p:txBody>
      </p:sp>
      <p:sp>
        <p:nvSpPr>
          <p:cNvPr id="45" name="TextBox 44">
            <a:extLst>
              <a:ext uri="{FF2B5EF4-FFF2-40B4-BE49-F238E27FC236}">
                <a16:creationId xmlns:a16="http://schemas.microsoft.com/office/drawing/2014/main" id="{DDF43FB5-F836-764B-9E36-B944EC105858}"/>
              </a:ext>
            </a:extLst>
          </p:cNvPr>
          <p:cNvSpPr txBox="1"/>
          <p:nvPr/>
        </p:nvSpPr>
        <p:spPr>
          <a:xfrm>
            <a:off x="12753354" y="5613842"/>
            <a:ext cx="4117334" cy="2308324"/>
          </a:xfrm>
          <a:prstGeom prst="rect">
            <a:avLst/>
          </a:prstGeom>
          <a:noFill/>
        </p:spPr>
        <p:txBody>
          <a:bodyPr wrap="square" rtlCol="0">
            <a:spAutoFit/>
          </a:bodyPr>
          <a:lstStyle/>
          <a:p>
            <a:pPr marL="285748" indent="-285748">
              <a:buFont typeface="Arial" panose="020B0604020202020204" pitchFamily="34" charset="0"/>
              <a:buChar char="•"/>
            </a:pPr>
            <a:r>
              <a:rPr lang="en-US" sz="2400" dirty="0"/>
              <a:t>I understand why</a:t>
            </a:r>
          </a:p>
          <a:p>
            <a:pPr marL="285748" indent="-285748">
              <a:buFont typeface="Arial" panose="020B0604020202020204" pitchFamily="34" charset="0"/>
              <a:buChar char="•"/>
            </a:pPr>
            <a:r>
              <a:rPr lang="en-US" sz="2400" dirty="0"/>
              <a:t>I understand why not</a:t>
            </a:r>
          </a:p>
          <a:p>
            <a:pPr marL="285748" indent="-285748">
              <a:buFont typeface="Arial" panose="020B0604020202020204" pitchFamily="34" charset="0"/>
              <a:buChar char="•"/>
            </a:pPr>
            <a:r>
              <a:rPr lang="en-US" sz="2400" dirty="0"/>
              <a:t>I know when you succeed</a:t>
            </a:r>
          </a:p>
          <a:p>
            <a:pPr marL="285748" indent="-285748">
              <a:buFont typeface="Arial" panose="020B0604020202020204" pitchFamily="34" charset="0"/>
              <a:buChar char="•"/>
            </a:pPr>
            <a:r>
              <a:rPr lang="en-US" sz="2400" dirty="0"/>
              <a:t>I know when you fail</a:t>
            </a:r>
          </a:p>
          <a:p>
            <a:pPr marL="285748" indent="-285748">
              <a:buFont typeface="Arial" panose="020B0604020202020204" pitchFamily="34" charset="0"/>
              <a:buChar char="•"/>
            </a:pPr>
            <a:r>
              <a:rPr lang="en-US" sz="2400" dirty="0"/>
              <a:t>I know when to trust you</a:t>
            </a:r>
          </a:p>
          <a:p>
            <a:pPr marL="285748" indent="-285748">
              <a:buFont typeface="Arial" panose="020B0604020202020204" pitchFamily="34" charset="0"/>
              <a:buChar char="•"/>
            </a:pPr>
            <a:r>
              <a:rPr lang="en-US" sz="2400" dirty="0"/>
              <a:t>I know why you erred</a:t>
            </a:r>
          </a:p>
        </p:txBody>
      </p:sp>
      <p:cxnSp>
        <p:nvCxnSpPr>
          <p:cNvPr id="46" name="Straight Arrow Connector 45">
            <a:extLst>
              <a:ext uri="{FF2B5EF4-FFF2-40B4-BE49-F238E27FC236}">
                <a16:creationId xmlns:a16="http://schemas.microsoft.com/office/drawing/2014/main" id="{F6797CC9-E2D0-2649-B029-3C6F0F45BD79}"/>
              </a:ext>
            </a:extLst>
          </p:cNvPr>
          <p:cNvCxnSpPr/>
          <p:nvPr/>
        </p:nvCxnSpPr>
        <p:spPr>
          <a:xfrm>
            <a:off x="3792447" y="7041981"/>
            <a:ext cx="239441"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2F73D82-6A1C-6F4A-B575-B4327BFE2E4A}"/>
              </a:ext>
            </a:extLst>
          </p:cNvPr>
          <p:cNvSpPr txBox="1"/>
          <p:nvPr/>
        </p:nvSpPr>
        <p:spPr>
          <a:xfrm>
            <a:off x="8074226" y="3100053"/>
            <a:ext cx="2542464" cy="708143"/>
          </a:xfrm>
          <a:prstGeom prst="rect">
            <a:avLst/>
          </a:prstGeom>
          <a:noFill/>
        </p:spPr>
        <p:txBody>
          <a:bodyPr wrap="square" rtlCol="0">
            <a:spAutoFit/>
          </a:bodyPr>
          <a:lstStyle/>
          <a:p>
            <a:r>
              <a:rPr lang="en-US" sz="2001" dirty="0"/>
              <a:t>Decision or Recommendation</a:t>
            </a:r>
          </a:p>
        </p:txBody>
      </p:sp>
      <p:cxnSp>
        <p:nvCxnSpPr>
          <p:cNvPr id="49" name="Straight Arrow Connector 48">
            <a:extLst>
              <a:ext uri="{FF2B5EF4-FFF2-40B4-BE49-F238E27FC236}">
                <a16:creationId xmlns:a16="http://schemas.microsoft.com/office/drawing/2014/main" id="{AA0A2039-9345-364B-952A-60144660F3C7}"/>
              </a:ext>
            </a:extLst>
          </p:cNvPr>
          <p:cNvCxnSpPr>
            <a:cxnSpLocks/>
            <a:stCxn id="37" idx="3"/>
            <a:endCxn id="72" idx="1"/>
          </p:cNvCxnSpPr>
          <p:nvPr/>
        </p:nvCxnSpPr>
        <p:spPr>
          <a:xfrm>
            <a:off x="5777836" y="7121819"/>
            <a:ext cx="306189"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88850C8-0478-D449-9DD9-7081E7E6A347}"/>
              </a:ext>
            </a:extLst>
          </p:cNvPr>
          <p:cNvSpPr/>
          <p:nvPr/>
        </p:nvSpPr>
        <p:spPr>
          <a:xfrm>
            <a:off x="8247364" y="6181854"/>
            <a:ext cx="1965099" cy="1797372"/>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20" rIns="91439" bIns="45720" numCol="1" spcCol="0" rtlCol="0" fromWordArt="0" anchor="ctr" anchorCtr="0" forceAA="0" compatLnSpc="1">
            <a:prstTxWarp prst="textNoShape">
              <a:avLst/>
            </a:prstTxWarp>
            <a:noAutofit/>
          </a:bodyPr>
          <a:lstStyle/>
          <a:p>
            <a:pPr algn="ctr"/>
            <a:r>
              <a:rPr lang="en-US" sz="2400" dirty="0"/>
              <a:t>Explanation</a:t>
            </a:r>
          </a:p>
          <a:p>
            <a:pPr algn="ctr"/>
            <a:r>
              <a:rPr lang="en-US" sz="2400" dirty="0"/>
              <a:t>Interface</a:t>
            </a:r>
          </a:p>
        </p:txBody>
      </p:sp>
      <p:cxnSp>
        <p:nvCxnSpPr>
          <p:cNvPr id="51" name="Straight Arrow Connector 50">
            <a:extLst>
              <a:ext uri="{FF2B5EF4-FFF2-40B4-BE49-F238E27FC236}">
                <a16:creationId xmlns:a16="http://schemas.microsoft.com/office/drawing/2014/main" id="{A7338AFE-C5C6-9149-B50D-3A0D95B6EBA0}"/>
              </a:ext>
            </a:extLst>
          </p:cNvPr>
          <p:cNvCxnSpPr>
            <a:cxnSpLocks/>
            <a:stCxn id="72" idx="3"/>
            <a:endCxn id="50" idx="1"/>
          </p:cNvCxnSpPr>
          <p:nvPr/>
        </p:nvCxnSpPr>
        <p:spPr>
          <a:xfrm flipV="1">
            <a:off x="7949052" y="7080541"/>
            <a:ext cx="298311" cy="41279"/>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BC7C8F4-E612-CD4A-94ED-D17B81C366E8}"/>
              </a:ext>
            </a:extLst>
          </p:cNvPr>
          <p:cNvSpPr txBox="1"/>
          <p:nvPr/>
        </p:nvSpPr>
        <p:spPr>
          <a:xfrm>
            <a:off x="5702476" y="8086011"/>
            <a:ext cx="2480166" cy="408253"/>
          </a:xfrm>
          <a:prstGeom prst="rect">
            <a:avLst/>
          </a:prstGeom>
          <a:noFill/>
        </p:spPr>
        <p:txBody>
          <a:bodyPr wrap="none" rtlCol="0">
            <a:spAutoFit/>
          </a:bodyPr>
          <a:lstStyle/>
          <a:p>
            <a:pPr algn="ctr"/>
            <a:r>
              <a:rPr lang="en-US" sz="2053" b="1" dirty="0"/>
              <a:t>Explainable Model</a:t>
            </a:r>
          </a:p>
        </p:txBody>
      </p:sp>
      <p:cxnSp>
        <p:nvCxnSpPr>
          <p:cNvPr id="54" name="Straight Arrow Connector 53">
            <a:extLst>
              <a:ext uri="{FF2B5EF4-FFF2-40B4-BE49-F238E27FC236}">
                <a16:creationId xmlns:a16="http://schemas.microsoft.com/office/drawing/2014/main" id="{6DD7B660-70C3-234E-AD91-E485E257E6E6}"/>
              </a:ext>
            </a:extLst>
          </p:cNvPr>
          <p:cNvCxnSpPr>
            <a:cxnSpLocks/>
          </p:cNvCxnSpPr>
          <p:nvPr/>
        </p:nvCxnSpPr>
        <p:spPr>
          <a:xfrm>
            <a:off x="10212464" y="6919195"/>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60285D8-CF47-9F4C-86A5-2A3C74143F0C}"/>
              </a:ext>
            </a:extLst>
          </p:cNvPr>
          <p:cNvCxnSpPr>
            <a:cxnSpLocks/>
          </p:cNvCxnSpPr>
          <p:nvPr/>
        </p:nvCxnSpPr>
        <p:spPr>
          <a:xfrm flipH="1">
            <a:off x="10212464" y="7318513"/>
            <a:ext cx="404227" cy="0"/>
          </a:xfrm>
          <a:prstGeom prst="straightConnector1">
            <a:avLst/>
          </a:prstGeom>
          <a:ln w="47625" cap="sq">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EA552C16-A67A-5F4D-9BF7-B0D824AD8D0E}"/>
              </a:ext>
            </a:extLst>
          </p:cNvPr>
          <p:cNvCxnSpPr>
            <a:stCxn id="30" idx="0"/>
            <a:endCxn id="38" idx="0"/>
          </p:cNvCxnSpPr>
          <p:nvPr/>
        </p:nvCxnSpPr>
        <p:spPr>
          <a:xfrm rot="16200000" flipH="1" flipV="1">
            <a:off x="8952200" y="940081"/>
            <a:ext cx="229542" cy="4100391"/>
          </a:xfrm>
          <a:prstGeom prst="bentConnector3">
            <a:avLst>
              <a:gd name="adj1" fmla="val -99590"/>
            </a:avLst>
          </a:prstGeom>
          <a:ln w="381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0227BDF-4C90-CE40-8534-5C84685FBD73}"/>
              </a:ext>
            </a:extLst>
          </p:cNvPr>
          <p:cNvSpPr txBox="1"/>
          <p:nvPr/>
        </p:nvSpPr>
        <p:spPr>
          <a:xfrm>
            <a:off x="8648445" y="2262745"/>
            <a:ext cx="712439" cy="400238"/>
          </a:xfrm>
          <a:prstGeom prst="rect">
            <a:avLst/>
          </a:prstGeom>
          <a:noFill/>
        </p:spPr>
        <p:txBody>
          <a:bodyPr wrap="none" rtlCol="0">
            <a:spAutoFit/>
          </a:bodyPr>
          <a:lstStyle/>
          <a:p>
            <a:r>
              <a:rPr lang="en-US" sz="2001" dirty="0"/>
              <a:t>Task</a:t>
            </a:r>
          </a:p>
        </p:txBody>
      </p:sp>
      <p:cxnSp>
        <p:nvCxnSpPr>
          <p:cNvPr id="64" name="Elbow Connector 63">
            <a:extLst>
              <a:ext uri="{FF2B5EF4-FFF2-40B4-BE49-F238E27FC236}">
                <a16:creationId xmlns:a16="http://schemas.microsoft.com/office/drawing/2014/main" id="{02D6CBB1-05D0-4245-8362-BFDA6A0A92AF}"/>
              </a:ext>
            </a:extLst>
          </p:cNvPr>
          <p:cNvCxnSpPr>
            <a:cxnSpLocks/>
          </p:cNvCxnSpPr>
          <p:nvPr/>
        </p:nvCxnSpPr>
        <p:spPr>
          <a:xfrm rot="16200000" flipH="1" flipV="1">
            <a:off x="9004852" y="4092108"/>
            <a:ext cx="229542" cy="4100391"/>
          </a:xfrm>
          <a:prstGeom prst="bentConnector3">
            <a:avLst>
              <a:gd name="adj1" fmla="val -99590"/>
            </a:avLst>
          </a:prstGeom>
          <a:ln w="381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BFC5567-5CB7-F44C-8306-9C64CEF1808D}"/>
              </a:ext>
            </a:extLst>
          </p:cNvPr>
          <p:cNvSpPr txBox="1"/>
          <p:nvPr/>
        </p:nvSpPr>
        <p:spPr>
          <a:xfrm>
            <a:off x="8814164" y="5339552"/>
            <a:ext cx="712439" cy="400238"/>
          </a:xfrm>
          <a:prstGeom prst="rect">
            <a:avLst/>
          </a:prstGeom>
          <a:noFill/>
        </p:spPr>
        <p:txBody>
          <a:bodyPr wrap="none" rtlCol="0">
            <a:spAutoFit/>
          </a:bodyPr>
          <a:lstStyle/>
          <a:p>
            <a:r>
              <a:rPr lang="en-US" sz="2001" dirty="0"/>
              <a:t>Task</a:t>
            </a:r>
          </a:p>
        </p:txBody>
      </p:sp>
    </p:spTree>
    <p:extLst>
      <p:ext uri="{BB962C8B-B14F-4D97-AF65-F5344CB8AC3E}">
        <p14:creationId xmlns:p14="http://schemas.microsoft.com/office/powerpoint/2010/main" val="1514530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ptum WIdescreen 2017">
  <a:themeElements>
    <a:clrScheme name="Optum May 2017">
      <a:dk1>
        <a:srgbClr val="55565A"/>
      </a:dk1>
      <a:lt1>
        <a:srgbClr val="FFFFFF"/>
      </a:lt1>
      <a:dk2>
        <a:srgbClr val="55565A"/>
      </a:dk2>
      <a:lt2>
        <a:srgbClr val="FFFFFF"/>
      </a:lt2>
      <a:accent1>
        <a:srgbClr val="E87722"/>
      </a:accent1>
      <a:accent2>
        <a:srgbClr val="EAAA00"/>
      </a:accent2>
      <a:accent3>
        <a:srgbClr val="63666A"/>
      </a:accent3>
      <a:accent4>
        <a:srgbClr val="888B8D"/>
      </a:accent4>
      <a:accent5>
        <a:srgbClr val="B1B3B3"/>
      </a:accent5>
      <a:accent6>
        <a:srgbClr val="D0D0CE"/>
      </a:accent6>
      <a:hlink>
        <a:srgbClr val="E87722"/>
      </a:hlink>
      <a:folHlink>
        <a:srgbClr val="888B8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Widescreen - 2017 - 06.27.17.potx" id="{14CCB6DF-C717-4413-BCDA-15B71AA5CDD8}" vid="{817E4C5E-750D-4B97-8ADE-F637BD8C07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2DBA8-2504-4AD1-BD72-3562DB5094E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2EBEF4A-1F8A-41DB-8676-6076FF111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0297D7-6120-4AEC-BD90-27546ED06F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 Template Widescreen - 2017 - 06.27.17</Template>
  <TotalTime>131370</TotalTime>
  <Words>7222</Words>
  <Application>Microsoft Macintosh PowerPoint</Application>
  <PresentationFormat>Custom</PresentationFormat>
  <Paragraphs>1389</Paragraphs>
  <Slides>103</Slides>
  <Notes>23</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103</vt:i4>
      </vt:variant>
    </vt:vector>
  </HeadingPairs>
  <TitlesOfParts>
    <vt:vector size="113" baseType="lpstr">
      <vt:lpstr>ＭＳ Ｐゴシック</vt:lpstr>
      <vt:lpstr>Arial</vt:lpstr>
      <vt:lpstr>Arial Narrow</vt:lpstr>
      <vt:lpstr>Calibri</vt:lpstr>
      <vt:lpstr>Century Gothic</vt:lpstr>
      <vt:lpstr>Courier New</vt:lpstr>
      <vt:lpstr>Roboto</vt:lpstr>
      <vt:lpstr>Segoe UI</vt:lpstr>
      <vt:lpstr>Optum WIdescreen 2017</vt:lpstr>
      <vt:lpstr>think-cell Slide</vt:lpstr>
      <vt:lpstr>Instructor’s Guide</vt:lpstr>
      <vt:lpstr>Typical timing</vt:lpstr>
      <vt:lpstr>Workshop – Graph Databases</vt:lpstr>
      <vt:lpstr>PowerPoint Presentation</vt:lpstr>
      <vt:lpstr>Welcome!</vt:lpstr>
      <vt:lpstr>Prerequisites</vt:lpstr>
      <vt:lpstr>Learning Objectives</vt:lpstr>
      <vt:lpstr>Sample Dependency Graph</vt:lpstr>
      <vt:lpstr>GUI vs Command Line</vt:lpstr>
      <vt:lpstr>Why Graph for Healthcare</vt:lpstr>
      <vt:lpstr>Optum is in Transition</vt:lpstr>
      <vt:lpstr>Graph Databases are HOT!</vt:lpstr>
      <vt:lpstr>The “Achilles Heel” of Native Graph Databases</vt:lpstr>
      <vt:lpstr>Graph Technology Relationships</vt:lpstr>
      <vt:lpstr>When to Use Graph</vt:lpstr>
      <vt:lpstr>Graphs work well on high-variability data</vt:lpstr>
      <vt:lpstr>Graph and Clinical Data</vt:lpstr>
      <vt:lpstr>Our “Simplified” Clinical Model</vt:lpstr>
      <vt:lpstr>15 of 21 Andrew Witty Strategies Involve Graph Technologies</vt:lpstr>
      <vt:lpstr>Graphs and the “Open World Assumption”</vt:lpstr>
      <vt:lpstr>Definition: Graph Databases</vt:lpstr>
      <vt:lpstr>Relational vs. Graph</vt:lpstr>
      <vt:lpstr>Local vs. Distributed Graphs</vt:lpstr>
      <vt:lpstr>Running Docker</vt:lpstr>
      <vt:lpstr>Docker Desktop Installation Summary</vt:lpstr>
      <vt:lpstr>Change the Docker Default RAM and SWAP Limit</vt:lpstr>
      <vt:lpstr>Incoming E-mail from TigerGraph</vt:lpstr>
      <vt:lpstr>https://info.tigergraph.com/docker-tigergraph</vt:lpstr>
      <vt:lpstr>TigerGraph Developer Base Docker Image</vt:lpstr>
      <vt:lpstr>Transcript of Docker image being loaded from gz file</vt:lpstr>
      <vt:lpstr>Docker Run with Volume Mount</vt:lpstr>
      <vt:lpstr>Full Docker Run Command</vt:lpstr>
      <vt:lpstr>Sample Docker Kitematic for TigerGraph</vt:lpstr>
      <vt:lpstr>Recommendation: Start bash (not sh)</vt:lpstr>
      <vt:lpstr>Useful Docker Commands</vt:lpstr>
      <vt:lpstr>Check your Docker Memory</vt:lpstr>
      <vt:lpstr>Notes on Starting and Stopping Docker</vt:lpstr>
      <vt:lpstr>TigerGraph Clinical Labs</vt:lpstr>
      <vt:lpstr>Docker.compose.yml file</vt:lpstr>
      <vt:lpstr>TigerGraph Base Image</vt:lpstr>
      <vt:lpstr>Run a Bash Shell on Tigergraph</vt:lpstr>
      <vt:lpstr>Graph Development Steps</vt:lpstr>
      <vt:lpstr>Design Schema TigerGraph Studio</vt:lpstr>
      <vt:lpstr>Design Studio Toolbar</vt:lpstr>
      <vt:lpstr>Creating Nodes, Edges and Graphs in TigerGraph</vt:lpstr>
      <vt:lpstr>Graph Naming Conventions</vt:lpstr>
      <vt:lpstr>Think about the relationship between a provide and a patient</vt:lpstr>
      <vt:lpstr>Graph Modeling is an Iterative Process</vt:lpstr>
      <vt:lpstr>Modeling Guidelines</vt:lpstr>
      <vt:lpstr>Doctor and Patient Properties</vt:lpstr>
      <vt:lpstr>Mapping Verticies</vt:lpstr>
      <vt:lpstr>Mapping Relationships</vt:lpstr>
      <vt:lpstr>After Loading</vt:lpstr>
      <vt:lpstr>Results of Explore</vt:lpstr>
      <vt:lpstr>Clinical Graph with Synthetic Data</vt:lpstr>
      <vt:lpstr>Mapping Data TigerGraph Studio</vt:lpstr>
      <vt:lpstr>PowerPoint Presentation</vt:lpstr>
      <vt:lpstr>Synthetic Data</vt:lpstr>
      <vt:lpstr>How to Run Synthea</vt:lpstr>
      <vt:lpstr>PowerPoint Presentation</vt:lpstr>
      <vt:lpstr>Accessing the Clinical GSQL Shell</vt:lpstr>
      <vt:lpstr>Using GSQL Builtins to Count Verticies</vt:lpstr>
      <vt:lpstr>Selecting Edges</vt:lpstr>
      <vt:lpstr>Count links from patients to visits</vt:lpstr>
      <vt:lpstr>Exercise: How many allergies are there?</vt:lpstr>
      <vt:lpstr>Show all Allergies</vt:lpstr>
      <vt:lpstr>GSQL</vt:lpstr>
      <vt:lpstr>Count the number of edges between patients and visits</vt:lpstr>
      <vt:lpstr>GSQL Design Goals</vt:lpstr>
      <vt:lpstr>Recall MapReduce and Sort/Shuffle Key-Value Pairs</vt:lpstr>
      <vt:lpstr>TigerGraph: A Native MPP Graph Database</vt:lpstr>
      <vt:lpstr>GSQL Scripts Are Distributed Native Graph Queries</vt:lpstr>
      <vt:lpstr>TigerGraph Architecture</vt:lpstr>
      <vt:lpstr>GSQL Script With A Parameter</vt:lpstr>
      <vt:lpstr>Sample GSQL Query for Degree</vt:lpstr>
      <vt:lpstr>Sample Part 1</vt:lpstr>
      <vt:lpstr>Vertex Set Seed and Select Loop with Accumlators</vt:lpstr>
      <vt:lpstr>Sample Loops</vt:lpstr>
      <vt:lpstr>Query Results</vt:lpstr>
      <vt:lpstr>Giraffle</vt:lpstr>
      <vt:lpstr>Why Gradle?</vt:lpstr>
      <vt:lpstr>Automated Deployment to All Environments</vt:lpstr>
      <vt:lpstr>Getting Started</vt:lpstr>
      <vt:lpstr>Gradle Properties Plugin</vt:lpstr>
      <vt:lpstr>Gradle Tasks Output</vt:lpstr>
      <vt:lpstr>Sample dependancies and task</vt:lpstr>
      <vt:lpstr>Sample local properties file</vt:lpstr>
      <vt:lpstr>Sample Graph Traversal Patterns</vt:lpstr>
      <vt:lpstr>Item Similarity</vt:lpstr>
      <vt:lpstr>Vector Similarity</vt:lpstr>
      <vt:lpstr>Vector Representation</vt:lpstr>
      <vt:lpstr>Cosine Used in Comparing Direction</vt:lpstr>
      <vt:lpstr>“Patients Like Me”</vt:lpstr>
      <vt:lpstr>Example: Patients Like Me</vt:lpstr>
      <vt:lpstr>PowerPoint Presentation</vt:lpstr>
      <vt:lpstr>PowerPoint Presentation</vt:lpstr>
      <vt:lpstr>Graph Performance</vt:lpstr>
      <vt:lpstr>Optum Graph High Level Architecture</vt:lpstr>
      <vt:lpstr>Explainable AI Models Leverage Graphs</vt:lpstr>
      <vt:lpstr>Three Eras of Computing</vt:lpstr>
      <vt:lpstr>Graph Technologies and Graph Platform on The Hub</vt:lpstr>
      <vt:lpstr>Learn More</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Dan McCreary</cp:lastModifiedBy>
  <cp:revision>627</cp:revision>
  <cp:lastPrinted>2017-10-10T15:38:39Z</cp:lastPrinted>
  <dcterms:created xsi:type="dcterms:W3CDTF">2017-07-17T15:17:37Z</dcterms:created>
  <dcterms:modified xsi:type="dcterms:W3CDTF">2019-06-27T17:49:28Z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ies>
</file>